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89" r:id="rId2"/>
    <p:sldId id="504" r:id="rId3"/>
    <p:sldId id="2096" r:id="rId4"/>
    <p:sldId id="2132" r:id="rId5"/>
    <p:sldId id="2097" r:id="rId6"/>
    <p:sldId id="2099" r:id="rId7"/>
    <p:sldId id="507" r:id="rId8"/>
    <p:sldId id="2101" r:id="rId9"/>
    <p:sldId id="506" r:id="rId10"/>
    <p:sldId id="508" r:id="rId11"/>
    <p:sldId id="2133" r:id="rId12"/>
    <p:sldId id="509" r:id="rId13"/>
    <p:sldId id="510" r:id="rId14"/>
    <p:sldId id="511" r:id="rId15"/>
    <p:sldId id="1967" r:id="rId16"/>
    <p:sldId id="390" r:id="rId17"/>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20" autoAdjust="0"/>
    <p:restoredTop sz="94660"/>
  </p:normalViewPr>
  <p:slideViewPr>
    <p:cSldViewPr>
      <p:cViewPr varScale="1">
        <p:scale>
          <a:sx n="102" d="100"/>
          <a:sy n="102" d="100"/>
        </p:scale>
        <p:origin x="88" y="11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14FBB076-5933-FCA0-FB10-6A5D767CCC1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a:extLst>
              <a:ext uri="{FF2B5EF4-FFF2-40B4-BE49-F238E27FC236}">
                <a16:creationId xmlns:a16="http://schemas.microsoft.com/office/drawing/2014/main" id="{3299AAB1-8425-2DF6-F029-6AB474D92BA3}"/>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38067735-0401-47D3-82A2-313EAD23FE79}" type="datetimeFigureOut">
              <a:rPr lang="zh-CN" altLang="en-US"/>
              <a:pPr>
                <a:defRPr/>
              </a:pPr>
              <a:t>2025/12/10</a:t>
            </a:fld>
            <a:endParaRPr lang="zh-CN" altLang="en-US"/>
          </a:p>
        </p:txBody>
      </p:sp>
      <p:sp>
        <p:nvSpPr>
          <p:cNvPr id="4" name="幻灯片图像占位符 3">
            <a:extLst>
              <a:ext uri="{FF2B5EF4-FFF2-40B4-BE49-F238E27FC236}">
                <a16:creationId xmlns:a16="http://schemas.microsoft.com/office/drawing/2014/main" id="{5F4C71EE-2CDF-2FE5-CC7B-DA4F3B2EAE84}"/>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a:extLst>
              <a:ext uri="{FF2B5EF4-FFF2-40B4-BE49-F238E27FC236}">
                <a16:creationId xmlns:a16="http://schemas.microsoft.com/office/drawing/2014/main" id="{069AFFE7-8F4B-05F6-FAAC-A67742C4EC95}"/>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a:extLst>
              <a:ext uri="{FF2B5EF4-FFF2-40B4-BE49-F238E27FC236}">
                <a16:creationId xmlns:a16="http://schemas.microsoft.com/office/drawing/2014/main" id="{F4D881AA-9334-0631-024D-87EC5308DF9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a:extLst>
              <a:ext uri="{FF2B5EF4-FFF2-40B4-BE49-F238E27FC236}">
                <a16:creationId xmlns:a16="http://schemas.microsoft.com/office/drawing/2014/main" id="{B3D3ACF3-5CE8-EDA9-CC93-2E8F30524045}"/>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DFA50162-102F-4B90-99C0-E27D9301AC59}"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幻灯片图像占位符 1">
            <a:extLst>
              <a:ext uri="{FF2B5EF4-FFF2-40B4-BE49-F238E27FC236}">
                <a16:creationId xmlns:a16="http://schemas.microsoft.com/office/drawing/2014/main" id="{858969F4-68E5-03E9-A48A-7AEA292B70A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备注占位符 2">
            <a:extLst>
              <a:ext uri="{FF2B5EF4-FFF2-40B4-BE49-F238E27FC236}">
                <a16:creationId xmlns:a16="http://schemas.microsoft.com/office/drawing/2014/main" id="{C948EA82-2BFA-51BD-BAF2-FBEDE70ECD2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6148" name="灯片编号占位符 3">
            <a:extLst>
              <a:ext uri="{FF2B5EF4-FFF2-40B4-BE49-F238E27FC236}">
                <a16:creationId xmlns:a16="http://schemas.microsoft.com/office/drawing/2014/main" id="{081ACE4B-EC14-AABC-C4EF-9D01C597B0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72279130-C8C9-4B4B-B45F-7D68CF940037}" type="slidenum">
              <a:rPr lang="zh-CN" altLang="en-US" smtClean="0"/>
              <a:pPr/>
              <a:t>2</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幻灯片图像占位符 1">
            <a:extLst>
              <a:ext uri="{FF2B5EF4-FFF2-40B4-BE49-F238E27FC236}">
                <a16:creationId xmlns:a16="http://schemas.microsoft.com/office/drawing/2014/main" id="{E5249B9D-1A01-27BD-06D5-9DC34729CF7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备注占位符 2">
            <a:extLst>
              <a:ext uri="{FF2B5EF4-FFF2-40B4-BE49-F238E27FC236}">
                <a16:creationId xmlns:a16="http://schemas.microsoft.com/office/drawing/2014/main" id="{BE757D77-B9CD-CEE0-AC1F-A654C5A307A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26628" name="灯片编号占位符 3">
            <a:extLst>
              <a:ext uri="{FF2B5EF4-FFF2-40B4-BE49-F238E27FC236}">
                <a16:creationId xmlns:a16="http://schemas.microsoft.com/office/drawing/2014/main" id="{72ED3CBA-9908-529D-00CF-2426B6303E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DD5143FD-469D-4936-A514-57C0BFFD532B}" type="slidenum">
              <a:rPr lang="zh-CN" altLang="en-US" smtClean="0"/>
              <a:pPr/>
              <a:t>12</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幻灯片图像占位符 1">
            <a:extLst>
              <a:ext uri="{FF2B5EF4-FFF2-40B4-BE49-F238E27FC236}">
                <a16:creationId xmlns:a16="http://schemas.microsoft.com/office/drawing/2014/main" id="{B079463A-3F70-0350-42F0-70E6007CE01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备注占位符 2">
            <a:extLst>
              <a:ext uri="{FF2B5EF4-FFF2-40B4-BE49-F238E27FC236}">
                <a16:creationId xmlns:a16="http://schemas.microsoft.com/office/drawing/2014/main" id="{F7DF7F66-BC64-36FE-A343-B15013654D5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28676" name="灯片编号占位符 3">
            <a:extLst>
              <a:ext uri="{FF2B5EF4-FFF2-40B4-BE49-F238E27FC236}">
                <a16:creationId xmlns:a16="http://schemas.microsoft.com/office/drawing/2014/main" id="{18EC9DA0-3F4D-4B1C-F2AE-05316A507B1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577CA15B-5751-407F-841C-5C4598C9C3F3}" type="slidenum">
              <a:rPr lang="zh-CN" altLang="en-US" smtClean="0"/>
              <a:pPr/>
              <a:t>13</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幻灯片图像占位符 1">
            <a:extLst>
              <a:ext uri="{FF2B5EF4-FFF2-40B4-BE49-F238E27FC236}">
                <a16:creationId xmlns:a16="http://schemas.microsoft.com/office/drawing/2014/main" id="{239B32A1-C81A-6289-F764-754EE048012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备注占位符 2">
            <a:extLst>
              <a:ext uri="{FF2B5EF4-FFF2-40B4-BE49-F238E27FC236}">
                <a16:creationId xmlns:a16="http://schemas.microsoft.com/office/drawing/2014/main" id="{F457863F-F49D-6977-2804-FE8CE9F55BD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30724" name="灯片编号占位符 3">
            <a:extLst>
              <a:ext uri="{FF2B5EF4-FFF2-40B4-BE49-F238E27FC236}">
                <a16:creationId xmlns:a16="http://schemas.microsoft.com/office/drawing/2014/main" id="{F996B1CF-02C7-D0F5-A9D7-BC2E3073FFE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C522077D-BC5D-4E16-9E4F-FFC5DF23043D}" type="slidenum">
              <a:rPr lang="zh-CN" altLang="en-US" smtClean="0"/>
              <a:pPr/>
              <a:t>14</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幻灯片图像占位符 1">
            <a:extLst>
              <a:ext uri="{FF2B5EF4-FFF2-40B4-BE49-F238E27FC236}">
                <a16:creationId xmlns:a16="http://schemas.microsoft.com/office/drawing/2014/main" id="{E43A5950-9767-F33D-1CFC-9926C9651E1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备注占位符 2">
            <a:extLst>
              <a:ext uri="{FF2B5EF4-FFF2-40B4-BE49-F238E27FC236}">
                <a16:creationId xmlns:a16="http://schemas.microsoft.com/office/drawing/2014/main" id="{935CA442-0CB3-46DB-B6DE-AD2A9B3735E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33796" name="灯片编号占位符 3">
            <a:extLst>
              <a:ext uri="{FF2B5EF4-FFF2-40B4-BE49-F238E27FC236}">
                <a16:creationId xmlns:a16="http://schemas.microsoft.com/office/drawing/2014/main" id="{3B7DE090-E367-90C5-1A5C-6EB580967BA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971D0252-0147-43A7-AA73-8073B286BAE5}" type="slidenum">
              <a:rPr lang="zh-CN" altLang="en-US" smtClean="0"/>
              <a:pPr/>
              <a:t>15</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幻灯片图像占位符 1">
            <a:extLst>
              <a:ext uri="{FF2B5EF4-FFF2-40B4-BE49-F238E27FC236}">
                <a16:creationId xmlns:a16="http://schemas.microsoft.com/office/drawing/2014/main" id="{9FC3C730-2297-42AD-C8A5-A798097C653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a:extLst>
              <a:ext uri="{FF2B5EF4-FFF2-40B4-BE49-F238E27FC236}">
                <a16:creationId xmlns:a16="http://schemas.microsoft.com/office/drawing/2014/main" id="{035F3F27-CE69-3649-FE63-7EE0FDED420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8196" name="灯片编号占位符 3">
            <a:extLst>
              <a:ext uri="{FF2B5EF4-FFF2-40B4-BE49-F238E27FC236}">
                <a16:creationId xmlns:a16="http://schemas.microsoft.com/office/drawing/2014/main" id="{50C08AAA-D5F0-DC6D-DA36-332E52C0C71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5F3DFA21-67D6-4F9E-AC55-4C45973BE41D}" type="slidenum">
              <a:rPr lang="zh-CN" altLang="en-US" smtClean="0"/>
              <a:pPr/>
              <a:t>3</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幻灯片图像占位符 1">
            <a:extLst>
              <a:ext uri="{FF2B5EF4-FFF2-40B4-BE49-F238E27FC236}">
                <a16:creationId xmlns:a16="http://schemas.microsoft.com/office/drawing/2014/main" id="{BF6C364A-5602-466A-A11E-B5D02384D93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备注占位符 2">
            <a:extLst>
              <a:ext uri="{FF2B5EF4-FFF2-40B4-BE49-F238E27FC236}">
                <a16:creationId xmlns:a16="http://schemas.microsoft.com/office/drawing/2014/main" id="{F86D7DC4-D5D1-21D8-83B1-791E79E5106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10244" name="灯片编号占位符 3">
            <a:extLst>
              <a:ext uri="{FF2B5EF4-FFF2-40B4-BE49-F238E27FC236}">
                <a16:creationId xmlns:a16="http://schemas.microsoft.com/office/drawing/2014/main" id="{D38BA516-7EBD-F625-0162-C84FB8B1DAC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B117729E-306B-4589-9709-CAB29D8914F7}" type="slidenum">
              <a:rPr lang="zh-CN" altLang="en-US" smtClean="0"/>
              <a:pPr/>
              <a:t>4</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a:extLst>
              <a:ext uri="{FF2B5EF4-FFF2-40B4-BE49-F238E27FC236}">
                <a16:creationId xmlns:a16="http://schemas.microsoft.com/office/drawing/2014/main" id="{EDFFD511-5CA9-C95A-DDB1-3CA97C1F419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备注占位符 2">
            <a:extLst>
              <a:ext uri="{FF2B5EF4-FFF2-40B4-BE49-F238E27FC236}">
                <a16:creationId xmlns:a16="http://schemas.microsoft.com/office/drawing/2014/main" id="{C36BD979-7274-DC02-262A-3C3C7832978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12292" name="灯片编号占位符 3">
            <a:extLst>
              <a:ext uri="{FF2B5EF4-FFF2-40B4-BE49-F238E27FC236}">
                <a16:creationId xmlns:a16="http://schemas.microsoft.com/office/drawing/2014/main" id="{F4616917-1197-4F17-1F31-9C7E436805A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AEBD0C98-B1BE-4FA8-98AF-F1CD632F58F5}" type="slidenum">
              <a:rPr lang="zh-CN" altLang="en-US" smtClean="0"/>
              <a:pPr/>
              <a:t>5</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幻灯片图像占位符 1">
            <a:extLst>
              <a:ext uri="{FF2B5EF4-FFF2-40B4-BE49-F238E27FC236}">
                <a16:creationId xmlns:a16="http://schemas.microsoft.com/office/drawing/2014/main" id="{445C4069-71CD-5BB8-2B41-D212FBD1F8B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备注占位符 2">
            <a:extLst>
              <a:ext uri="{FF2B5EF4-FFF2-40B4-BE49-F238E27FC236}">
                <a16:creationId xmlns:a16="http://schemas.microsoft.com/office/drawing/2014/main" id="{D1FB4B36-4CBF-6747-1ACF-124D4563468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14340" name="灯片编号占位符 3">
            <a:extLst>
              <a:ext uri="{FF2B5EF4-FFF2-40B4-BE49-F238E27FC236}">
                <a16:creationId xmlns:a16="http://schemas.microsoft.com/office/drawing/2014/main" id="{08A129CE-ABDF-B5B1-E313-AAA9AF2E4A0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E5075781-BDC8-4C14-B383-6FDE77B37F15}" type="slidenum">
              <a:rPr lang="zh-CN" altLang="en-US" smtClean="0"/>
              <a:pPr/>
              <a:t>6</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幻灯片图像占位符 1">
            <a:extLst>
              <a:ext uri="{FF2B5EF4-FFF2-40B4-BE49-F238E27FC236}">
                <a16:creationId xmlns:a16="http://schemas.microsoft.com/office/drawing/2014/main" id="{B391A1C6-FA22-6D7C-9A1F-51537EE1540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备注占位符 2">
            <a:extLst>
              <a:ext uri="{FF2B5EF4-FFF2-40B4-BE49-F238E27FC236}">
                <a16:creationId xmlns:a16="http://schemas.microsoft.com/office/drawing/2014/main" id="{FA95ABEA-1E5A-4D10-F828-593E2534CD4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16388" name="灯片编号占位符 3">
            <a:extLst>
              <a:ext uri="{FF2B5EF4-FFF2-40B4-BE49-F238E27FC236}">
                <a16:creationId xmlns:a16="http://schemas.microsoft.com/office/drawing/2014/main" id="{E9150041-8681-82B4-996F-F7A5F9289B8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9B6C1774-0A7B-4E96-B626-902BEBC71DDF}" type="slidenum">
              <a:rPr lang="zh-CN" altLang="en-US" smtClean="0"/>
              <a:pPr/>
              <a:t>7</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a:extLst>
              <a:ext uri="{FF2B5EF4-FFF2-40B4-BE49-F238E27FC236}">
                <a16:creationId xmlns:a16="http://schemas.microsoft.com/office/drawing/2014/main" id="{F74440E4-C6B9-F67C-F75B-811904EB9C7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备注占位符 2">
            <a:extLst>
              <a:ext uri="{FF2B5EF4-FFF2-40B4-BE49-F238E27FC236}">
                <a16:creationId xmlns:a16="http://schemas.microsoft.com/office/drawing/2014/main" id="{9723DA1A-5442-B3DD-0159-5AD9E32AFCF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20484" name="灯片编号占位符 3">
            <a:extLst>
              <a:ext uri="{FF2B5EF4-FFF2-40B4-BE49-F238E27FC236}">
                <a16:creationId xmlns:a16="http://schemas.microsoft.com/office/drawing/2014/main" id="{928ECF49-8085-21D9-C125-A4091C7DD59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C77FFAC0-C5DD-4BC2-8389-88DD940F9DCD}" type="slidenum">
              <a:rPr lang="zh-CN" altLang="en-US" smtClean="0"/>
              <a:pPr/>
              <a:t>9</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幻灯片图像占位符 1">
            <a:extLst>
              <a:ext uri="{FF2B5EF4-FFF2-40B4-BE49-F238E27FC236}">
                <a16:creationId xmlns:a16="http://schemas.microsoft.com/office/drawing/2014/main" id="{146A8DE3-ADE6-3DB5-0D68-571E9C4E861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备注占位符 2">
            <a:extLst>
              <a:ext uri="{FF2B5EF4-FFF2-40B4-BE49-F238E27FC236}">
                <a16:creationId xmlns:a16="http://schemas.microsoft.com/office/drawing/2014/main" id="{73B0746D-AC11-FC9B-048C-46A87324135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22532" name="灯片编号占位符 3">
            <a:extLst>
              <a:ext uri="{FF2B5EF4-FFF2-40B4-BE49-F238E27FC236}">
                <a16:creationId xmlns:a16="http://schemas.microsoft.com/office/drawing/2014/main" id="{237B0349-0293-32EC-EF8A-F43FAD6DD64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6885DAE9-8E8A-49F2-BC37-BB8AD19747EA}" type="slidenum">
              <a:rPr lang="zh-CN" altLang="en-US" smtClean="0"/>
              <a:pPr/>
              <a:t>10</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幻灯片图像占位符 1">
            <a:extLst>
              <a:ext uri="{FF2B5EF4-FFF2-40B4-BE49-F238E27FC236}">
                <a16:creationId xmlns:a16="http://schemas.microsoft.com/office/drawing/2014/main" id="{97681116-1CBE-3BC1-56CA-5829EFEDEDE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备注占位符 2">
            <a:extLst>
              <a:ext uri="{FF2B5EF4-FFF2-40B4-BE49-F238E27FC236}">
                <a16:creationId xmlns:a16="http://schemas.microsoft.com/office/drawing/2014/main" id="{734404DE-C9A9-A5C4-C89A-1898ACE7B35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24580" name="灯片编号占位符 3">
            <a:extLst>
              <a:ext uri="{FF2B5EF4-FFF2-40B4-BE49-F238E27FC236}">
                <a16:creationId xmlns:a16="http://schemas.microsoft.com/office/drawing/2014/main" id="{DABCB756-0A27-6E86-EC85-8E9E468D66C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D0EDD169-6A76-4C5B-984B-5DEE741C4EFC}" type="slidenum">
              <a:rPr lang="zh-CN" altLang="en-US" smtClean="0"/>
              <a:pPr/>
              <a:t>11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85E5865C-A999-420C-D685-93FFF595E85D}"/>
              </a:ext>
            </a:extLst>
          </p:cNvPr>
          <p:cNvSpPr>
            <a:spLocks noGrp="1"/>
          </p:cNvSpPr>
          <p:nvPr>
            <p:ph type="dt" sz="half" idx="10"/>
          </p:nvPr>
        </p:nvSpPr>
        <p:spPr/>
        <p:txBody>
          <a:bodyPr/>
          <a:lstStyle>
            <a:lvl1pPr>
              <a:defRPr/>
            </a:lvl1pPr>
          </a:lstStyle>
          <a:p>
            <a:pPr>
              <a:defRPr/>
            </a:pPr>
            <a:fld id="{5E0FF1C4-E874-4A68-8B14-6AE12220CCE8}" type="datetimeFigureOut">
              <a:rPr lang="zh-CN" altLang="en-US"/>
              <a:pPr>
                <a:defRPr/>
              </a:pPr>
              <a:t>2025/12/10</a:t>
            </a:fld>
            <a:endParaRPr lang="zh-CN" altLang="en-US"/>
          </a:p>
        </p:txBody>
      </p:sp>
      <p:sp>
        <p:nvSpPr>
          <p:cNvPr id="5" name="页脚占位符 4">
            <a:extLst>
              <a:ext uri="{FF2B5EF4-FFF2-40B4-BE49-F238E27FC236}">
                <a16:creationId xmlns:a16="http://schemas.microsoft.com/office/drawing/2014/main" id="{F9E8562C-167B-2DFE-B421-82ABAC7DA60E}"/>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8D320BD1-405C-9FB4-DB3D-4FF2656F2D76}"/>
              </a:ext>
            </a:extLst>
          </p:cNvPr>
          <p:cNvSpPr>
            <a:spLocks noGrp="1"/>
          </p:cNvSpPr>
          <p:nvPr>
            <p:ph type="sldNum" sz="quarter" idx="12"/>
          </p:nvPr>
        </p:nvSpPr>
        <p:spPr/>
        <p:txBody>
          <a:bodyPr/>
          <a:lstStyle>
            <a:lvl1pPr>
              <a:defRPr/>
            </a:lvl1pPr>
          </a:lstStyle>
          <a:p>
            <a:pPr>
              <a:defRPr/>
            </a:pPr>
            <a:fld id="{F8AE21A4-8F2F-48A2-A4D9-646F2039E3BB}" type="slidenum">
              <a:rPr lang="zh-CN" altLang="en-US"/>
              <a:pPr>
                <a:defRPr/>
              </a:pPr>
              <a:t>‹#›</a:t>
            </a:fld>
            <a:endParaRPr lang="zh-CN" altLang="en-US"/>
          </a:p>
        </p:txBody>
      </p:sp>
    </p:spTree>
    <p:extLst>
      <p:ext uri="{BB962C8B-B14F-4D97-AF65-F5344CB8AC3E}">
        <p14:creationId xmlns:p14="http://schemas.microsoft.com/office/powerpoint/2010/main" val="2494152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CEDBC794-12CD-2B81-FFE3-CAE0990A3992}"/>
              </a:ext>
            </a:extLst>
          </p:cNvPr>
          <p:cNvSpPr>
            <a:spLocks noGrp="1"/>
          </p:cNvSpPr>
          <p:nvPr>
            <p:ph type="dt" sz="half" idx="10"/>
          </p:nvPr>
        </p:nvSpPr>
        <p:spPr/>
        <p:txBody>
          <a:bodyPr/>
          <a:lstStyle>
            <a:lvl1pPr>
              <a:defRPr/>
            </a:lvl1pPr>
          </a:lstStyle>
          <a:p>
            <a:pPr>
              <a:defRPr/>
            </a:pPr>
            <a:fld id="{6941FFEA-7CA3-4DC9-86BB-B9BC4CD674F7}" type="datetimeFigureOut">
              <a:rPr lang="zh-CN" altLang="en-US"/>
              <a:pPr>
                <a:defRPr/>
              </a:pPr>
              <a:t>2025/12/10</a:t>
            </a:fld>
            <a:endParaRPr lang="zh-CN" altLang="en-US"/>
          </a:p>
        </p:txBody>
      </p:sp>
      <p:sp>
        <p:nvSpPr>
          <p:cNvPr id="5" name="页脚占位符 4">
            <a:extLst>
              <a:ext uri="{FF2B5EF4-FFF2-40B4-BE49-F238E27FC236}">
                <a16:creationId xmlns:a16="http://schemas.microsoft.com/office/drawing/2014/main" id="{156C1E71-26EB-2306-597B-B8CB11AB0C62}"/>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659BAF32-EFB9-9ADF-03CF-E654961803F6}"/>
              </a:ext>
            </a:extLst>
          </p:cNvPr>
          <p:cNvSpPr>
            <a:spLocks noGrp="1"/>
          </p:cNvSpPr>
          <p:nvPr>
            <p:ph type="sldNum" sz="quarter" idx="12"/>
          </p:nvPr>
        </p:nvSpPr>
        <p:spPr/>
        <p:txBody>
          <a:bodyPr/>
          <a:lstStyle>
            <a:lvl1pPr>
              <a:defRPr/>
            </a:lvl1pPr>
          </a:lstStyle>
          <a:p>
            <a:pPr>
              <a:defRPr/>
            </a:pPr>
            <a:fld id="{61786166-7FD9-4BE6-B2BD-B499AFEE6CCC}" type="slidenum">
              <a:rPr lang="zh-CN" altLang="en-US"/>
              <a:pPr>
                <a:defRPr/>
              </a:pPr>
              <a:t>‹#›</a:t>
            </a:fld>
            <a:endParaRPr lang="zh-CN" altLang="en-US"/>
          </a:p>
        </p:txBody>
      </p:sp>
    </p:spTree>
    <p:extLst>
      <p:ext uri="{BB962C8B-B14F-4D97-AF65-F5344CB8AC3E}">
        <p14:creationId xmlns:p14="http://schemas.microsoft.com/office/powerpoint/2010/main" val="2374098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2D09E91F-C68A-D583-923A-FDCADCAB8B7E}"/>
              </a:ext>
            </a:extLst>
          </p:cNvPr>
          <p:cNvSpPr>
            <a:spLocks noGrp="1"/>
          </p:cNvSpPr>
          <p:nvPr>
            <p:ph type="dt" sz="half" idx="10"/>
          </p:nvPr>
        </p:nvSpPr>
        <p:spPr/>
        <p:txBody>
          <a:bodyPr/>
          <a:lstStyle>
            <a:lvl1pPr>
              <a:defRPr/>
            </a:lvl1pPr>
          </a:lstStyle>
          <a:p>
            <a:pPr>
              <a:defRPr/>
            </a:pPr>
            <a:fld id="{A1509FAC-28FA-40CB-A4E7-5FC70F1DC4BA}" type="datetimeFigureOut">
              <a:rPr lang="zh-CN" altLang="en-US"/>
              <a:pPr>
                <a:defRPr/>
              </a:pPr>
              <a:t>2025/12/10</a:t>
            </a:fld>
            <a:endParaRPr lang="zh-CN" altLang="en-US"/>
          </a:p>
        </p:txBody>
      </p:sp>
      <p:sp>
        <p:nvSpPr>
          <p:cNvPr id="5" name="页脚占位符 4">
            <a:extLst>
              <a:ext uri="{FF2B5EF4-FFF2-40B4-BE49-F238E27FC236}">
                <a16:creationId xmlns:a16="http://schemas.microsoft.com/office/drawing/2014/main" id="{40BC21E5-0CCC-ADF5-1194-F0DB828C2B94}"/>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1BD4A8F4-822C-5CA4-F9C7-F98AEFDBAFEF}"/>
              </a:ext>
            </a:extLst>
          </p:cNvPr>
          <p:cNvSpPr>
            <a:spLocks noGrp="1"/>
          </p:cNvSpPr>
          <p:nvPr>
            <p:ph type="sldNum" sz="quarter" idx="12"/>
          </p:nvPr>
        </p:nvSpPr>
        <p:spPr/>
        <p:txBody>
          <a:bodyPr/>
          <a:lstStyle>
            <a:lvl1pPr>
              <a:defRPr/>
            </a:lvl1pPr>
          </a:lstStyle>
          <a:p>
            <a:pPr>
              <a:defRPr/>
            </a:pPr>
            <a:fld id="{8946F54F-F512-4440-879C-A6CACE5BCE9F}" type="slidenum">
              <a:rPr lang="zh-CN" altLang="en-US"/>
              <a:pPr>
                <a:defRPr/>
              </a:pPr>
              <a:t>‹#›</a:t>
            </a:fld>
            <a:endParaRPr lang="zh-CN" altLang="en-US"/>
          </a:p>
        </p:txBody>
      </p:sp>
    </p:spTree>
    <p:extLst>
      <p:ext uri="{BB962C8B-B14F-4D97-AF65-F5344CB8AC3E}">
        <p14:creationId xmlns:p14="http://schemas.microsoft.com/office/powerpoint/2010/main" val="953612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自定义版式">
    <p:spTree>
      <p:nvGrpSpPr>
        <p:cNvPr id="1" name=""/>
        <p:cNvGrpSpPr/>
        <p:nvPr/>
      </p:nvGrpSpPr>
      <p:grpSpPr>
        <a:xfrm>
          <a:off x="0" y="0"/>
          <a:ext cx="0" cy="0"/>
          <a:chOff x="0" y="0"/>
          <a:chExt cx="0" cy="0"/>
        </a:xfrm>
      </p:grpSpPr>
      <p:sp>
        <p:nvSpPr>
          <p:cNvPr id="4" name="内容占位符 3"/>
          <p:cNvSpPr>
            <a:spLocks noGrp="1"/>
          </p:cNvSpPr>
          <p:nvPr>
            <p:ph sz="quarter" idx="10"/>
          </p:nvPr>
        </p:nvSpPr>
        <p:spPr>
          <a:xfrm>
            <a:off x="395536" y="998255"/>
            <a:ext cx="6840760" cy="5664629"/>
          </a:xfrm>
          <a:prstGeom prst="rect">
            <a:avLst/>
          </a:prstGeom>
        </p:spPr>
        <p:txBody>
          <a:bodyPr/>
          <a:lstStyle>
            <a:lvl1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1pPr>
            <a:lvl2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2pPr>
            <a:lvl3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3pPr>
            <a:lvl4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4pPr>
            <a:lvl5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a:solidFill>
                  <a:schemeClr val="tx1"/>
                </a:solidFill>
                <a:latin typeface="黑体" panose="02010609060101010101" pitchFamily="49" charset="-122"/>
                <a:ea typeface="黑体" panose="02010609060101010101" pitchFamily="49" charset="-122"/>
                <a:cs typeface="+mn-cs"/>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Tree>
    <p:extLst>
      <p:ext uri="{BB962C8B-B14F-4D97-AF65-F5344CB8AC3E}">
        <p14:creationId xmlns:p14="http://schemas.microsoft.com/office/powerpoint/2010/main" val="3868836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3F37D0D1-6169-9643-3BFE-9C37667E5C74}"/>
              </a:ext>
            </a:extLst>
          </p:cNvPr>
          <p:cNvSpPr>
            <a:spLocks noGrp="1"/>
          </p:cNvSpPr>
          <p:nvPr>
            <p:ph type="dt" sz="half" idx="10"/>
          </p:nvPr>
        </p:nvSpPr>
        <p:spPr/>
        <p:txBody>
          <a:bodyPr/>
          <a:lstStyle>
            <a:lvl1pPr>
              <a:defRPr/>
            </a:lvl1pPr>
          </a:lstStyle>
          <a:p>
            <a:pPr>
              <a:defRPr/>
            </a:pPr>
            <a:fld id="{D6F8DE8F-E697-448B-98D4-CA272D8435CD}" type="datetimeFigureOut">
              <a:rPr lang="zh-CN" altLang="en-US"/>
              <a:pPr>
                <a:defRPr/>
              </a:pPr>
              <a:t>2025/12/10</a:t>
            </a:fld>
            <a:endParaRPr lang="zh-CN" altLang="en-US"/>
          </a:p>
        </p:txBody>
      </p:sp>
      <p:sp>
        <p:nvSpPr>
          <p:cNvPr id="5" name="页脚占位符 4">
            <a:extLst>
              <a:ext uri="{FF2B5EF4-FFF2-40B4-BE49-F238E27FC236}">
                <a16:creationId xmlns:a16="http://schemas.microsoft.com/office/drawing/2014/main" id="{EF2F00AB-09BE-DCD3-0E52-C114B3E9F32D}"/>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643D3A2F-7A76-A7A7-A759-45B22D148592}"/>
              </a:ext>
            </a:extLst>
          </p:cNvPr>
          <p:cNvSpPr>
            <a:spLocks noGrp="1"/>
          </p:cNvSpPr>
          <p:nvPr>
            <p:ph type="sldNum" sz="quarter" idx="12"/>
          </p:nvPr>
        </p:nvSpPr>
        <p:spPr/>
        <p:txBody>
          <a:bodyPr/>
          <a:lstStyle>
            <a:lvl1pPr>
              <a:defRPr/>
            </a:lvl1pPr>
          </a:lstStyle>
          <a:p>
            <a:pPr>
              <a:defRPr/>
            </a:pPr>
            <a:fld id="{71FDB299-D39B-46AF-AC24-3D1B5E77E83B}" type="slidenum">
              <a:rPr lang="zh-CN" altLang="en-US"/>
              <a:pPr>
                <a:defRPr/>
              </a:pPr>
              <a:t>‹#›</a:t>
            </a:fld>
            <a:endParaRPr lang="zh-CN" altLang="en-US"/>
          </a:p>
        </p:txBody>
      </p:sp>
    </p:spTree>
    <p:extLst>
      <p:ext uri="{BB962C8B-B14F-4D97-AF65-F5344CB8AC3E}">
        <p14:creationId xmlns:p14="http://schemas.microsoft.com/office/powerpoint/2010/main" val="3023764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EA15E5EC-9FF9-95A4-9836-9C1B2D161550}"/>
              </a:ext>
            </a:extLst>
          </p:cNvPr>
          <p:cNvSpPr>
            <a:spLocks noGrp="1"/>
          </p:cNvSpPr>
          <p:nvPr>
            <p:ph type="dt" sz="half" idx="10"/>
          </p:nvPr>
        </p:nvSpPr>
        <p:spPr/>
        <p:txBody>
          <a:bodyPr/>
          <a:lstStyle>
            <a:lvl1pPr>
              <a:defRPr/>
            </a:lvl1pPr>
          </a:lstStyle>
          <a:p>
            <a:pPr>
              <a:defRPr/>
            </a:pPr>
            <a:fld id="{511EC96D-D38E-443A-97ED-678C0EE68068}" type="datetimeFigureOut">
              <a:rPr lang="zh-CN" altLang="en-US"/>
              <a:pPr>
                <a:defRPr/>
              </a:pPr>
              <a:t>2025/12/10</a:t>
            </a:fld>
            <a:endParaRPr lang="zh-CN" altLang="en-US"/>
          </a:p>
        </p:txBody>
      </p:sp>
      <p:sp>
        <p:nvSpPr>
          <p:cNvPr id="5" name="页脚占位符 4">
            <a:extLst>
              <a:ext uri="{FF2B5EF4-FFF2-40B4-BE49-F238E27FC236}">
                <a16:creationId xmlns:a16="http://schemas.microsoft.com/office/drawing/2014/main" id="{CA6CC77B-FC66-DB2D-4B76-9B9001A4D1DB}"/>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7AD0281E-67C8-8AF3-3165-3F5D0F323E56}"/>
              </a:ext>
            </a:extLst>
          </p:cNvPr>
          <p:cNvSpPr>
            <a:spLocks noGrp="1"/>
          </p:cNvSpPr>
          <p:nvPr>
            <p:ph type="sldNum" sz="quarter" idx="12"/>
          </p:nvPr>
        </p:nvSpPr>
        <p:spPr/>
        <p:txBody>
          <a:bodyPr/>
          <a:lstStyle>
            <a:lvl1pPr>
              <a:defRPr/>
            </a:lvl1pPr>
          </a:lstStyle>
          <a:p>
            <a:pPr>
              <a:defRPr/>
            </a:pPr>
            <a:fld id="{420A4CBC-E6E6-47F1-B15D-382FEA202A44}" type="slidenum">
              <a:rPr lang="zh-CN" altLang="en-US"/>
              <a:pPr>
                <a:defRPr/>
              </a:pPr>
              <a:t>‹#›</a:t>
            </a:fld>
            <a:endParaRPr lang="zh-CN" altLang="en-US"/>
          </a:p>
        </p:txBody>
      </p:sp>
    </p:spTree>
    <p:extLst>
      <p:ext uri="{BB962C8B-B14F-4D97-AF65-F5344CB8AC3E}">
        <p14:creationId xmlns:p14="http://schemas.microsoft.com/office/powerpoint/2010/main" val="2222408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99C17A51-F1B7-53FC-7A20-CAA6F89FB678}"/>
              </a:ext>
            </a:extLst>
          </p:cNvPr>
          <p:cNvSpPr>
            <a:spLocks noGrp="1"/>
          </p:cNvSpPr>
          <p:nvPr>
            <p:ph type="dt" sz="half" idx="10"/>
          </p:nvPr>
        </p:nvSpPr>
        <p:spPr/>
        <p:txBody>
          <a:bodyPr/>
          <a:lstStyle>
            <a:lvl1pPr>
              <a:defRPr/>
            </a:lvl1pPr>
          </a:lstStyle>
          <a:p>
            <a:pPr>
              <a:defRPr/>
            </a:pPr>
            <a:fld id="{070749EB-398D-443D-8CA0-FDA1EAC18194}" type="datetimeFigureOut">
              <a:rPr lang="zh-CN" altLang="en-US"/>
              <a:pPr>
                <a:defRPr/>
              </a:pPr>
              <a:t>2025/12/10</a:t>
            </a:fld>
            <a:endParaRPr lang="zh-CN" altLang="en-US"/>
          </a:p>
        </p:txBody>
      </p:sp>
      <p:sp>
        <p:nvSpPr>
          <p:cNvPr id="6" name="页脚占位符 4">
            <a:extLst>
              <a:ext uri="{FF2B5EF4-FFF2-40B4-BE49-F238E27FC236}">
                <a16:creationId xmlns:a16="http://schemas.microsoft.com/office/drawing/2014/main" id="{E4C795BA-8DB7-BC65-AA74-EFA54F8AB4BB}"/>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03267FD2-BD90-0062-C7DE-B337D2E1CAF0}"/>
              </a:ext>
            </a:extLst>
          </p:cNvPr>
          <p:cNvSpPr>
            <a:spLocks noGrp="1"/>
          </p:cNvSpPr>
          <p:nvPr>
            <p:ph type="sldNum" sz="quarter" idx="12"/>
          </p:nvPr>
        </p:nvSpPr>
        <p:spPr/>
        <p:txBody>
          <a:bodyPr/>
          <a:lstStyle>
            <a:lvl1pPr>
              <a:defRPr/>
            </a:lvl1pPr>
          </a:lstStyle>
          <a:p>
            <a:pPr>
              <a:defRPr/>
            </a:pPr>
            <a:fld id="{6B8A3C04-E950-4ECB-A36B-CB89C90EBA61}" type="slidenum">
              <a:rPr lang="zh-CN" altLang="en-US"/>
              <a:pPr>
                <a:defRPr/>
              </a:pPr>
              <a:t>‹#›</a:t>
            </a:fld>
            <a:endParaRPr lang="zh-CN" altLang="en-US"/>
          </a:p>
        </p:txBody>
      </p:sp>
    </p:spTree>
    <p:extLst>
      <p:ext uri="{BB962C8B-B14F-4D97-AF65-F5344CB8AC3E}">
        <p14:creationId xmlns:p14="http://schemas.microsoft.com/office/powerpoint/2010/main" val="189484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84EE2C30-26E8-44A7-3FB2-785F65AA1682}"/>
              </a:ext>
            </a:extLst>
          </p:cNvPr>
          <p:cNvSpPr>
            <a:spLocks noGrp="1"/>
          </p:cNvSpPr>
          <p:nvPr>
            <p:ph type="dt" sz="half" idx="10"/>
          </p:nvPr>
        </p:nvSpPr>
        <p:spPr/>
        <p:txBody>
          <a:bodyPr/>
          <a:lstStyle>
            <a:lvl1pPr>
              <a:defRPr/>
            </a:lvl1pPr>
          </a:lstStyle>
          <a:p>
            <a:pPr>
              <a:defRPr/>
            </a:pPr>
            <a:fld id="{2EA59EB4-8364-4997-909A-F610F8C4CE57}" type="datetimeFigureOut">
              <a:rPr lang="zh-CN" altLang="en-US"/>
              <a:pPr>
                <a:defRPr/>
              </a:pPr>
              <a:t>2025/12/10</a:t>
            </a:fld>
            <a:endParaRPr lang="zh-CN" altLang="en-US"/>
          </a:p>
        </p:txBody>
      </p:sp>
      <p:sp>
        <p:nvSpPr>
          <p:cNvPr id="8" name="页脚占位符 4">
            <a:extLst>
              <a:ext uri="{FF2B5EF4-FFF2-40B4-BE49-F238E27FC236}">
                <a16:creationId xmlns:a16="http://schemas.microsoft.com/office/drawing/2014/main" id="{F4BF613D-1724-04C1-E77B-BEB5517EA588}"/>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id="{D3907600-627D-6B4B-3EB7-A4FABBAD045E}"/>
              </a:ext>
            </a:extLst>
          </p:cNvPr>
          <p:cNvSpPr>
            <a:spLocks noGrp="1"/>
          </p:cNvSpPr>
          <p:nvPr>
            <p:ph type="sldNum" sz="quarter" idx="12"/>
          </p:nvPr>
        </p:nvSpPr>
        <p:spPr/>
        <p:txBody>
          <a:bodyPr/>
          <a:lstStyle>
            <a:lvl1pPr>
              <a:defRPr/>
            </a:lvl1pPr>
          </a:lstStyle>
          <a:p>
            <a:pPr>
              <a:defRPr/>
            </a:pPr>
            <a:fld id="{2937E447-EE36-4A2F-BCA6-20814169543F}" type="slidenum">
              <a:rPr lang="zh-CN" altLang="en-US"/>
              <a:pPr>
                <a:defRPr/>
              </a:pPr>
              <a:t>‹#›</a:t>
            </a:fld>
            <a:endParaRPr lang="zh-CN" altLang="en-US"/>
          </a:p>
        </p:txBody>
      </p:sp>
    </p:spTree>
    <p:extLst>
      <p:ext uri="{BB962C8B-B14F-4D97-AF65-F5344CB8AC3E}">
        <p14:creationId xmlns:p14="http://schemas.microsoft.com/office/powerpoint/2010/main" val="3873599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7C865AEC-1BB0-A9E9-442D-7D6428B74FC0}"/>
              </a:ext>
            </a:extLst>
          </p:cNvPr>
          <p:cNvSpPr>
            <a:spLocks noGrp="1"/>
          </p:cNvSpPr>
          <p:nvPr>
            <p:ph type="dt" sz="half" idx="10"/>
          </p:nvPr>
        </p:nvSpPr>
        <p:spPr/>
        <p:txBody>
          <a:bodyPr/>
          <a:lstStyle>
            <a:lvl1pPr>
              <a:defRPr/>
            </a:lvl1pPr>
          </a:lstStyle>
          <a:p>
            <a:pPr>
              <a:defRPr/>
            </a:pPr>
            <a:fld id="{BA2BFBB1-C8B0-4F38-9471-DE07DD5EAEC0}" type="datetimeFigureOut">
              <a:rPr lang="zh-CN" altLang="en-US"/>
              <a:pPr>
                <a:defRPr/>
              </a:pPr>
              <a:t>2025/12/10</a:t>
            </a:fld>
            <a:endParaRPr lang="zh-CN" altLang="en-US"/>
          </a:p>
        </p:txBody>
      </p:sp>
      <p:sp>
        <p:nvSpPr>
          <p:cNvPr id="4" name="页脚占位符 4">
            <a:extLst>
              <a:ext uri="{FF2B5EF4-FFF2-40B4-BE49-F238E27FC236}">
                <a16:creationId xmlns:a16="http://schemas.microsoft.com/office/drawing/2014/main" id="{880F38AF-3F83-9794-F6A9-E68E12F8047B}"/>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id="{C9F61D54-C6C5-04EA-916D-335ABA99BEB1}"/>
              </a:ext>
            </a:extLst>
          </p:cNvPr>
          <p:cNvSpPr>
            <a:spLocks noGrp="1"/>
          </p:cNvSpPr>
          <p:nvPr>
            <p:ph type="sldNum" sz="quarter" idx="12"/>
          </p:nvPr>
        </p:nvSpPr>
        <p:spPr/>
        <p:txBody>
          <a:bodyPr/>
          <a:lstStyle>
            <a:lvl1pPr>
              <a:defRPr/>
            </a:lvl1pPr>
          </a:lstStyle>
          <a:p>
            <a:pPr>
              <a:defRPr/>
            </a:pPr>
            <a:fld id="{3B67A6A5-79E5-45A7-90D2-AD5E7FFBE4E8}" type="slidenum">
              <a:rPr lang="zh-CN" altLang="en-US"/>
              <a:pPr>
                <a:defRPr/>
              </a:pPr>
              <a:t>‹#›</a:t>
            </a:fld>
            <a:endParaRPr lang="zh-CN" altLang="en-US"/>
          </a:p>
        </p:txBody>
      </p:sp>
    </p:spTree>
    <p:extLst>
      <p:ext uri="{BB962C8B-B14F-4D97-AF65-F5344CB8AC3E}">
        <p14:creationId xmlns:p14="http://schemas.microsoft.com/office/powerpoint/2010/main" val="1939645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180823F3-96E3-FB89-7396-B7AEF7585F83}"/>
              </a:ext>
            </a:extLst>
          </p:cNvPr>
          <p:cNvSpPr>
            <a:spLocks noGrp="1"/>
          </p:cNvSpPr>
          <p:nvPr>
            <p:ph type="dt" sz="half" idx="10"/>
          </p:nvPr>
        </p:nvSpPr>
        <p:spPr/>
        <p:txBody>
          <a:bodyPr/>
          <a:lstStyle>
            <a:lvl1pPr>
              <a:defRPr/>
            </a:lvl1pPr>
          </a:lstStyle>
          <a:p>
            <a:pPr>
              <a:defRPr/>
            </a:pPr>
            <a:fld id="{FCC9DFE6-C448-40B4-A92F-A19060CAF438}" type="datetimeFigureOut">
              <a:rPr lang="zh-CN" altLang="en-US"/>
              <a:pPr>
                <a:defRPr/>
              </a:pPr>
              <a:t>2025/12/10</a:t>
            </a:fld>
            <a:endParaRPr lang="zh-CN" altLang="en-US"/>
          </a:p>
        </p:txBody>
      </p:sp>
      <p:sp>
        <p:nvSpPr>
          <p:cNvPr id="3" name="页脚占位符 4">
            <a:extLst>
              <a:ext uri="{FF2B5EF4-FFF2-40B4-BE49-F238E27FC236}">
                <a16:creationId xmlns:a16="http://schemas.microsoft.com/office/drawing/2014/main" id="{73FD4BDD-DF48-892D-5C8B-B9F37C4E6082}"/>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id="{F998D82C-704D-845F-5905-51B942B47B69}"/>
              </a:ext>
            </a:extLst>
          </p:cNvPr>
          <p:cNvSpPr>
            <a:spLocks noGrp="1"/>
          </p:cNvSpPr>
          <p:nvPr>
            <p:ph type="sldNum" sz="quarter" idx="12"/>
          </p:nvPr>
        </p:nvSpPr>
        <p:spPr/>
        <p:txBody>
          <a:bodyPr/>
          <a:lstStyle>
            <a:lvl1pPr>
              <a:defRPr/>
            </a:lvl1pPr>
          </a:lstStyle>
          <a:p>
            <a:pPr>
              <a:defRPr/>
            </a:pPr>
            <a:fld id="{2BD757E2-D035-4B78-9739-AA349563BD33}" type="slidenum">
              <a:rPr lang="zh-CN" altLang="en-US"/>
              <a:pPr>
                <a:defRPr/>
              </a:pPr>
              <a:t>‹#›</a:t>
            </a:fld>
            <a:endParaRPr lang="zh-CN" altLang="en-US"/>
          </a:p>
        </p:txBody>
      </p:sp>
    </p:spTree>
    <p:extLst>
      <p:ext uri="{BB962C8B-B14F-4D97-AF65-F5344CB8AC3E}">
        <p14:creationId xmlns:p14="http://schemas.microsoft.com/office/powerpoint/2010/main" val="3975506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4FC4CABD-7A5E-3051-8332-8C1D01EE437D}"/>
              </a:ext>
            </a:extLst>
          </p:cNvPr>
          <p:cNvSpPr>
            <a:spLocks noGrp="1"/>
          </p:cNvSpPr>
          <p:nvPr>
            <p:ph type="dt" sz="half" idx="10"/>
          </p:nvPr>
        </p:nvSpPr>
        <p:spPr/>
        <p:txBody>
          <a:bodyPr/>
          <a:lstStyle>
            <a:lvl1pPr>
              <a:defRPr/>
            </a:lvl1pPr>
          </a:lstStyle>
          <a:p>
            <a:pPr>
              <a:defRPr/>
            </a:pPr>
            <a:fld id="{9EF19866-D4D6-47E7-99A2-1BCBEAEC0F73}" type="datetimeFigureOut">
              <a:rPr lang="zh-CN" altLang="en-US"/>
              <a:pPr>
                <a:defRPr/>
              </a:pPr>
              <a:t>2025/12/10</a:t>
            </a:fld>
            <a:endParaRPr lang="zh-CN" altLang="en-US"/>
          </a:p>
        </p:txBody>
      </p:sp>
      <p:sp>
        <p:nvSpPr>
          <p:cNvPr id="6" name="页脚占位符 4">
            <a:extLst>
              <a:ext uri="{FF2B5EF4-FFF2-40B4-BE49-F238E27FC236}">
                <a16:creationId xmlns:a16="http://schemas.microsoft.com/office/drawing/2014/main" id="{5C1E2D95-1243-9F42-59FA-E2F91D3F3EF2}"/>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FD5D95F9-9BAA-AF6A-B058-1FE130A2650F}"/>
              </a:ext>
            </a:extLst>
          </p:cNvPr>
          <p:cNvSpPr>
            <a:spLocks noGrp="1"/>
          </p:cNvSpPr>
          <p:nvPr>
            <p:ph type="sldNum" sz="quarter" idx="12"/>
          </p:nvPr>
        </p:nvSpPr>
        <p:spPr/>
        <p:txBody>
          <a:bodyPr/>
          <a:lstStyle>
            <a:lvl1pPr>
              <a:defRPr/>
            </a:lvl1pPr>
          </a:lstStyle>
          <a:p>
            <a:pPr>
              <a:defRPr/>
            </a:pPr>
            <a:fld id="{304BDC5E-BE0C-4A88-8A64-52DB8678E4AD}" type="slidenum">
              <a:rPr lang="zh-CN" altLang="en-US"/>
              <a:pPr>
                <a:defRPr/>
              </a:pPr>
              <a:t>‹#›</a:t>
            </a:fld>
            <a:endParaRPr lang="zh-CN" altLang="en-US"/>
          </a:p>
        </p:txBody>
      </p:sp>
    </p:spTree>
    <p:extLst>
      <p:ext uri="{BB962C8B-B14F-4D97-AF65-F5344CB8AC3E}">
        <p14:creationId xmlns:p14="http://schemas.microsoft.com/office/powerpoint/2010/main" val="1539170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EC68A0BF-EE2C-E32F-25D3-C13509FCD58A}"/>
              </a:ext>
            </a:extLst>
          </p:cNvPr>
          <p:cNvSpPr>
            <a:spLocks noGrp="1"/>
          </p:cNvSpPr>
          <p:nvPr>
            <p:ph type="dt" sz="half" idx="10"/>
          </p:nvPr>
        </p:nvSpPr>
        <p:spPr/>
        <p:txBody>
          <a:bodyPr/>
          <a:lstStyle>
            <a:lvl1pPr>
              <a:defRPr/>
            </a:lvl1pPr>
          </a:lstStyle>
          <a:p>
            <a:pPr>
              <a:defRPr/>
            </a:pPr>
            <a:fld id="{476AB3D3-0882-4507-8694-E5F86080B10A}" type="datetimeFigureOut">
              <a:rPr lang="zh-CN" altLang="en-US"/>
              <a:pPr>
                <a:defRPr/>
              </a:pPr>
              <a:t>2025/12/10</a:t>
            </a:fld>
            <a:endParaRPr lang="zh-CN" altLang="en-US"/>
          </a:p>
        </p:txBody>
      </p:sp>
      <p:sp>
        <p:nvSpPr>
          <p:cNvPr id="6" name="页脚占位符 4">
            <a:extLst>
              <a:ext uri="{FF2B5EF4-FFF2-40B4-BE49-F238E27FC236}">
                <a16:creationId xmlns:a16="http://schemas.microsoft.com/office/drawing/2014/main" id="{CA2EFE36-1CB6-3486-FD69-1E2F32FF9753}"/>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532BEBD4-63F9-0280-3C90-3E7B1FA881BE}"/>
              </a:ext>
            </a:extLst>
          </p:cNvPr>
          <p:cNvSpPr>
            <a:spLocks noGrp="1"/>
          </p:cNvSpPr>
          <p:nvPr>
            <p:ph type="sldNum" sz="quarter" idx="12"/>
          </p:nvPr>
        </p:nvSpPr>
        <p:spPr/>
        <p:txBody>
          <a:bodyPr/>
          <a:lstStyle>
            <a:lvl1pPr>
              <a:defRPr/>
            </a:lvl1pPr>
          </a:lstStyle>
          <a:p>
            <a:pPr>
              <a:defRPr/>
            </a:pPr>
            <a:fld id="{135B3C7F-8EFD-482D-9EFB-D08BEBCC092C}" type="slidenum">
              <a:rPr lang="zh-CN" altLang="en-US"/>
              <a:pPr>
                <a:defRPr/>
              </a:pPr>
              <a:t>‹#›</a:t>
            </a:fld>
            <a:endParaRPr lang="zh-CN" altLang="en-US"/>
          </a:p>
        </p:txBody>
      </p:sp>
    </p:spTree>
    <p:extLst>
      <p:ext uri="{BB962C8B-B14F-4D97-AF65-F5344CB8AC3E}">
        <p14:creationId xmlns:p14="http://schemas.microsoft.com/office/powerpoint/2010/main" val="3574924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0D31300A-F06B-5D8D-384B-1110F2861C7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id="{99D7943C-326A-B8C3-2024-275055F85B5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1DCA947-3A95-E8DC-81BB-E3B75475D41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534F6C2E-C7A1-4E1A-9278-8CBD36C65014}" type="datetimeFigureOut">
              <a:rPr lang="zh-CN" altLang="en-US"/>
              <a:pPr>
                <a:defRPr/>
              </a:pPr>
              <a:t>2025/12/10</a:t>
            </a:fld>
            <a:endParaRPr lang="zh-CN" altLang="en-US"/>
          </a:p>
        </p:txBody>
      </p:sp>
      <p:sp>
        <p:nvSpPr>
          <p:cNvPr id="5" name="页脚占位符 4">
            <a:extLst>
              <a:ext uri="{FF2B5EF4-FFF2-40B4-BE49-F238E27FC236}">
                <a16:creationId xmlns:a16="http://schemas.microsoft.com/office/drawing/2014/main" id="{494E6D23-34CB-6106-26F0-B305FABBD99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a:extLst>
              <a:ext uri="{FF2B5EF4-FFF2-40B4-BE49-F238E27FC236}">
                <a16:creationId xmlns:a16="http://schemas.microsoft.com/office/drawing/2014/main" id="{893293D4-248E-9B8E-A3A6-CC512B2E1FE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6E328997-C81F-4AAA-B0E9-4E534CC27AB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1BC68619-0F8C-AB6B-2574-2741DFFC0F57}"/>
              </a:ext>
            </a:extLst>
          </p:cNvPr>
          <p:cNvPicPr>
            <a:picLocks noChangeAspect="1"/>
          </p:cNvPicPr>
          <p:nvPr/>
        </p:nvPicPr>
        <p:blipFill>
          <a:blip r:embed="rId2"/>
          <a:stretch>
            <a:fillRect/>
          </a:stretch>
        </p:blipFill>
        <p:spPr>
          <a:xfrm>
            <a:off x="1549914" y="584684"/>
            <a:ext cx="6044172" cy="568863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矩形 1">
            <a:extLst>
              <a:ext uri="{FF2B5EF4-FFF2-40B4-BE49-F238E27FC236}">
                <a16:creationId xmlns:a16="http://schemas.microsoft.com/office/drawing/2014/main" id="{EFFD1CD6-A3BC-2857-5977-95A18999ADC6}"/>
              </a:ext>
            </a:extLst>
          </p:cNvPr>
          <p:cNvSpPr>
            <a:spLocks noChangeArrowheads="1"/>
          </p:cNvSpPr>
          <p:nvPr/>
        </p:nvSpPr>
        <p:spPr bwMode="auto">
          <a:xfrm>
            <a:off x="3635375" y="433388"/>
            <a:ext cx="21717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000" dirty="0">
                <a:latin typeface="黑体" panose="02010609060101010101" pitchFamily="49" charset="-122"/>
                <a:ea typeface="黑体" panose="02010609060101010101" pitchFamily="49" charset="-122"/>
              </a:rPr>
              <a:t>    假释的条件</a:t>
            </a:r>
            <a:r>
              <a:rPr lang="en-US" altLang="zh-CN" sz="2000" dirty="0">
                <a:latin typeface="黑体" panose="02010609060101010101" pitchFamily="49" charset="-122"/>
                <a:ea typeface="黑体" panose="02010609060101010101" pitchFamily="49" charset="-122"/>
              </a:rPr>
              <a:t>    </a:t>
            </a:r>
            <a:endParaRPr lang="en-US" altLang="zh-CN" sz="2000" dirty="0">
              <a:latin typeface="仿宋" panose="02010609060101010101" pitchFamily="49" charset="-122"/>
              <a:ea typeface="仿宋" panose="02010609060101010101" pitchFamily="49" charset="-122"/>
            </a:endParaRPr>
          </a:p>
        </p:txBody>
      </p:sp>
      <p:pic>
        <p:nvPicPr>
          <p:cNvPr id="3" name="图片 2">
            <a:extLst>
              <a:ext uri="{FF2B5EF4-FFF2-40B4-BE49-F238E27FC236}">
                <a16:creationId xmlns:a16="http://schemas.microsoft.com/office/drawing/2014/main" id="{4E52C15B-0B15-A27F-86C4-C5646CEC07C0}"/>
              </a:ext>
            </a:extLst>
          </p:cNvPr>
          <p:cNvPicPr>
            <a:picLocks noChangeAspect="1"/>
          </p:cNvPicPr>
          <p:nvPr/>
        </p:nvPicPr>
        <p:blipFill>
          <a:blip r:embed="rId3"/>
          <a:stretch>
            <a:fillRect/>
          </a:stretch>
        </p:blipFill>
        <p:spPr>
          <a:xfrm>
            <a:off x="105556" y="1189382"/>
            <a:ext cx="8932888" cy="525658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矩形 1">
            <a:extLst>
              <a:ext uri="{FF2B5EF4-FFF2-40B4-BE49-F238E27FC236}">
                <a16:creationId xmlns:a16="http://schemas.microsoft.com/office/drawing/2014/main" id="{B700A6BE-2FEF-7C6D-1AC7-879F577E0235}"/>
              </a:ext>
            </a:extLst>
          </p:cNvPr>
          <p:cNvSpPr>
            <a:spLocks noChangeArrowheads="1"/>
          </p:cNvSpPr>
          <p:nvPr/>
        </p:nvSpPr>
        <p:spPr bwMode="auto">
          <a:xfrm>
            <a:off x="0" y="115888"/>
            <a:ext cx="9036050" cy="6556375"/>
          </a:xfrm>
          <a:prstGeom prst="rect">
            <a:avLst/>
          </a:prstGeom>
          <a:noFill/>
          <a:ln>
            <a:noFill/>
          </a:ln>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eaLnBrk="1">
              <a:defRPr/>
            </a:pPr>
            <a:r>
              <a:rPr lang="zh-CN" altLang="en-US" sz="2000" dirty="0">
                <a:latin typeface="黑体" panose="02010609060101010101" pitchFamily="49" charset="-122"/>
                <a:ea typeface="黑体" panose="02010609060101010101" pitchFamily="49" charset="-122"/>
              </a:rPr>
              <a:t>    一、假释的条件</a:t>
            </a:r>
            <a:endParaRPr lang="en-US" altLang="zh-CN" sz="2000" dirty="0">
              <a:latin typeface="黑体" panose="02010609060101010101" pitchFamily="49" charset="-122"/>
              <a:ea typeface="黑体" panose="02010609060101010101" pitchFamily="49" charset="-122"/>
            </a:endParaRPr>
          </a:p>
          <a:p>
            <a:pPr algn="just" eaLnBrk="1">
              <a:defRPr/>
            </a:pPr>
            <a:endParaRPr lang="en-US" altLang="zh-CN" sz="2000" dirty="0">
              <a:latin typeface="黑体" panose="02010609060101010101" pitchFamily="49" charset="-122"/>
              <a:ea typeface="黑体" panose="02010609060101010101" pitchFamily="49" charset="-122"/>
            </a:endParaRPr>
          </a:p>
          <a:p>
            <a:pPr algn="just" eaLnBrk="1">
              <a:defRPr/>
            </a:pPr>
            <a:r>
              <a:rPr lang="en-US" altLang="zh-CN" sz="2000" dirty="0">
                <a:latin typeface="黑体" panose="02010609060101010101" pitchFamily="49" charset="-122"/>
                <a:ea typeface="黑体" panose="02010609060101010101" pitchFamily="49" charset="-122"/>
              </a:rPr>
              <a:t>    1.</a:t>
            </a:r>
            <a:r>
              <a:rPr lang="zh-CN" altLang="en-US" sz="2000" dirty="0">
                <a:solidFill>
                  <a:srgbClr val="0070C0"/>
                </a:solidFill>
                <a:latin typeface="黑体" panose="02010609060101010101" pitchFamily="49" charset="-122"/>
                <a:ea typeface="黑体" panose="02010609060101010101" pitchFamily="49" charset="-122"/>
              </a:rPr>
              <a:t>对象条件</a:t>
            </a:r>
            <a:r>
              <a:rPr lang="zh-CN" altLang="en-US" sz="2000" dirty="0">
                <a:latin typeface="黑体" panose="02010609060101010101" pitchFamily="49" charset="-122"/>
                <a:ea typeface="黑体" panose="02010609060101010101" pitchFamily="49" charset="-122"/>
              </a:rPr>
              <a:t>：</a:t>
            </a:r>
            <a:endParaRPr lang="en-US" altLang="zh-CN" sz="2000" dirty="0">
              <a:latin typeface="黑体" panose="02010609060101010101" pitchFamily="49" charset="-122"/>
              <a:ea typeface="黑体" panose="02010609060101010101" pitchFamily="49" charset="-122"/>
            </a:endParaRPr>
          </a:p>
          <a:p>
            <a:pPr algn="just" eaLnBrk="1">
              <a:defRPr/>
            </a:pPr>
            <a:endParaRPr lang="en-US" altLang="zh-CN" sz="2000" dirty="0">
              <a:latin typeface="黑体" panose="02010609060101010101" pitchFamily="49" charset="-122"/>
              <a:ea typeface="黑体" panose="02010609060101010101" pitchFamily="49" charset="-122"/>
            </a:endParaRPr>
          </a:p>
          <a:p>
            <a:pPr algn="just" eaLnBrk="1">
              <a:defRPr/>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被判处</a:t>
            </a:r>
            <a:r>
              <a:rPr lang="zh-CN" altLang="en-US" sz="2000" dirty="0">
                <a:solidFill>
                  <a:srgbClr val="0070C0"/>
                </a:solidFill>
                <a:latin typeface="黑体" panose="02010609060101010101" pitchFamily="49" charset="-122"/>
                <a:ea typeface="黑体" panose="02010609060101010101" pitchFamily="49" charset="-122"/>
              </a:rPr>
              <a:t>无期徒刑、有期徒刑</a:t>
            </a:r>
            <a:r>
              <a:rPr lang="zh-CN" altLang="en-US" sz="2000" dirty="0">
                <a:latin typeface="黑体" panose="02010609060101010101" pitchFamily="49" charset="-122"/>
                <a:ea typeface="黑体" panose="02010609060101010101" pitchFamily="49" charset="-122"/>
              </a:rPr>
              <a:t>的部分犯罪分子。对被判处管制、拘役的，不能假释。</a:t>
            </a:r>
            <a:r>
              <a:rPr lang="zh-CN" altLang="en-US" sz="2000" dirty="0">
                <a:solidFill>
                  <a:srgbClr val="0070C0"/>
                </a:solidFill>
                <a:latin typeface="黑体" panose="02010609060101010101" pitchFamily="49" charset="-122"/>
                <a:ea typeface="黑体" panose="02010609060101010101" pitchFamily="49" charset="-122"/>
              </a:rPr>
              <a:t>死缓</a:t>
            </a:r>
            <a:r>
              <a:rPr lang="zh-CN" altLang="en-US" sz="2000" dirty="0">
                <a:latin typeface="黑体" panose="02010609060101010101" pitchFamily="49" charset="-122"/>
                <a:ea typeface="黑体" panose="02010609060101010101" pitchFamily="49" charset="-122"/>
              </a:rPr>
              <a:t>减为无期徒刑或者有期徒刑后，可以假释。</a:t>
            </a:r>
            <a:endParaRPr lang="en-US" altLang="zh-CN" sz="2000" dirty="0">
              <a:latin typeface="黑体" panose="02010609060101010101" pitchFamily="49" charset="-122"/>
              <a:ea typeface="黑体" panose="02010609060101010101" pitchFamily="49" charset="-122"/>
            </a:endParaRPr>
          </a:p>
          <a:p>
            <a:pPr algn="just" eaLnBrk="1">
              <a:defRPr/>
            </a:pPr>
            <a:endParaRPr lang="en-US" altLang="zh-CN" sz="2000" dirty="0">
              <a:latin typeface="黑体" panose="02010609060101010101" pitchFamily="49" charset="-122"/>
              <a:ea typeface="黑体" panose="02010609060101010101" pitchFamily="49" charset="-122"/>
            </a:endParaRPr>
          </a:p>
          <a:p>
            <a:pPr algn="just" eaLnBrk="1">
              <a:defRPr/>
            </a:pPr>
            <a:r>
              <a:rPr lang="en-US" altLang="zh-CN" sz="2000" dirty="0">
                <a:latin typeface="黑体" panose="02010609060101010101" pitchFamily="49" charset="-122"/>
                <a:ea typeface="黑体" panose="02010609060101010101" pitchFamily="49" charset="-122"/>
              </a:rPr>
              <a:t>    2.</a:t>
            </a:r>
            <a:r>
              <a:rPr lang="zh-CN" altLang="en-US" sz="2000" dirty="0">
                <a:solidFill>
                  <a:srgbClr val="0070C0"/>
                </a:solidFill>
                <a:latin typeface="黑体" panose="02010609060101010101" pitchFamily="49" charset="-122"/>
                <a:ea typeface="黑体" panose="02010609060101010101" pitchFamily="49" charset="-122"/>
              </a:rPr>
              <a:t>禁止适用的两种人</a:t>
            </a:r>
            <a:r>
              <a:rPr lang="zh-CN" altLang="en-US" sz="2000" dirty="0">
                <a:latin typeface="黑体" panose="02010609060101010101" pitchFamily="49" charset="-122"/>
                <a:ea typeface="黑体" panose="02010609060101010101" pitchFamily="49" charset="-122"/>
              </a:rPr>
              <a:t>：</a:t>
            </a:r>
            <a:endParaRPr lang="en-US" altLang="zh-CN" sz="2000" dirty="0">
              <a:latin typeface="黑体" panose="02010609060101010101" pitchFamily="49" charset="-122"/>
              <a:ea typeface="黑体" panose="02010609060101010101" pitchFamily="49" charset="-122"/>
            </a:endParaRPr>
          </a:p>
          <a:p>
            <a:pPr algn="just" eaLnBrk="1">
              <a:defRPr/>
            </a:pPr>
            <a:endParaRPr lang="en-US" altLang="zh-CN" sz="2000" dirty="0">
              <a:latin typeface="黑体" panose="02010609060101010101" pitchFamily="49" charset="-122"/>
              <a:ea typeface="黑体" panose="02010609060101010101" pitchFamily="49" charset="-122"/>
            </a:endParaRPr>
          </a:p>
          <a:p>
            <a:pPr algn="just" eaLnBrk="1">
              <a:defRPr/>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1</a:t>
            </a:r>
            <a:r>
              <a:rPr lang="zh-CN" altLang="en-US" sz="2000" dirty="0">
                <a:latin typeface="黑体" panose="02010609060101010101" pitchFamily="49" charset="-122"/>
                <a:ea typeface="黑体" panose="02010609060101010101" pitchFamily="49" charset="-122"/>
              </a:rPr>
              <a:t>）累犯，不得假释。</a:t>
            </a:r>
            <a:endParaRPr lang="en-US" altLang="zh-CN" sz="2000" dirty="0">
              <a:latin typeface="黑体" panose="02010609060101010101" pitchFamily="49" charset="-122"/>
              <a:ea typeface="黑体" panose="02010609060101010101" pitchFamily="49" charset="-122"/>
            </a:endParaRPr>
          </a:p>
          <a:p>
            <a:pPr algn="just" eaLnBrk="1">
              <a:defRPr/>
            </a:pPr>
            <a:endParaRPr lang="zh-CN" altLang="en-US" sz="2000" dirty="0">
              <a:latin typeface="黑体" panose="02010609060101010101" pitchFamily="49" charset="-122"/>
              <a:ea typeface="黑体" panose="02010609060101010101" pitchFamily="49" charset="-122"/>
            </a:endParaRPr>
          </a:p>
          <a:p>
            <a:pPr algn="just" eaLnBrk="1">
              <a:defRPr/>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2</a:t>
            </a:r>
            <a:r>
              <a:rPr lang="zh-CN" altLang="en-US" sz="2000" dirty="0">
                <a:latin typeface="黑体" panose="02010609060101010101" pitchFamily="49" charset="-122"/>
                <a:ea typeface="黑体" panose="02010609060101010101" pitchFamily="49" charset="-122"/>
              </a:rPr>
              <a:t>）因</a:t>
            </a:r>
            <a:r>
              <a:rPr lang="zh-CN" altLang="en-US" sz="2000" dirty="0">
                <a:solidFill>
                  <a:srgbClr val="0070C0"/>
                </a:solidFill>
                <a:latin typeface="黑体" panose="02010609060101010101" pitchFamily="49" charset="-122"/>
                <a:ea typeface="黑体" panose="02010609060101010101" pitchFamily="49" charset="-122"/>
              </a:rPr>
              <a:t>故意杀人、强奸、抢劫、绑架、放火、爆炸、投放危险物质</a:t>
            </a:r>
            <a:r>
              <a:rPr lang="zh-CN" altLang="en-US" sz="2000" dirty="0">
                <a:latin typeface="黑体" panose="02010609060101010101" pitchFamily="49" charset="-122"/>
                <a:ea typeface="黑体" panose="02010609060101010101" pitchFamily="49" charset="-122"/>
              </a:rPr>
              <a:t>或者</a:t>
            </a:r>
            <a:r>
              <a:rPr lang="zh-CN" altLang="en-US" sz="2000" dirty="0">
                <a:solidFill>
                  <a:srgbClr val="0070C0"/>
                </a:solidFill>
                <a:latin typeface="黑体" panose="02010609060101010101" pitchFamily="49" charset="-122"/>
                <a:ea typeface="黑体" panose="02010609060101010101" pitchFamily="49" charset="-122"/>
              </a:rPr>
              <a:t>有组织的暴力性犯罪</a:t>
            </a:r>
            <a:r>
              <a:rPr lang="zh-CN" altLang="en-US" sz="2000" dirty="0">
                <a:latin typeface="黑体" panose="02010609060101010101" pitchFamily="49" charset="-122"/>
                <a:ea typeface="黑体" panose="02010609060101010101" pitchFamily="49" charset="-122"/>
              </a:rPr>
              <a:t>判处十年以上</a:t>
            </a:r>
            <a:r>
              <a:rPr lang="zh-CN" altLang="en-US" sz="2000" dirty="0">
                <a:solidFill>
                  <a:srgbClr val="0070C0"/>
                </a:solidFill>
                <a:latin typeface="黑体" panose="02010609060101010101" pitchFamily="49" charset="-122"/>
                <a:ea typeface="黑体" panose="02010609060101010101" pitchFamily="49" charset="-122"/>
              </a:rPr>
              <a:t>有期徒刑、无期徒刑</a:t>
            </a:r>
            <a:r>
              <a:rPr lang="zh-CN" altLang="en-US" sz="2000" dirty="0">
                <a:latin typeface="黑体" panose="02010609060101010101" pitchFamily="49" charset="-122"/>
                <a:ea typeface="黑体" panose="02010609060101010101" pitchFamily="49" charset="-122"/>
              </a:rPr>
              <a:t>的犯罪分子，不得假释。即使是减刑后低于十年的有期徒刑，也不得假释。</a:t>
            </a:r>
            <a:endParaRPr lang="en-US" altLang="zh-CN" sz="2000" dirty="0">
              <a:latin typeface="黑体" panose="02010609060101010101" pitchFamily="49" charset="-122"/>
              <a:ea typeface="黑体" panose="02010609060101010101" pitchFamily="49" charset="-122"/>
            </a:endParaRPr>
          </a:p>
          <a:p>
            <a:pPr algn="just" eaLnBrk="1">
              <a:defRPr/>
            </a:pPr>
            <a:endParaRPr lang="zh-CN" altLang="en-US" sz="2000" dirty="0">
              <a:latin typeface="黑体" panose="02010609060101010101" pitchFamily="49" charset="-122"/>
              <a:ea typeface="黑体" panose="02010609060101010101" pitchFamily="49" charset="-122"/>
            </a:endParaRPr>
          </a:p>
          <a:p>
            <a:pPr algn="just" eaLnBrk="1">
              <a:defRPr/>
            </a:pPr>
            <a:r>
              <a:rPr lang="zh-CN" altLang="en-US" sz="2000" dirty="0">
                <a:latin typeface="黑体" panose="02010609060101010101" pitchFamily="49" charset="-122"/>
                <a:ea typeface="黑体" panose="02010609060101010101" pitchFamily="49" charset="-122"/>
              </a:rPr>
              <a:t>    上述列举的犯罪中的一罪或</a:t>
            </a:r>
            <a:r>
              <a:rPr lang="zh-CN" altLang="en-US" sz="2000" dirty="0">
                <a:highlight>
                  <a:srgbClr val="FFFF00"/>
                </a:highlight>
                <a:latin typeface="黑体" panose="02010609060101010101" pitchFamily="49" charset="-122"/>
                <a:ea typeface="黑体" panose="02010609060101010101" pitchFamily="49" charset="-122"/>
              </a:rPr>
              <a:t>数罪</a:t>
            </a:r>
            <a:r>
              <a:rPr lang="zh-CN" altLang="en-US" sz="2000" dirty="0">
                <a:latin typeface="黑体" panose="02010609060101010101" pitchFamily="49" charset="-122"/>
                <a:ea typeface="黑体" panose="02010609060101010101" pitchFamily="49" charset="-122"/>
              </a:rPr>
              <a:t>被判处</a:t>
            </a:r>
            <a:r>
              <a:rPr lang="zh-CN" altLang="en-US" sz="2000" dirty="0">
                <a:solidFill>
                  <a:srgbClr val="0070C0"/>
                </a:solidFill>
                <a:latin typeface="黑体" panose="02010609060101010101" pitchFamily="49" charset="-122"/>
                <a:ea typeface="黑体" panose="02010609060101010101" pitchFamily="49" charset="-122"/>
              </a:rPr>
              <a:t>十年以上有期徒刑</a:t>
            </a:r>
            <a:r>
              <a:rPr lang="zh-CN" altLang="en-US" sz="2000" dirty="0">
                <a:latin typeface="黑体" panose="02010609060101010101" pitchFamily="49" charset="-122"/>
                <a:ea typeface="黑体" panose="02010609060101010101" pitchFamily="49" charset="-122"/>
              </a:rPr>
              <a:t>、</a:t>
            </a:r>
            <a:r>
              <a:rPr lang="zh-CN" altLang="en-US" sz="2000" dirty="0">
                <a:solidFill>
                  <a:srgbClr val="0070C0"/>
                </a:solidFill>
                <a:latin typeface="黑体" panose="02010609060101010101" pitchFamily="49" charset="-122"/>
                <a:ea typeface="黑体" panose="02010609060101010101" pitchFamily="49" charset="-122"/>
              </a:rPr>
              <a:t>无期徒刑</a:t>
            </a:r>
            <a:r>
              <a:rPr lang="zh-CN" altLang="en-US" sz="2000" dirty="0">
                <a:latin typeface="黑体" panose="02010609060101010101" pitchFamily="49" charset="-122"/>
                <a:ea typeface="黑体" panose="02010609060101010101" pitchFamily="49" charset="-122"/>
              </a:rPr>
              <a:t>的，不能假释。</a:t>
            </a:r>
            <a:endParaRPr lang="en-US" altLang="zh-CN" sz="2000" dirty="0">
              <a:latin typeface="黑体" panose="02010609060101010101" pitchFamily="49" charset="-122"/>
              <a:ea typeface="黑体" panose="02010609060101010101" pitchFamily="49" charset="-122"/>
            </a:endParaRPr>
          </a:p>
          <a:p>
            <a:pPr algn="just" eaLnBrk="1">
              <a:defRPr/>
            </a:pPr>
            <a:endParaRPr lang="zh-CN" altLang="en-US" sz="2000" dirty="0">
              <a:latin typeface="黑体" panose="02010609060101010101" pitchFamily="49" charset="-122"/>
              <a:ea typeface="黑体" panose="02010609060101010101" pitchFamily="49" charset="-122"/>
            </a:endParaRPr>
          </a:p>
          <a:p>
            <a:pPr algn="just" eaLnBrk="1">
              <a:defRPr/>
            </a:pPr>
            <a:r>
              <a:rPr lang="zh-CN" altLang="en-US" sz="2000" dirty="0">
                <a:latin typeface="黑体" panose="02010609060101010101" pitchFamily="49" charset="-122"/>
                <a:ea typeface="黑体" panose="02010609060101010101" pitchFamily="49" charset="-122"/>
              </a:rPr>
              <a:t>    </a:t>
            </a:r>
            <a:r>
              <a:rPr lang="zh-CN" altLang="en-US" sz="2000" dirty="0">
                <a:latin typeface="仿宋" panose="02010609060101010101" pitchFamily="49" charset="-122"/>
                <a:ea typeface="仿宋" panose="02010609060101010101" pitchFamily="49" charset="-122"/>
              </a:rPr>
              <a:t>例</a:t>
            </a:r>
            <a:r>
              <a:rPr lang="en-US" altLang="zh-CN" sz="2000" dirty="0">
                <a:latin typeface="仿宋" panose="02010609060101010101" pitchFamily="49" charset="-122"/>
                <a:ea typeface="仿宋" panose="02010609060101010101" pitchFamily="49" charset="-122"/>
              </a:rPr>
              <a:t>.</a:t>
            </a:r>
            <a:r>
              <a:rPr lang="zh-CN" altLang="en-US" sz="2000" dirty="0">
                <a:latin typeface="仿宋" panose="02010609060101010101" pitchFamily="49" charset="-122"/>
                <a:ea typeface="仿宋" panose="02010609060101010101" pitchFamily="49" charset="-122"/>
              </a:rPr>
              <a:t>故意杀人罪被判八年、抢劫被判六年，数罪并罚十一年，不能假释。</a:t>
            </a:r>
          </a:p>
          <a:p>
            <a:pPr algn="just" eaLnBrk="1">
              <a:defRPr/>
            </a:pPr>
            <a:r>
              <a:rPr lang="zh-CN" altLang="en-US" sz="2000" dirty="0">
                <a:latin typeface="仿宋" panose="02010609060101010101" pitchFamily="49" charset="-122"/>
                <a:ea typeface="仿宋" panose="02010609060101010101" pitchFamily="49" charset="-122"/>
              </a:rPr>
              <a:t>    但是，如果故意杀人罪被判八年、盗窃罪被判六年，数罪并罚十一年，则可以假释，因为盗窃罪不属于上述犯罪之列。</a:t>
            </a:r>
            <a:endParaRPr lang="en-US" altLang="zh-CN" sz="2000" dirty="0">
              <a:latin typeface="仿宋" panose="02010609060101010101" pitchFamily="49" charset="-122"/>
              <a:ea typeface="仿宋" panose="02010609060101010101" pitchFamily="49"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矩形 1">
            <a:extLst>
              <a:ext uri="{FF2B5EF4-FFF2-40B4-BE49-F238E27FC236}">
                <a16:creationId xmlns:a16="http://schemas.microsoft.com/office/drawing/2014/main" id="{0EB352CA-459E-332E-0A58-3BAE1D4047E6}"/>
              </a:ext>
            </a:extLst>
          </p:cNvPr>
          <p:cNvSpPr>
            <a:spLocks noChangeArrowheads="1"/>
          </p:cNvSpPr>
          <p:nvPr/>
        </p:nvSpPr>
        <p:spPr bwMode="auto">
          <a:xfrm>
            <a:off x="17463" y="404813"/>
            <a:ext cx="9109075"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000">
                <a:latin typeface="黑体" panose="02010609060101010101" pitchFamily="49" charset="-122"/>
                <a:ea typeface="黑体" panose="02010609060101010101" pitchFamily="49" charset="-122"/>
              </a:rPr>
              <a:t>    </a:t>
            </a:r>
            <a:r>
              <a:rPr lang="en-US" altLang="zh-CN" sz="2000">
                <a:latin typeface="黑体" panose="02010609060101010101" pitchFamily="49" charset="-122"/>
                <a:ea typeface="黑体" panose="02010609060101010101" pitchFamily="49" charset="-122"/>
              </a:rPr>
              <a:t>3</a:t>
            </a:r>
            <a:r>
              <a:rPr lang="en-US" altLang="zh-CN" sz="2000">
                <a:solidFill>
                  <a:srgbClr val="0070C0"/>
                </a:solidFill>
                <a:latin typeface="黑体" panose="02010609060101010101" pitchFamily="49" charset="-122"/>
                <a:ea typeface="黑体" panose="02010609060101010101" pitchFamily="49" charset="-122"/>
              </a:rPr>
              <a:t>.</a:t>
            </a:r>
            <a:r>
              <a:rPr lang="zh-CN" altLang="en-US" sz="2000">
                <a:solidFill>
                  <a:srgbClr val="0070C0"/>
                </a:solidFill>
                <a:latin typeface="黑体" panose="02010609060101010101" pitchFamily="49" charset="-122"/>
                <a:ea typeface="黑体" panose="02010609060101010101" pitchFamily="49" charset="-122"/>
              </a:rPr>
              <a:t>实质条件</a:t>
            </a:r>
            <a:r>
              <a:rPr lang="zh-CN" altLang="en-US" sz="2000">
                <a:latin typeface="黑体" panose="02010609060101010101" pitchFamily="49" charset="-122"/>
                <a:ea typeface="黑体" panose="02010609060101010101" pitchFamily="49" charset="-122"/>
              </a:rPr>
              <a:t>：</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a:t>
            </a:r>
            <a:r>
              <a:rPr lang="zh-CN" altLang="en-US" sz="2000">
                <a:latin typeface="黑体" panose="02010609060101010101" pitchFamily="49" charset="-122"/>
                <a:ea typeface="黑体" panose="02010609060101010101" pitchFamily="49" charset="-122"/>
              </a:rPr>
              <a:t>确有</a:t>
            </a:r>
            <a:r>
              <a:rPr lang="zh-CN" altLang="en-US" sz="2000">
                <a:solidFill>
                  <a:srgbClr val="0070C0"/>
                </a:solidFill>
                <a:latin typeface="黑体" panose="02010609060101010101" pitchFamily="49" charset="-122"/>
                <a:ea typeface="黑体" panose="02010609060101010101" pitchFamily="49" charset="-122"/>
              </a:rPr>
              <a:t>悔改表现</a:t>
            </a:r>
            <a:r>
              <a:rPr lang="zh-CN" altLang="en-US" sz="2000">
                <a:latin typeface="黑体" panose="02010609060101010101" pitchFamily="49" charset="-122"/>
                <a:ea typeface="黑体" panose="02010609060101010101" pitchFamily="49" charset="-122"/>
              </a:rPr>
              <a:t>，</a:t>
            </a:r>
            <a:r>
              <a:rPr lang="zh-CN" altLang="en-US" sz="2000">
                <a:solidFill>
                  <a:srgbClr val="0070C0"/>
                </a:solidFill>
                <a:latin typeface="黑体" panose="02010609060101010101" pitchFamily="49" charset="-122"/>
                <a:ea typeface="黑体" panose="02010609060101010101" pitchFamily="49" charset="-122"/>
              </a:rPr>
              <a:t>不再有人身危险性和再犯可能性</a:t>
            </a:r>
            <a:r>
              <a:rPr lang="zh-CN" altLang="en-US" sz="2000">
                <a:latin typeface="黑体" panose="02010609060101010101" pitchFamily="49" charset="-122"/>
                <a:ea typeface="黑体" panose="02010609060101010101" pitchFamily="49" charset="-122"/>
              </a:rPr>
              <a:t>。根据监狱法的规定，有重大立功表现的，“</a:t>
            </a:r>
            <a:r>
              <a:rPr lang="zh-CN" altLang="en-US" sz="2000">
                <a:solidFill>
                  <a:srgbClr val="0070C0"/>
                </a:solidFill>
                <a:latin typeface="黑体" panose="02010609060101010101" pitchFamily="49" charset="-122"/>
                <a:ea typeface="黑体" panose="02010609060101010101" pitchFamily="49" charset="-122"/>
              </a:rPr>
              <a:t>应当</a:t>
            </a:r>
            <a:r>
              <a:rPr lang="zh-CN" altLang="en-US" sz="2000">
                <a:latin typeface="黑体" panose="02010609060101010101" pitchFamily="49" charset="-122"/>
                <a:ea typeface="黑体" panose="02010609060101010101" pitchFamily="49" charset="-122"/>
              </a:rPr>
              <a:t>”假释。</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a:t>
            </a:r>
            <a:r>
              <a:rPr lang="zh-CN" altLang="en-US" sz="2000">
                <a:latin typeface="黑体" panose="02010609060101010101" pitchFamily="49" charset="-122"/>
                <a:ea typeface="黑体" panose="02010609060101010101" pitchFamily="49" charset="-122"/>
              </a:rPr>
              <a:t>（</a:t>
            </a:r>
            <a:r>
              <a:rPr lang="en-US" altLang="zh-CN" sz="2000">
                <a:latin typeface="黑体" panose="02010609060101010101" pitchFamily="49" charset="-122"/>
                <a:ea typeface="黑体" panose="02010609060101010101" pitchFamily="49" charset="-122"/>
              </a:rPr>
              <a:t>1</a:t>
            </a:r>
            <a:r>
              <a:rPr lang="zh-CN" altLang="en-US" sz="2000">
                <a:latin typeface="黑体" panose="02010609060101010101" pitchFamily="49" charset="-122"/>
                <a:ea typeface="黑体" panose="02010609060101010101" pitchFamily="49" charset="-122"/>
              </a:rPr>
              <a:t>）对职务犯罪、破坏金融管理秩序和金融诈骗犯罪、组织（领导、参加、包庇、纵容）黑社会性质组织犯罪等罪犯，不积极退赃、协助追缴赃款赃物、赔偿损失，或者服刑期间利用个人影响力和社会关系等不正当手段意图获得减刑、假释的，不认定其“确有悔改表现”。</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a:t>
            </a:r>
            <a:r>
              <a:rPr lang="zh-CN" altLang="en-US" sz="2000">
                <a:latin typeface="黑体" panose="02010609060101010101" pitchFamily="49" charset="-122"/>
                <a:ea typeface="黑体" panose="02010609060101010101" pitchFamily="49" charset="-122"/>
              </a:rPr>
              <a:t>（</a:t>
            </a:r>
            <a:r>
              <a:rPr lang="en-US" altLang="zh-CN" sz="2000">
                <a:latin typeface="黑体" panose="02010609060101010101" pitchFamily="49" charset="-122"/>
                <a:ea typeface="黑体" panose="02010609060101010101" pitchFamily="49" charset="-122"/>
              </a:rPr>
              <a:t>2</a:t>
            </a:r>
            <a:r>
              <a:rPr lang="zh-CN" altLang="en-US" sz="2000">
                <a:latin typeface="黑体" panose="02010609060101010101" pitchFamily="49" charset="-122"/>
                <a:ea typeface="黑体" panose="02010609060101010101" pitchFamily="49" charset="-122"/>
              </a:rPr>
              <a:t>）对于财产刑，罪犯确有履行能力而不履行或不全部履行的，不予假释。</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a:t>
            </a:r>
            <a:r>
              <a:rPr lang="zh-CN" altLang="en-US" sz="2000">
                <a:latin typeface="黑体" panose="02010609060101010101" pitchFamily="49" charset="-122"/>
                <a:ea typeface="黑体" panose="02010609060101010101" pitchFamily="49" charset="-122"/>
              </a:rPr>
              <a:t>（</a:t>
            </a:r>
            <a:r>
              <a:rPr lang="en-US" altLang="zh-CN" sz="2000">
                <a:latin typeface="黑体" panose="02010609060101010101" pitchFamily="49" charset="-122"/>
                <a:ea typeface="黑体" panose="02010609060101010101" pitchFamily="49" charset="-122"/>
              </a:rPr>
              <a:t>3</a:t>
            </a:r>
            <a:r>
              <a:rPr lang="zh-CN" altLang="en-US" sz="2000">
                <a:latin typeface="黑体" panose="02010609060101010101" pitchFamily="49" charset="-122"/>
                <a:ea typeface="黑体" panose="02010609060101010101" pitchFamily="49" charset="-122"/>
              </a:rPr>
              <a:t>）罪犯在刑罚执行期间的申诉权利应当依法保护，对其正当申诉不能不加分析地认为是不认罪悔罪。</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4.</a:t>
            </a:r>
            <a:r>
              <a:rPr lang="zh-CN" altLang="en-US" sz="2000">
                <a:latin typeface="黑体" panose="02010609060101010101" pitchFamily="49" charset="-122"/>
                <a:ea typeface="黑体" panose="02010609060101010101" pitchFamily="49" charset="-122"/>
              </a:rPr>
              <a:t>在假释考验期必须实行</a:t>
            </a:r>
            <a:r>
              <a:rPr lang="zh-CN" altLang="en-US" sz="2000">
                <a:solidFill>
                  <a:srgbClr val="0070C0"/>
                </a:solidFill>
                <a:latin typeface="黑体" panose="02010609060101010101" pitchFamily="49" charset="-122"/>
                <a:ea typeface="黑体" panose="02010609060101010101" pitchFamily="49" charset="-122"/>
              </a:rPr>
              <a:t>社区矫正</a:t>
            </a:r>
            <a:r>
              <a:rPr lang="zh-CN" altLang="en-US" sz="2000">
                <a:latin typeface="黑体" panose="02010609060101010101" pitchFamily="49" charset="-122"/>
                <a:ea typeface="黑体" panose="02010609060101010101" pitchFamily="49" charset="-122"/>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AFDA07F4-F9C7-B260-0753-7968FC4223DB}"/>
              </a:ext>
            </a:extLst>
          </p:cNvPr>
          <p:cNvSpPr/>
          <p:nvPr/>
        </p:nvSpPr>
        <p:spPr>
          <a:xfrm>
            <a:off x="-123825" y="196850"/>
            <a:ext cx="9109075" cy="1016000"/>
          </a:xfrm>
          <a:prstGeom prst="rect">
            <a:avLst/>
          </a:prstGeom>
        </p:spPr>
        <p:txBody>
          <a:bodyPr>
            <a:spAutoFit/>
          </a:bodyPr>
          <a:lstStyle/>
          <a:p>
            <a:pPr algn="just" eaLnBrk="1">
              <a:defRPr/>
            </a:pPr>
            <a:r>
              <a:rPr lang="zh-CN" altLang="en-US" sz="2000" dirty="0">
                <a:latin typeface="+mn-ea"/>
                <a:ea typeface="+mn-ea"/>
              </a:rPr>
              <a:t>    </a:t>
            </a:r>
            <a:r>
              <a:rPr lang="zh-CN" altLang="en-US" sz="2000" dirty="0">
                <a:latin typeface="黑体" panose="02010609060101010101" pitchFamily="49" charset="-122"/>
                <a:ea typeface="黑体" panose="02010609060101010101" pitchFamily="49" charset="-122"/>
              </a:rPr>
              <a:t>二、假释的已执行刑期条件和考验期期限</a:t>
            </a:r>
          </a:p>
          <a:p>
            <a:pPr algn="just" eaLnBrk="1">
              <a:defRPr/>
            </a:pPr>
            <a:endParaRPr lang="en-US" altLang="zh-CN" sz="2000" dirty="0">
              <a:latin typeface="+mn-ea"/>
              <a:ea typeface="+mn-ea"/>
            </a:endParaRPr>
          </a:p>
          <a:p>
            <a:pPr algn="just" eaLnBrk="1">
              <a:defRPr/>
            </a:pPr>
            <a:r>
              <a:rPr lang="en-US" altLang="zh-CN" sz="2000" dirty="0">
                <a:latin typeface="+mn-ea"/>
                <a:ea typeface="+mn-ea"/>
              </a:rPr>
              <a:t>    </a:t>
            </a:r>
            <a:endParaRPr lang="en-US" altLang="zh-CN" sz="2000" dirty="0">
              <a:latin typeface="仿宋" panose="02010609060101010101" pitchFamily="49" charset="-122"/>
              <a:ea typeface="仿宋" panose="02010609060101010101" pitchFamily="49" charset="-122"/>
            </a:endParaRPr>
          </a:p>
        </p:txBody>
      </p:sp>
      <p:sp>
        <p:nvSpPr>
          <p:cNvPr id="27651" name="矩形 3">
            <a:extLst>
              <a:ext uri="{FF2B5EF4-FFF2-40B4-BE49-F238E27FC236}">
                <a16:creationId xmlns:a16="http://schemas.microsoft.com/office/drawing/2014/main" id="{19DBD276-1165-785A-1CBA-8A2362AF81C5}"/>
              </a:ext>
            </a:extLst>
          </p:cNvPr>
          <p:cNvSpPr>
            <a:spLocks noChangeArrowheads="1"/>
          </p:cNvSpPr>
          <p:nvPr/>
        </p:nvSpPr>
        <p:spPr bwMode="auto">
          <a:xfrm>
            <a:off x="0" y="5157788"/>
            <a:ext cx="907415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000">
                <a:latin typeface="黑体" panose="02010609060101010101" pitchFamily="49" charset="-122"/>
                <a:ea typeface="黑体" panose="02010609060101010101" pitchFamily="49" charset="-122"/>
              </a:rPr>
              <a:t>    （</a:t>
            </a:r>
            <a:r>
              <a:rPr lang="en-US" altLang="zh-CN" sz="2000">
                <a:latin typeface="黑体" panose="02010609060101010101" pitchFamily="49" charset="-122"/>
                <a:ea typeface="黑体" panose="02010609060101010101" pitchFamily="49" charset="-122"/>
              </a:rPr>
              <a:t>1</a:t>
            </a:r>
            <a:r>
              <a:rPr lang="zh-CN" altLang="en-US" sz="2000">
                <a:latin typeface="黑体" panose="02010609060101010101" pitchFamily="49" charset="-122"/>
                <a:ea typeface="黑体" panose="02010609060101010101" pitchFamily="49" charset="-122"/>
              </a:rPr>
              <a:t>）例外规定：如果有特殊情况，经最高人民法院核准，可以不受上述执行刑期的限制。</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a:t>
            </a:r>
            <a:r>
              <a:rPr lang="zh-CN" altLang="en-US" sz="2000">
                <a:latin typeface="黑体" panose="02010609060101010101" pitchFamily="49" charset="-122"/>
                <a:ea typeface="黑体" panose="02010609060101010101" pitchFamily="49" charset="-122"/>
              </a:rPr>
              <a:t>（</a:t>
            </a:r>
            <a:r>
              <a:rPr lang="en-US" altLang="zh-CN" sz="2000">
                <a:latin typeface="黑体" panose="02010609060101010101" pitchFamily="49" charset="-122"/>
                <a:ea typeface="黑体" panose="02010609060101010101" pitchFamily="49" charset="-122"/>
              </a:rPr>
              <a:t>2</a:t>
            </a:r>
            <a:r>
              <a:rPr lang="zh-CN" altLang="en-US" sz="2000">
                <a:latin typeface="黑体" panose="02010609060101010101" pitchFamily="49" charset="-122"/>
                <a:ea typeface="黑体" panose="02010609060101010101" pitchFamily="49" charset="-122"/>
              </a:rPr>
              <a:t>）被假释的罪犯，一般不得减刑，也即不得缩短假释考验期。</a:t>
            </a:r>
          </a:p>
        </p:txBody>
      </p:sp>
      <p:graphicFrame>
        <p:nvGraphicFramePr>
          <p:cNvPr id="3" name="表格 2">
            <a:extLst>
              <a:ext uri="{FF2B5EF4-FFF2-40B4-BE49-F238E27FC236}">
                <a16:creationId xmlns:a16="http://schemas.microsoft.com/office/drawing/2014/main" id="{AF35BCB2-7604-D5BB-0F7E-FECAD8DFF5A6}"/>
              </a:ext>
            </a:extLst>
          </p:cNvPr>
          <p:cNvGraphicFramePr>
            <a:graphicFrameLocks noGrp="1"/>
          </p:cNvGraphicFramePr>
          <p:nvPr/>
        </p:nvGraphicFramePr>
        <p:xfrm>
          <a:off x="179388" y="836613"/>
          <a:ext cx="8912225" cy="3960813"/>
        </p:xfrm>
        <a:graphic>
          <a:graphicData uri="http://schemas.openxmlformats.org/drawingml/2006/table">
            <a:tbl>
              <a:tblPr firstRow="1" bandRow="1">
                <a:tableStyleId>{5C22544A-7EE6-4342-B048-85BDC9FD1C3A}</a:tableStyleId>
              </a:tblPr>
              <a:tblGrid>
                <a:gridCol w="1512190">
                  <a:extLst>
                    <a:ext uri="{9D8B030D-6E8A-4147-A177-3AD203B41FA5}">
                      <a16:colId xmlns:a16="http://schemas.microsoft.com/office/drawing/2014/main" val="20000"/>
                    </a:ext>
                  </a:extLst>
                </a:gridCol>
                <a:gridCol w="4392548">
                  <a:extLst>
                    <a:ext uri="{9D8B030D-6E8A-4147-A177-3AD203B41FA5}">
                      <a16:colId xmlns:a16="http://schemas.microsoft.com/office/drawing/2014/main" val="20001"/>
                    </a:ext>
                  </a:extLst>
                </a:gridCol>
                <a:gridCol w="3007487">
                  <a:extLst>
                    <a:ext uri="{9D8B030D-6E8A-4147-A177-3AD203B41FA5}">
                      <a16:colId xmlns:a16="http://schemas.microsoft.com/office/drawing/2014/main" val="20002"/>
                    </a:ext>
                  </a:extLst>
                </a:gridCol>
              </a:tblGrid>
              <a:tr h="433492">
                <a:tc>
                  <a:txBody>
                    <a:bodyPr/>
                    <a:lstStyle/>
                    <a:p>
                      <a:endParaRPr lang="zh-CN" altLang="en-US" sz="2000">
                        <a:latin typeface="黑体" panose="02010609060101010101" pitchFamily="49" charset="-122"/>
                        <a:ea typeface="黑体" panose="02010609060101010101" pitchFamily="49" charset="-122"/>
                      </a:endParaRPr>
                    </a:p>
                  </a:txBody>
                  <a:tcPr marL="91441" marR="91441" marT="45724" marB="45724"/>
                </a:tc>
                <a:tc>
                  <a:txBody>
                    <a:bodyPr/>
                    <a:lstStyle/>
                    <a:p>
                      <a:r>
                        <a:rPr lang="zh-CN" altLang="en-US" sz="2000" dirty="0">
                          <a:latin typeface="黑体" panose="02010609060101010101" pitchFamily="49" charset="-122"/>
                          <a:ea typeface="黑体" panose="02010609060101010101" pitchFamily="49" charset="-122"/>
                        </a:rPr>
                        <a:t>已执行刑期条件</a:t>
                      </a:r>
                    </a:p>
                  </a:txBody>
                  <a:tcPr marL="91441" marR="91441" marT="45724" marB="45724"/>
                </a:tc>
                <a:tc>
                  <a:txBody>
                    <a:bodyPr/>
                    <a:lstStyle/>
                    <a:p>
                      <a:r>
                        <a:rPr lang="zh-CN" altLang="en-US" sz="2000" dirty="0">
                          <a:latin typeface="黑体" panose="02010609060101010101" pitchFamily="49" charset="-122"/>
                          <a:ea typeface="黑体" panose="02010609060101010101" pitchFamily="49" charset="-122"/>
                        </a:rPr>
                        <a:t>考验期限</a:t>
                      </a:r>
                    </a:p>
                  </a:txBody>
                  <a:tcPr marL="91441" marR="91441" marT="45724" marB="45724"/>
                </a:tc>
                <a:extLst>
                  <a:ext uri="{0D108BD9-81ED-4DB2-BD59-A6C34878D82A}">
                    <a16:rowId xmlns:a16="http://schemas.microsoft.com/office/drawing/2014/main" val="10000"/>
                  </a:ext>
                </a:extLst>
              </a:tr>
              <a:tr h="1068885">
                <a:tc>
                  <a:txBody>
                    <a:bodyPr/>
                    <a:lstStyle/>
                    <a:p>
                      <a:r>
                        <a:rPr lang="zh-CN" altLang="en-US" sz="2000" dirty="0">
                          <a:latin typeface="黑体" panose="02010609060101010101" pitchFamily="49" charset="-122"/>
                          <a:ea typeface="黑体" panose="02010609060101010101" pitchFamily="49" charset="-122"/>
                        </a:rPr>
                        <a:t>有期徒刑</a:t>
                      </a:r>
                    </a:p>
                  </a:txBody>
                  <a:tcPr marL="91441" marR="91441" marT="45724" marB="45724"/>
                </a:tc>
                <a:tc>
                  <a:txBody>
                    <a:bodyPr/>
                    <a:lstStyle/>
                    <a:p>
                      <a:r>
                        <a:rPr lang="zh-CN" altLang="en-US" sz="2000" dirty="0">
                          <a:latin typeface="黑体" panose="02010609060101010101" pitchFamily="49" charset="-122"/>
                          <a:ea typeface="黑体" panose="02010609060101010101" pitchFamily="49" charset="-122"/>
                        </a:rPr>
                        <a:t>执行原判刑期</a:t>
                      </a:r>
                      <a:r>
                        <a:rPr lang="en-US" altLang="zh-CN" sz="2000" dirty="0">
                          <a:latin typeface="黑体" panose="02010609060101010101" pitchFamily="49" charset="-122"/>
                          <a:ea typeface="黑体" panose="02010609060101010101" pitchFamily="49" charset="-122"/>
                        </a:rPr>
                        <a:t>1/2</a:t>
                      </a:r>
                      <a:r>
                        <a:rPr lang="zh-CN" altLang="en-US" sz="2000" dirty="0">
                          <a:latin typeface="黑体" panose="02010609060101010101" pitchFamily="49" charset="-122"/>
                          <a:ea typeface="黑体" panose="02010609060101010101" pitchFamily="49" charset="-122"/>
                        </a:rPr>
                        <a:t>以上，方可假释。从判决执行之日起计算，判决执行以前先行羁押的，羁押一口折抵刑期一日。</a:t>
                      </a:r>
                    </a:p>
                  </a:txBody>
                  <a:tcPr marL="91441" marR="91441" marT="45724" marB="45724"/>
                </a:tc>
                <a:tc>
                  <a:txBody>
                    <a:bodyPr/>
                    <a:lstStyle/>
                    <a:p>
                      <a:r>
                        <a:rPr lang="zh-CN" altLang="en-US" sz="2000" dirty="0">
                          <a:latin typeface="黑体" panose="02010609060101010101" pitchFamily="49" charset="-122"/>
                          <a:ea typeface="黑体" panose="02010609060101010101" pitchFamily="49" charset="-122"/>
                        </a:rPr>
                        <a:t>剩余没有执行完毕的刑期。从假释之日起计算。</a:t>
                      </a:r>
                    </a:p>
                  </a:txBody>
                  <a:tcPr marL="91441" marR="91441" marT="45724" marB="45724"/>
                </a:tc>
                <a:extLst>
                  <a:ext uri="{0D108BD9-81ED-4DB2-BD59-A6C34878D82A}">
                    <a16:rowId xmlns:a16="http://schemas.microsoft.com/office/drawing/2014/main" val="10001"/>
                  </a:ext>
                </a:extLst>
              </a:tr>
              <a:tr h="1068885">
                <a:tc>
                  <a:txBody>
                    <a:bodyPr/>
                    <a:lstStyle/>
                    <a:p>
                      <a:r>
                        <a:rPr lang="zh-CN" altLang="en-US" sz="2000" dirty="0">
                          <a:latin typeface="黑体" panose="02010609060101010101" pitchFamily="49" charset="-122"/>
                          <a:ea typeface="黑体" panose="02010609060101010101" pitchFamily="49" charset="-122"/>
                        </a:rPr>
                        <a:t>无期徒刑</a:t>
                      </a:r>
                    </a:p>
                  </a:txBody>
                  <a:tcPr marL="91441" marR="91441" marT="45724" marB="45724"/>
                </a:tc>
                <a:tc>
                  <a:txBody>
                    <a:bodyPr/>
                    <a:lstStyle/>
                    <a:p>
                      <a:r>
                        <a:rPr lang="zh-CN" altLang="en-US" sz="2000" dirty="0">
                          <a:latin typeface="黑体" panose="02010609060101010101" pitchFamily="49" charset="-122"/>
                          <a:ea typeface="黑体" panose="02010609060101010101" pitchFamily="49" charset="-122"/>
                        </a:rPr>
                        <a:t>执行</a:t>
                      </a:r>
                      <a:r>
                        <a:rPr lang="en-US" altLang="zh-CN" sz="2000" dirty="0">
                          <a:latin typeface="黑体" panose="02010609060101010101" pitchFamily="49" charset="-122"/>
                          <a:ea typeface="黑体" panose="02010609060101010101" pitchFamily="49" charset="-122"/>
                        </a:rPr>
                        <a:t>13</a:t>
                      </a:r>
                      <a:r>
                        <a:rPr lang="zh-CN" altLang="en-US" sz="2000" dirty="0">
                          <a:latin typeface="黑体" panose="02010609060101010101" pitchFamily="49" charset="-122"/>
                          <a:ea typeface="黑体" panose="02010609060101010101" pitchFamily="49" charset="-122"/>
                        </a:rPr>
                        <a:t>年以上，方可假释。从判决生效之日起计算，判决生效以前先行羁押的时间不予折抵</a:t>
                      </a:r>
                    </a:p>
                  </a:txBody>
                  <a:tcPr marL="91441" marR="91441" marT="45724" marB="45724"/>
                </a:tc>
                <a:tc>
                  <a:txBody>
                    <a:bodyPr/>
                    <a:lstStyle/>
                    <a:p>
                      <a:r>
                        <a:rPr lang="en-US" altLang="zh-CN" sz="2000" dirty="0">
                          <a:latin typeface="黑体" panose="02010609060101010101" pitchFamily="49" charset="-122"/>
                          <a:ea typeface="黑体" panose="02010609060101010101" pitchFamily="49" charset="-122"/>
                        </a:rPr>
                        <a:t>10</a:t>
                      </a:r>
                      <a:r>
                        <a:rPr lang="zh-CN" altLang="en-US" sz="2000" dirty="0">
                          <a:latin typeface="黑体" panose="02010609060101010101" pitchFamily="49" charset="-122"/>
                          <a:ea typeface="黑体" panose="02010609060101010101" pitchFamily="49" charset="-122"/>
                        </a:rPr>
                        <a:t>年。</a:t>
                      </a:r>
                      <a:endParaRPr lang="en-US" altLang="zh-CN" sz="2000" dirty="0">
                        <a:latin typeface="黑体" panose="02010609060101010101" pitchFamily="49" charset="-122"/>
                        <a:ea typeface="黑体" panose="02010609060101010101" pitchFamily="49" charset="-122"/>
                      </a:endParaRPr>
                    </a:p>
                    <a:p>
                      <a:r>
                        <a:rPr lang="zh-CN" altLang="en-US" sz="2000" dirty="0">
                          <a:latin typeface="黑体" panose="02010609060101010101" pitchFamily="49" charset="-122"/>
                          <a:ea typeface="黑体" panose="02010609060101010101" pitchFamily="49" charset="-122"/>
                        </a:rPr>
                        <a:t>从假释，之日起计算。</a:t>
                      </a:r>
                    </a:p>
                  </a:txBody>
                  <a:tcPr marL="91441" marR="91441" marT="45724" marB="45724"/>
                </a:tc>
                <a:extLst>
                  <a:ext uri="{0D108BD9-81ED-4DB2-BD59-A6C34878D82A}">
                    <a16:rowId xmlns:a16="http://schemas.microsoft.com/office/drawing/2014/main" val="10002"/>
                  </a:ext>
                </a:extLst>
              </a:tr>
              <a:tr h="1389551">
                <a:tc>
                  <a:txBody>
                    <a:bodyPr/>
                    <a:lstStyle/>
                    <a:p>
                      <a:r>
                        <a:rPr lang="zh-CN" altLang="en-US" sz="2000" dirty="0">
                          <a:latin typeface="黑体" panose="02010609060101010101" pitchFamily="49" charset="-122"/>
                          <a:ea typeface="黑体" panose="02010609060101010101" pitchFamily="49" charset="-122"/>
                        </a:rPr>
                        <a:t>普通的死缓犯减为无期徒刑或有期徒刑后</a:t>
                      </a:r>
                    </a:p>
                  </a:txBody>
                  <a:tcPr marL="91441" marR="91441" marT="45724" marB="45724"/>
                </a:tc>
                <a:tc>
                  <a:txBody>
                    <a:bodyPr/>
                    <a:lstStyle/>
                    <a:p>
                      <a:r>
                        <a:rPr lang="zh-CN" altLang="en-US" sz="2000" dirty="0">
                          <a:latin typeface="黑体" panose="02010609060101010101" pitchFamily="49" charset="-122"/>
                          <a:ea typeface="黑体" panose="02010609060101010101" pitchFamily="49" charset="-122"/>
                        </a:rPr>
                        <a:t>执行</a:t>
                      </a:r>
                      <a:r>
                        <a:rPr lang="en-US" altLang="zh-CN" sz="2000" dirty="0">
                          <a:latin typeface="黑体" panose="02010609060101010101" pitchFamily="49" charset="-122"/>
                          <a:ea typeface="黑体" panose="02010609060101010101" pitchFamily="49" charset="-122"/>
                        </a:rPr>
                        <a:t>15</a:t>
                      </a:r>
                      <a:r>
                        <a:rPr lang="zh-CN" altLang="en-US" sz="2000" dirty="0">
                          <a:latin typeface="黑体" panose="02010609060101010101" pitchFamily="49" charset="-122"/>
                          <a:ea typeface="黑体" panose="02010609060101010101" pitchFamily="49" charset="-122"/>
                        </a:rPr>
                        <a:t>年以上，方可假释。从死缓二年期满之日起计算，判决确定以前先行羁押的时间不予折抵。</a:t>
                      </a:r>
                    </a:p>
                  </a:txBody>
                  <a:tcPr marL="91441" marR="91441" marT="45724" marB="45724"/>
                </a:tc>
                <a:tc>
                  <a:txBody>
                    <a:bodyPr/>
                    <a:lstStyle/>
                    <a:p>
                      <a:r>
                        <a:rPr lang="zh-CN" altLang="en-US" sz="2000" dirty="0">
                          <a:latin typeface="黑体" panose="02010609060101010101" pitchFamily="49" charset="-122"/>
                          <a:ea typeface="黑体" panose="02010609060101010101" pitchFamily="49" charset="-122"/>
                        </a:rPr>
                        <a:t>减为无期徒刑的，考验期期限为</a:t>
                      </a:r>
                      <a:r>
                        <a:rPr lang="en-US" altLang="zh-CN" sz="2000" dirty="0">
                          <a:latin typeface="黑体" panose="02010609060101010101" pitchFamily="49" charset="-122"/>
                          <a:ea typeface="黑体" panose="02010609060101010101" pitchFamily="49" charset="-122"/>
                        </a:rPr>
                        <a:t>10</a:t>
                      </a:r>
                      <a:r>
                        <a:rPr lang="zh-CN" altLang="en-US" sz="2000" dirty="0">
                          <a:latin typeface="黑体" panose="02010609060101010101" pitchFamily="49" charset="-122"/>
                          <a:ea typeface="黑体" panose="02010609060101010101" pitchFamily="49" charset="-122"/>
                        </a:rPr>
                        <a:t>年。减为有期徒刑的，考验期期限为剩余没有执行完毕的刑期</a:t>
                      </a:r>
                    </a:p>
                  </a:txBody>
                  <a:tcPr marL="91441" marR="91441" marT="45724" marB="45724"/>
                </a:tc>
                <a:extLst>
                  <a:ext uri="{0D108BD9-81ED-4DB2-BD59-A6C34878D82A}">
                    <a16:rowId xmlns:a16="http://schemas.microsoft.com/office/drawing/2014/main" val="10003"/>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矩形 1">
            <a:extLst>
              <a:ext uri="{FF2B5EF4-FFF2-40B4-BE49-F238E27FC236}">
                <a16:creationId xmlns:a16="http://schemas.microsoft.com/office/drawing/2014/main" id="{80CB0F5B-5B5E-5F99-E1E1-A96DA1A765B1}"/>
              </a:ext>
            </a:extLst>
          </p:cNvPr>
          <p:cNvSpPr>
            <a:spLocks noChangeArrowheads="1"/>
          </p:cNvSpPr>
          <p:nvPr/>
        </p:nvSpPr>
        <p:spPr bwMode="auto">
          <a:xfrm>
            <a:off x="0" y="188640"/>
            <a:ext cx="9109075" cy="6401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000" dirty="0">
                <a:latin typeface="黑体" panose="02010609060101010101" pitchFamily="49" charset="-122"/>
                <a:ea typeface="黑体" panose="02010609060101010101" pitchFamily="49" charset="-122"/>
              </a:rPr>
              <a:t>    三、假释的法律后果</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pPr>
            <a:r>
              <a:rPr lang="en-US" altLang="zh-CN" sz="2000" dirty="0">
                <a:latin typeface="黑体" panose="02010609060101010101" pitchFamily="49" charset="-122"/>
                <a:ea typeface="黑体" panose="02010609060101010101" pitchFamily="49" charset="-122"/>
              </a:rPr>
              <a:t>    1.</a:t>
            </a:r>
            <a:r>
              <a:rPr lang="zh-CN" altLang="en-US" sz="2000" dirty="0">
                <a:latin typeface="黑体" panose="02010609060101010101" pitchFamily="49" charset="-122"/>
                <a:ea typeface="黑体" panose="02010609060101010101" pitchFamily="49" charset="-122"/>
              </a:rPr>
              <a:t>假释成功</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假释期间认真遵守规定，原判刑罚</a:t>
            </a:r>
            <a:r>
              <a:rPr lang="zh-CN" altLang="en-US" sz="2000" b="1" dirty="0">
                <a:solidFill>
                  <a:srgbClr val="0070C0"/>
                </a:solidFill>
                <a:latin typeface="黑体" panose="02010609060101010101" pitchFamily="49" charset="-122"/>
                <a:ea typeface="黑体" panose="02010609060101010101" pitchFamily="49" charset="-122"/>
              </a:rPr>
              <a:t>视同执行完毕</a:t>
            </a:r>
            <a:r>
              <a:rPr lang="zh-CN" altLang="en-US" sz="2000" dirty="0">
                <a:latin typeface="黑体" panose="02010609060101010101" pitchFamily="49" charset="-122"/>
                <a:ea typeface="黑体" panose="02010609060101010101" pitchFamily="49" charset="-122"/>
              </a:rPr>
              <a:t>。假释考验期满后再犯罪的，</a:t>
            </a:r>
            <a:r>
              <a:rPr lang="zh-CN" altLang="en-US" sz="2000" b="1" dirty="0">
                <a:solidFill>
                  <a:srgbClr val="0070C0"/>
                </a:solidFill>
                <a:latin typeface="黑体" panose="02010609060101010101" pitchFamily="49" charset="-122"/>
                <a:ea typeface="黑体" panose="02010609060101010101" pitchFamily="49" charset="-122"/>
              </a:rPr>
              <a:t>可能成立累犯</a:t>
            </a:r>
            <a:r>
              <a:rPr lang="zh-CN" altLang="en-US" sz="2000" dirty="0">
                <a:latin typeface="黑体" panose="02010609060101010101" pitchFamily="49" charset="-122"/>
                <a:ea typeface="黑体" panose="02010609060101010101" pitchFamily="49" charset="-122"/>
              </a:rPr>
              <a:t>。</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r>
              <a:rPr lang="en-US" altLang="zh-CN" sz="2000" dirty="0">
                <a:latin typeface="黑体" panose="02010609060101010101" pitchFamily="49" charset="-122"/>
                <a:ea typeface="黑体" panose="02010609060101010101" pitchFamily="49" charset="-122"/>
              </a:rPr>
              <a:t>    2.</a:t>
            </a:r>
            <a:r>
              <a:rPr lang="zh-CN" altLang="en-US" sz="2000" dirty="0">
                <a:latin typeface="黑体" panose="02010609060101010101" pitchFamily="49" charset="-122"/>
                <a:ea typeface="黑体" panose="02010609060101010101" pitchFamily="49" charset="-122"/>
              </a:rPr>
              <a:t>假释失败</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1</a:t>
            </a:r>
            <a:r>
              <a:rPr lang="zh-CN" altLang="en-US" sz="2000" dirty="0">
                <a:latin typeface="黑体" panose="02010609060101010101" pitchFamily="49" charset="-122"/>
                <a:ea typeface="黑体" panose="02010609060101010101" pitchFamily="49" charset="-122"/>
              </a:rPr>
              <a:t>）假释考验期内</a:t>
            </a:r>
            <a:r>
              <a:rPr lang="zh-CN" altLang="en-US" sz="2000" b="1" dirty="0">
                <a:solidFill>
                  <a:srgbClr val="0070C0"/>
                </a:solidFill>
                <a:latin typeface="黑体" panose="02010609060101010101" pitchFamily="49" charset="-122"/>
                <a:ea typeface="黑体" panose="02010609060101010101" pitchFamily="49" charset="-122"/>
              </a:rPr>
              <a:t>犯新罪</a:t>
            </a:r>
            <a:r>
              <a:rPr lang="zh-CN" altLang="en-US" sz="2000" dirty="0">
                <a:latin typeface="黑体" panose="02010609060101010101" pitchFamily="49" charset="-122"/>
                <a:ea typeface="黑体" panose="02010609060101010101" pitchFamily="49" charset="-122"/>
              </a:rPr>
              <a:t>。（即使假释考验期满后才发现所犯的新罪的，也应该撤销假释）</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2</a:t>
            </a:r>
            <a:r>
              <a:rPr lang="zh-CN" altLang="en-US" sz="2000" dirty="0">
                <a:latin typeface="黑体" panose="02010609060101010101" pitchFamily="49" charset="-122"/>
                <a:ea typeface="黑体" panose="02010609060101010101" pitchFamily="49" charset="-122"/>
              </a:rPr>
              <a:t>）假释考验期内</a:t>
            </a:r>
            <a:r>
              <a:rPr lang="zh-CN" altLang="en-US" sz="2000" b="1" dirty="0">
                <a:solidFill>
                  <a:srgbClr val="0070C0"/>
                </a:solidFill>
                <a:latin typeface="黑体" panose="02010609060101010101" pitchFamily="49" charset="-122"/>
                <a:ea typeface="黑体" panose="02010609060101010101" pitchFamily="49" charset="-122"/>
              </a:rPr>
              <a:t>发现漏罪</a:t>
            </a:r>
            <a:r>
              <a:rPr lang="zh-CN" altLang="en-US" sz="2000" dirty="0">
                <a:latin typeface="黑体" panose="02010609060101010101" pitchFamily="49" charset="-122"/>
                <a:ea typeface="黑体" panose="02010609060101010101" pitchFamily="49" charset="-122"/>
              </a:rPr>
              <a:t>。（注意：假释考验期满后发现漏罪的，不能撤销假释）</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3</a:t>
            </a:r>
            <a:r>
              <a:rPr lang="zh-CN" altLang="en-US" sz="2000" dirty="0">
                <a:latin typeface="黑体" panose="02010609060101010101" pitchFamily="49" charset="-122"/>
                <a:ea typeface="黑体" panose="02010609060101010101" pitchFamily="49" charset="-122"/>
              </a:rPr>
              <a:t>）假释考验期内，有违反</a:t>
            </a:r>
            <a:r>
              <a:rPr lang="zh-CN" altLang="en-US" sz="2000" b="1" dirty="0">
                <a:solidFill>
                  <a:srgbClr val="0070C0"/>
                </a:solidFill>
                <a:latin typeface="黑体" panose="02010609060101010101" pitchFamily="49" charset="-122"/>
                <a:ea typeface="黑体" panose="02010609060101010101" pitchFamily="49" charset="-122"/>
              </a:rPr>
              <a:t>法律、行政法规或者国务院有关部门关于假释的监督管理规定</a:t>
            </a:r>
            <a:r>
              <a:rPr lang="zh-CN" altLang="en-US" sz="2000" dirty="0">
                <a:latin typeface="黑体" panose="02010609060101010101" pitchFamily="49" charset="-122"/>
                <a:ea typeface="黑体" panose="02010609060101010101" pitchFamily="49" charset="-122"/>
              </a:rPr>
              <a:t>的行为。</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r>
              <a:rPr lang="zh-CN" altLang="en-US" sz="2000" dirty="0">
                <a:latin typeface="黑体" panose="02010609060101010101" pitchFamily="49" charset="-122"/>
                <a:ea typeface="黑体" panose="02010609060101010101" pitchFamily="49" charset="-122"/>
              </a:rPr>
              <a:t>    四、假释的程序</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pPr>
            <a:r>
              <a:rPr lang="zh-CN" altLang="en-US" sz="2000" dirty="0">
                <a:latin typeface="黑体" panose="02010609060101010101" pitchFamily="49" charset="-122"/>
                <a:ea typeface="黑体" panose="02010609060101010101" pitchFamily="49" charset="-122"/>
              </a:rPr>
              <a:t>    根据</a:t>
            </a:r>
            <a:r>
              <a:rPr lang="en-US" altLang="zh-CN" sz="2000" dirty="0">
                <a:latin typeface="黑体" panose="02010609060101010101" pitchFamily="49" charset="-122"/>
                <a:ea typeface="黑体" panose="02010609060101010101" pitchFamily="49" charset="-122"/>
              </a:rPr>
              <a:t>《</a:t>
            </a:r>
            <a:r>
              <a:rPr lang="zh-CN" altLang="en-US" sz="2000" dirty="0">
                <a:latin typeface="黑体" panose="02010609060101010101" pitchFamily="49" charset="-122"/>
                <a:ea typeface="黑体" panose="02010609060101010101" pitchFamily="49" charset="-122"/>
              </a:rPr>
              <a:t>刑法</a:t>
            </a:r>
            <a:r>
              <a:rPr lang="en-US" altLang="zh-CN" sz="2000" dirty="0">
                <a:latin typeface="黑体" panose="02010609060101010101" pitchFamily="49" charset="-122"/>
                <a:ea typeface="黑体" panose="02010609060101010101" pitchFamily="49" charset="-122"/>
              </a:rPr>
              <a:t>》</a:t>
            </a:r>
            <a:r>
              <a:rPr lang="zh-CN" altLang="en-US" sz="2000" dirty="0">
                <a:latin typeface="黑体" panose="02010609060101010101" pitchFamily="49" charset="-122"/>
                <a:ea typeface="黑体" panose="02010609060101010101" pitchFamily="49" charset="-122"/>
              </a:rPr>
              <a:t>的有关规定</a:t>
            </a:r>
            <a:r>
              <a:rPr lang="en-US" altLang="zh-CN" sz="2000" dirty="0">
                <a:latin typeface="黑体" panose="02010609060101010101" pitchFamily="49" charset="-122"/>
                <a:ea typeface="黑体" panose="02010609060101010101" pitchFamily="49" charset="-122"/>
              </a:rPr>
              <a:t>,</a:t>
            </a:r>
            <a:r>
              <a:rPr lang="zh-CN" altLang="en-US" sz="2000" dirty="0">
                <a:latin typeface="黑体" panose="02010609060101010101" pitchFamily="49" charset="-122"/>
                <a:ea typeface="黑体" panose="02010609060101010101" pitchFamily="49" charset="-122"/>
              </a:rPr>
              <a:t>对于犯罪分子的假释</a:t>
            </a:r>
            <a:r>
              <a:rPr lang="en-US" altLang="zh-CN" sz="2000" dirty="0">
                <a:latin typeface="黑体" panose="02010609060101010101" pitchFamily="49" charset="-122"/>
                <a:ea typeface="黑体" panose="02010609060101010101" pitchFamily="49" charset="-122"/>
              </a:rPr>
              <a:t>,</a:t>
            </a:r>
            <a:r>
              <a:rPr lang="zh-CN" altLang="en-US" sz="2000" dirty="0">
                <a:latin typeface="黑体" panose="02010609060101010101" pitchFamily="49" charset="-122"/>
                <a:ea typeface="黑体" panose="02010609060101010101" pitchFamily="49" charset="-122"/>
              </a:rPr>
              <a:t>由执行机关向</a:t>
            </a:r>
            <a:r>
              <a:rPr lang="zh-CN" altLang="en-US" sz="2000" dirty="0">
                <a:solidFill>
                  <a:srgbClr val="0070C0"/>
                </a:solidFill>
                <a:latin typeface="黑体" panose="02010609060101010101" pitchFamily="49" charset="-122"/>
                <a:ea typeface="黑体" panose="02010609060101010101" pitchFamily="49" charset="-122"/>
              </a:rPr>
              <a:t>中级以上</a:t>
            </a:r>
            <a:r>
              <a:rPr lang="zh-CN" altLang="en-US" sz="2000" dirty="0">
                <a:latin typeface="黑体" panose="02010609060101010101" pitchFamily="49" charset="-122"/>
                <a:ea typeface="黑体" panose="02010609060101010101" pitchFamily="49" charset="-122"/>
              </a:rPr>
              <a:t>人民法院提出假释建议书。人民法院应当组成合议庭进行审理</a:t>
            </a:r>
            <a:r>
              <a:rPr lang="en-US" altLang="zh-CN" sz="2000" dirty="0">
                <a:latin typeface="黑体" panose="02010609060101010101" pitchFamily="49" charset="-122"/>
                <a:ea typeface="黑体" panose="02010609060101010101" pitchFamily="49" charset="-122"/>
              </a:rPr>
              <a:t>,</a:t>
            </a:r>
            <a:r>
              <a:rPr lang="zh-CN" altLang="en-US" sz="2000" dirty="0">
                <a:latin typeface="黑体" panose="02010609060101010101" pitchFamily="49" charset="-122"/>
                <a:ea typeface="黑体" panose="02010609060101010101" pitchFamily="49" charset="-122"/>
              </a:rPr>
              <a:t>对符合法定假释条件的</a:t>
            </a:r>
            <a:r>
              <a:rPr lang="en-US" altLang="zh-CN" sz="2000" dirty="0">
                <a:latin typeface="黑体" panose="02010609060101010101" pitchFamily="49" charset="-122"/>
                <a:ea typeface="黑体" panose="02010609060101010101" pitchFamily="49" charset="-122"/>
              </a:rPr>
              <a:t>,</a:t>
            </a:r>
            <a:r>
              <a:rPr lang="zh-CN" altLang="en-US" sz="2000" dirty="0">
                <a:latin typeface="黑体" panose="02010609060101010101" pitchFamily="49" charset="-122"/>
                <a:ea typeface="黑体" panose="02010609060101010101" pitchFamily="49" charset="-122"/>
              </a:rPr>
              <a:t>裁定予以假释。非经法定程序不得假释。</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FA48A63-A02D-E0E4-14BA-D67B677C0F30}"/>
              </a:ext>
            </a:extLst>
          </p:cNvPr>
          <p:cNvSpPr/>
          <p:nvPr/>
        </p:nvSpPr>
        <p:spPr>
          <a:xfrm>
            <a:off x="0" y="182563"/>
            <a:ext cx="9109075" cy="6492875"/>
          </a:xfrm>
          <a:prstGeom prst="rect">
            <a:avLst/>
          </a:prstGeom>
        </p:spPr>
        <p:txBody>
          <a:bodyPr>
            <a:spAutoFit/>
          </a:bodyPr>
          <a:lstStyle/>
          <a:p>
            <a:pPr algn="ctr" eaLnBrk="1">
              <a:defRPr/>
            </a:pPr>
            <a:r>
              <a:rPr lang="zh-CN" altLang="en-US" sz="2800" b="1" dirty="0">
                <a:latin typeface="黑体" panose="02010609060101010101" pitchFamily="49" charset="-122"/>
                <a:ea typeface="黑体" panose="02010609060101010101" pitchFamily="49" charset="-122"/>
              </a:rPr>
              <a:t>刑罚的执行</a:t>
            </a:r>
            <a:r>
              <a:rPr lang="zh-CN" altLang="en-US" sz="1000" dirty="0">
                <a:latin typeface="黑体" panose="02010609060101010101" pitchFamily="49" charset="-122"/>
                <a:ea typeface="黑体" panose="02010609060101010101" pitchFamily="49" charset="-122"/>
              </a:rPr>
              <a:t>  </a:t>
            </a:r>
            <a:endParaRPr lang="en-US" altLang="zh-CN" sz="1000" dirty="0">
              <a:latin typeface="黑体" panose="02010609060101010101" pitchFamily="49" charset="-122"/>
              <a:ea typeface="黑体" panose="02010609060101010101" pitchFamily="49" charset="-122"/>
            </a:endParaRPr>
          </a:p>
          <a:p>
            <a:pPr algn="ctr"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zh-CN" altLang="en-US" dirty="0">
                <a:latin typeface="黑体" panose="02010609060101010101" pitchFamily="49" charset="-122"/>
                <a:ea typeface="黑体" panose="02010609060101010101" pitchFamily="49" charset="-122"/>
              </a:rPr>
              <a:t>    刑罚执行，简称</a:t>
            </a:r>
            <a:r>
              <a:rPr lang="zh-CN" altLang="en-US" dirty="0">
                <a:solidFill>
                  <a:srgbClr val="0070C0"/>
                </a:solidFill>
                <a:latin typeface="黑体" panose="02010609060101010101" pitchFamily="49" charset="-122"/>
                <a:ea typeface="黑体" panose="02010609060101010101" pitchFamily="49" charset="-122"/>
              </a:rPr>
              <a:t>行刑</a:t>
            </a:r>
            <a:r>
              <a:rPr lang="zh-CN" altLang="en-US" dirty="0">
                <a:latin typeface="黑体" panose="02010609060101010101" pitchFamily="49" charset="-122"/>
                <a:ea typeface="黑体" panose="02010609060101010101" pitchFamily="49" charset="-122"/>
              </a:rPr>
              <a:t>，是指国家刑罚执行机关，根据人民法院发生法律效力的刑事判决或裁定，依照法律规定的程序，将已经确定的刑罚付诸实施的刑事司法活动。</a:t>
            </a:r>
            <a:endParaRPr lang="en-US" altLang="zh-CN" dirty="0">
              <a:latin typeface="黑体" panose="02010609060101010101" pitchFamily="49" charset="-122"/>
              <a:ea typeface="黑体" panose="02010609060101010101" pitchFamily="49" charset="-122"/>
            </a:endParaRPr>
          </a:p>
          <a:p>
            <a:pPr algn="just" eaLnBrk="1">
              <a:defRPr/>
            </a:pPr>
            <a:endParaRPr lang="en-US" altLang="zh-CN" dirty="0">
              <a:latin typeface="黑体" panose="02010609060101010101" pitchFamily="49" charset="-122"/>
              <a:ea typeface="黑体" panose="02010609060101010101" pitchFamily="49" charset="-122"/>
            </a:endParaRPr>
          </a:p>
          <a:p>
            <a:pPr algn="just" eaLnBrk="1">
              <a:defRPr/>
            </a:pPr>
            <a:r>
              <a:rPr lang="en-US" altLang="zh-CN" dirty="0">
                <a:latin typeface="黑体" panose="02010609060101010101" pitchFamily="49" charset="-122"/>
                <a:ea typeface="黑体" panose="02010609060101010101" pitchFamily="49" charset="-122"/>
              </a:rPr>
              <a:t>    </a:t>
            </a:r>
            <a:r>
              <a:rPr lang="zh-CN" altLang="en-US" dirty="0">
                <a:latin typeface="黑体" panose="02010609060101010101" pitchFamily="49" charset="-122"/>
                <a:ea typeface="黑体" panose="02010609060101010101" pitchFamily="49" charset="-122"/>
              </a:rPr>
              <a:t>在刑罚执行过程中，要结合犯罪分子的表现情况，进行</a:t>
            </a:r>
            <a:r>
              <a:rPr lang="zh-CN" altLang="en-US" b="1" dirty="0">
                <a:solidFill>
                  <a:srgbClr val="0070C0"/>
                </a:solidFill>
                <a:latin typeface="黑体" panose="02010609060101010101" pitchFamily="49" charset="-122"/>
                <a:ea typeface="黑体" panose="02010609060101010101" pitchFamily="49" charset="-122"/>
              </a:rPr>
              <a:t>减刑、假释</a:t>
            </a:r>
            <a:r>
              <a:rPr lang="zh-CN" altLang="en-US" dirty="0">
                <a:latin typeface="黑体" panose="02010609060101010101" pitchFamily="49" charset="-122"/>
                <a:ea typeface="黑体" panose="02010609060101010101" pitchFamily="49" charset="-122"/>
              </a:rPr>
              <a:t>，修正已经判处的刑罚，从而更好地发挥刑罚改造罪犯的机能，促使罪犯更好地回归社会。</a:t>
            </a:r>
            <a:endParaRPr lang="en-US" altLang="zh-CN" dirty="0">
              <a:latin typeface="黑体" panose="02010609060101010101" pitchFamily="49" charset="-122"/>
              <a:ea typeface="黑体" panose="02010609060101010101" pitchFamily="49" charset="-122"/>
            </a:endParaRPr>
          </a:p>
          <a:p>
            <a:pPr algn="just" eaLnBrk="1">
              <a:defRPr/>
            </a:pPr>
            <a:endParaRPr lang="en-US" altLang="zh-CN" dirty="0">
              <a:latin typeface="黑体" panose="02010609060101010101" pitchFamily="49" charset="-122"/>
              <a:ea typeface="黑体" panose="02010609060101010101" pitchFamily="49" charset="-122"/>
            </a:endParaRPr>
          </a:p>
          <a:p>
            <a:pPr algn="just" eaLnBrk="1">
              <a:defRPr/>
            </a:pPr>
            <a:r>
              <a:rPr lang="en-US" altLang="zh-CN" dirty="0">
                <a:latin typeface="+mn-ea"/>
                <a:ea typeface="+mn-ea"/>
              </a:rPr>
              <a:t>    </a:t>
            </a:r>
            <a:r>
              <a:rPr lang="zh-CN" altLang="zh-CN" dirty="0">
                <a:latin typeface="仿宋" panose="02010609060101010101" pitchFamily="49" charset="-122"/>
                <a:ea typeface="仿宋" panose="02010609060101010101" pitchFamily="49" charset="-122"/>
              </a:rPr>
              <a:t>第</a:t>
            </a:r>
            <a:r>
              <a:rPr lang="en-US" altLang="zh-CN" dirty="0">
                <a:latin typeface="仿宋" panose="02010609060101010101" pitchFamily="49" charset="-122"/>
                <a:ea typeface="仿宋" panose="02010609060101010101" pitchFamily="49" charset="-122"/>
              </a:rPr>
              <a:t>78</a:t>
            </a:r>
            <a:r>
              <a:rPr lang="zh-CN" altLang="zh-CN" dirty="0">
                <a:latin typeface="仿宋" panose="02010609060101010101" pitchFamily="49" charset="-122"/>
                <a:ea typeface="仿宋" panose="02010609060101010101" pitchFamily="49" charset="-122"/>
              </a:rPr>
              <a:t>条</a:t>
            </a: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被判处管制、拘役、有期徒刑、无期徒刑的犯罪分子，在执行期间，如果认真遵守监规，接受教育改造，确有悔改表现的，或者有立功表现的，可以减刑</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有下列重大立功表现之一的，应当减刑：</a:t>
            </a: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一</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阻止他人重大犯罪活动的</a:t>
            </a:r>
            <a:r>
              <a:rPr lang="en-US" altLang="zh-CN" dirty="0">
                <a:latin typeface="仿宋" panose="02010609060101010101" pitchFamily="49" charset="-122"/>
                <a:ea typeface="仿宋" panose="02010609060101010101" pitchFamily="49" charset="-122"/>
              </a:rPr>
              <a:t>;</a:t>
            </a:r>
            <a:endParaRPr lang="zh-CN" altLang="zh-CN" dirty="0">
              <a:latin typeface="仿宋" panose="02010609060101010101" pitchFamily="49" charset="-122"/>
              <a:ea typeface="仿宋" panose="02010609060101010101" pitchFamily="49" charset="-122"/>
            </a:endParaRP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二</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检举监狱内外重大犯罪活动，经查证属实的</a:t>
            </a:r>
            <a:r>
              <a:rPr lang="en-US" altLang="zh-CN" dirty="0">
                <a:latin typeface="仿宋" panose="02010609060101010101" pitchFamily="49" charset="-122"/>
                <a:ea typeface="仿宋" panose="02010609060101010101" pitchFamily="49" charset="-122"/>
              </a:rPr>
              <a:t>;</a:t>
            </a:r>
            <a:endParaRPr lang="zh-CN" altLang="zh-CN" dirty="0">
              <a:latin typeface="仿宋" panose="02010609060101010101" pitchFamily="49" charset="-122"/>
              <a:ea typeface="仿宋" panose="02010609060101010101" pitchFamily="49" charset="-122"/>
            </a:endParaRP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三</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有发明创造或者重大技术革新的</a:t>
            </a:r>
            <a:r>
              <a:rPr lang="en-US" altLang="zh-CN" dirty="0">
                <a:latin typeface="仿宋" panose="02010609060101010101" pitchFamily="49" charset="-122"/>
                <a:ea typeface="仿宋" panose="02010609060101010101" pitchFamily="49" charset="-122"/>
              </a:rPr>
              <a:t>;</a:t>
            </a:r>
            <a:endParaRPr lang="zh-CN" altLang="zh-CN" dirty="0">
              <a:latin typeface="仿宋" panose="02010609060101010101" pitchFamily="49" charset="-122"/>
              <a:ea typeface="仿宋" panose="02010609060101010101" pitchFamily="49" charset="-122"/>
            </a:endParaRP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四</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在日常生产、生活中舍己救人的</a:t>
            </a:r>
            <a:r>
              <a:rPr lang="en-US" altLang="zh-CN" dirty="0">
                <a:latin typeface="仿宋" panose="02010609060101010101" pitchFamily="49" charset="-122"/>
                <a:ea typeface="仿宋" panose="02010609060101010101" pitchFamily="49" charset="-122"/>
              </a:rPr>
              <a:t>;</a:t>
            </a:r>
            <a:endParaRPr lang="zh-CN" altLang="zh-CN" dirty="0">
              <a:latin typeface="仿宋" panose="02010609060101010101" pitchFamily="49" charset="-122"/>
              <a:ea typeface="仿宋" panose="02010609060101010101" pitchFamily="49" charset="-122"/>
            </a:endParaRP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五</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在抗御自然灾害或者排除重大事故中，有突出表现的</a:t>
            </a:r>
            <a:r>
              <a:rPr lang="en-US" altLang="zh-CN" dirty="0">
                <a:latin typeface="仿宋" panose="02010609060101010101" pitchFamily="49" charset="-122"/>
                <a:ea typeface="仿宋" panose="02010609060101010101" pitchFamily="49" charset="-122"/>
              </a:rPr>
              <a:t>;</a:t>
            </a:r>
            <a:endParaRPr lang="zh-CN" altLang="zh-CN" dirty="0">
              <a:latin typeface="仿宋" panose="02010609060101010101" pitchFamily="49" charset="-122"/>
              <a:ea typeface="仿宋" panose="02010609060101010101" pitchFamily="49" charset="-122"/>
            </a:endParaRP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六</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对国家和社会有其他重大贡献的。</a:t>
            </a: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减刑以后实际执行的刑期不能少于下列期限：</a:t>
            </a: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一</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判处管制、拘役、有期徒刑的，不能少于原判刑期的二分之一</a:t>
            </a:r>
            <a:r>
              <a:rPr lang="en-US" altLang="zh-CN" dirty="0">
                <a:latin typeface="仿宋" panose="02010609060101010101" pitchFamily="49" charset="-122"/>
                <a:ea typeface="仿宋" panose="02010609060101010101" pitchFamily="49" charset="-122"/>
              </a:rPr>
              <a:t>;</a:t>
            </a:r>
            <a:endParaRPr lang="zh-CN" altLang="zh-CN" dirty="0">
              <a:latin typeface="仿宋" panose="02010609060101010101" pitchFamily="49" charset="-122"/>
              <a:ea typeface="仿宋" panose="02010609060101010101" pitchFamily="49" charset="-122"/>
            </a:endParaRP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二</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判处无期徒刑的，不能少于十三年</a:t>
            </a:r>
            <a:r>
              <a:rPr lang="en-US" altLang="zh-CN" dirty="0">
                <a:latin typeface="仿宋" panose="02010609060101010101" pitchFamily="49" charset="-122"/>
                <a:ea typeface="仿宋" panose="02010609060101010101" pitchFamily="49" charset="-122"/>
              </a:rPr>
              <a:t>;</a:t>
            </a:r>
            <a:endParaRPr lang="zh-CN" altLang="zh-CN" dirty="0">
              <a:latin typeface="仿宋" panose="02010609060101010101" pitchFamily="49" charset="-122"/>
              <a:ea typeface="仿宋" panose="02010609060101010101" pitchFamily="49" charset="-122"/>
            </a:endParaRPr>
          </a:p>
          <a:p>
            <a:pPr algn="just" eaLnBrk="1">
              <a:defRPr/>
            </a:pPr>
            <a:r>
              <a:rPr lang="en-US" altLang="zh-CN" dirty="0">
                <a:latin typeface="仿宋" panose="02010609060101010101" pitchFamily="49" charset="-122"/>
                <a:ea typeface="仿宋" panose="02010609060101010101" pitchFamily="49" charset="-122"/>
              </a:rPr>
              <a:t>    (</a:t>
            </a:r>
            <a:r>
              <a:rPr lang="zh-CN" altLang="zh-CN" dirty="0">
                <a:latin typeface="仿宋" panose="02010609060101010101" pitchFamily="49" charset="-122"/>
                <a:ea typeface="仿宋" panose="02010609060101010101" pitchFamily="49" charset="-122"/>
              </a:rPr>
              <a:t>三</a:t>
            </a:r>
            <a:r>
              <a:rPr lang="en-US" altLang="zh-CN" dirty="0">
                <a:latin typeface="仿宋" panose="02010609060101010101" pitchFamily="49" charset="-122"/>
                <a:ea typeface="仿宋" panose="02010609060101010101" pitchFamily="49" charset="-122"/>
              </a:rPr>
              <a:t>)</a:t>
            </a:r>
            <a:r>
              <a:rPr lang="zh-CN" altLang="zh-CN" dirty="0">
                <a:latin typeface="仿宋" panose="02010609060101010101" pitchFamily="49" charset="-122"/>
                <a:ea typeface="仿宋" panose="02010609060101010101" pitchFamily="49" charset="-122"/>
              </a:rPr>
              <a:t>人民法院依照本法第五十条第二款规定限制减刑的死刑缓期执行的犯罪分子，缓期执行期满后依法减为无期徒刑的，不能少于二十五年，缓期执行期满后依法减为二十五年有期徒刑的，不能少于二十年。</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矩形 1">
            <a:extLst>
              <a:ext uri="{FF2B5EF4-FFF2-40B4-BE49-F238E27FC236}">
                <a16:creationId xmlns:a16="http://schemas.microsoft.com/office/drawing/2014/main" id="{5A2F5D73-93D7-A5F8-A278-4DE51140EFB7}"/>
              </a:ext>
            </a:extLst>
          </p:cNvPr>
          <p:cNvSpPr>
            <a:spLocks noChangeArrowheads="1"/>
          </p:cNvSpPr>
          <p:nvPr/>
        </p:nvSpPr>
        <p:spPr bwMode="auto">
          <a:xfrm>
            <a:off x="0" y="288925"/>
            <a:ext cx="9109075"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ctr" eaLnBrk="1">
              <a:spcBef>
                <a:spcPct val="0"/>
              </a:spcBef>
              <a:buFontTx/>
              <a:buNone/>
            </a:pPr>
            <a:r>
              <a:rPr lang="zh-CN" altLang="en-US" sz="2800" b="1" dirty="0">
                <a:latin typeface="黑体" panose="02010609060101010101" pitchFamily="49" charset="-122"/>
                <a:ea typeface="黑体" panose="02010609060101010101" pitchFamily="49" charset="-122"/>
              </a:rPr>
              <a:t>减刑</a:t>
            </a:r>
            <a:r>
              <a:rPr lang="zh-CN" altLang="en-US" sz="1000" dirty="0">
                <a:latin typeface="黑体" panose="02010609060101010101" pitchFamily="49" charset="-122"/>
                <a:ea typeface="黑体" panose="02010609060101010101" pitchFamily="49" charset="-122"/>
              </a:rPr>
              <a:t> </a:t>
            </a:r>
            <a:endParaRPr lang="en-US" altLang="zh-CN" sz="1000" dirty="0">
              <a:latin typeface="黑体" panose="02010609060101010101" pitchFamily="49" charset="-122"/>
              <a:ea typeface="黑体" panose="02010609060101010101" pitchFamily="49" charset="-122"/>
            </a:endParaRPr>
          </a:p>
          <a:p>
            <a:pPr algn="ctr" eaLnBrk="1">
              <a:spcBef>
                <a:spcPct val="0"/>
              </a:spcBef>
              <a:buFontTx/>
              <a:buNone/>
            </a:pPr>
            <a:r>
              <a:rPr lang="zh-CN" altLang="en-US" sz="1000" dirty="0">
                <a:latin typeface="黑体" panose="02010609060101010101" pitchFamily="49" charset="-122"/>
                <a:ea typeface="黑体" panose="02010609060101010101" pitchFamily="49" charset="-122"/>
              </a:rPr>
              <a:t> </a:t>
            </a: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pPr>
            <a:r>
              <a:rPr lang="zh-CN" altLang="en-US" sz="24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减刑是指对被判处</a:t>
            </a:r>
            <a:r>
              <a:rPr lang="zh-CN" altLang="en-US" sz="2000" dirty="0">
                <a:solidFill>
                  <a:srgbClr val="0070C0"/>
                </a:solidFill>
                <a:latin typeface="黑体" panose="02010609060101010101" pitchFamily="49" charset="-122"/>
                <a:ea typeface="黑体" panose="02010609060101010101" pitchFamily="49" charset="-122"/>
              </a:rPr>
              <a:t>管制、拘役、有期徒刑或者无期徒刑</a:t>
            </a:r>
            <a:r>
              <a:rPr lang="zh-CN" altLang="en-US" sz="2000" dirty="0">
                <a:latin typeface="黑体" panose="02010609060101010101" pitchFamily="49" charset="-122"/>
                <a:ea typeface="黑体" panose="02010609060101010101" pitchFamily="49" charset="-122"/>
              </a:rPr>
              <a:t>的犯罪分子，因其在刑罚执行期间认真遵守监规，接受教育改造，确有悔改表现，</a:t>
            </a:r>
            <a:r>
              <a:rPr lang="zh-CN" altLang="en-US" sz="2000" dirty="0">
                <a:solidFill>
                  <a:srgbClr val="0070C0"/>
                </a:solidFill>
                <a:latin typeface="黑体" panose="02010609060101010101" pitchFamily="49" charset="-122"/>
                <a:ea typeface="黑体" panose="02010609060101010101" pitchFamily="49" charset="-122"/>
              </a:rPr>
              <a:t>或者</a:t>
            </a:r>
            <a:r>
              <a:rPr lang="zh-CN" altLang="en-US" sz="2000" dirty="0">
                <a:latin typeface="黑体" panose="02010609060101010101" pitchFamily="49" charset="-122"/>
                <a:ea typeface="黑体" panose="02010609060101010101" pitchFamily="49" charset="-122"/>
              </a:rPr>
              <a:t>立功表现，而适当减轻其原判刑罚的制度。</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包括将较重的刑种减为较轻的刑种，也包括将较长的刑期减为较短的刑期。</a:t>
            </a:r>
            <a:endParaRPr lang="en-US" altLang="zh-CN" sz="2000" dirty="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latin typeface="黑体" panose="02010609060101010101" pitchFamily="49" charset="-122"/>
              <a:ea typeface="黑体" panose="02010609060101010101" pitchFamily="49" charset="-122"/>
            </a:endParaRPr>
          </a:p>
          <a:p>
            <a:pPr algn="just" eaLnBrk="1">
              <a:spcBef>
                <a:spcPct val="0"/>
              </a:spcBef>
              <a:buFontTx/>
              <a:buNone/>
            </a:pPr>
            <a:r>
              <a:rPr lang="zh-CN" altLang="en-US" sz="2000" dirty="0">
                <a:latin typeface="黑体" panose="02010609060101010101" pitchFamily="49" charset="-122"/>
                <a:ea typeface="黑体" panose="02010609060101010101" pitchFamily="49" charset="-122"/>
              </a:rPr>
              <a:t>    </a:t>
            </a:r>
          </a:p>
        </p:txBody>
      </p:sp>
      <p:pic>
        <p:nvPicPr>
          <p:cNvPr id="3" name="图片 2">
            <a:extLst>
              <a:ext uri="{FF2B5EF4-FFF2-40B4-BE49-F238E27FC236}">
                <a16:creationId xmlns:a16="http://schemas.microsoft.com/office/drawing/2014/main" id="{0F78842A-D3B3-E91B-5119-8DF3269815E3}"/>
              </a:ext>
            </a:extLst>
          </p:cNvPr>
          <p:cNvPicPr>
            <a:picLocks noChangeAspect="1"/>
          </p:cNvPicPr>
          <p:nvPr/>
        </p:nvPicPr>
        <p:blipFill>
          <a:blip r:embed="rId3"/>
          <a:stretch>
            <a:fillRect/>
          </a:stretch>
        </p:blipFill>
        <p:spPr>
          <a:xfrm>
            <a:off x="19151" y="2695944"/>
            <a:ext cx="9039129" cy="3384376"/>
          </a:xfrm>
          <a:prstGeom prst="rect">
            <a:avLst/>
          </a:prstGeom>
        </p:spPr>
      </p:pic>
      <p:sp>
        <p:nvSpPr>
          <p:cNvPr id="4" name="矩形 1">
            <a:extLst>
              <a:ext uri="{FF2B5EF4-FFF2-40B4-BE49-F238E27FC236}">
                <a16:creationId xmlns:a16="http://schemas.microsoft.com/office/drawing/2014/main" id="{2931CB41-C47F-E41E-4A20-56465F997DEA}"/>
              </a:ext>
            </a:extLst>
          </p:cNvPr>
          <p:cNvSpPr>
            <a:spLocks noChangeArrowheads="1"/>
          </p:cNvSpPr>
          <p:nvPr/>
        </p:nvSpPr>
        <p:spPr bwMode="auto">
          <a:xfrm>
            <a:off x="3275856" y="6093296"/>
            <a:ext cx="21717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000" dirty="0">
                <a:latin typeface="黑体" panose="02010609060101010101" pitchFamily="49" charset="-122"/>
                <a:ea typeface="黑体" panose="02010609060101010101" pitchFamily="49" charset="-122"/>
              </a:rPr>
              <a:t>    假释的条件</a:t>
            </a:r>
            <a:r>
              <a:rPr lang="en-US" altLang="zh-CN" sz="2000" dirty="0">
                <a:latin typeface="黑体" panose="02010609060101010101" pitchFamily="49" charset="-122"/>
                <a:ea typeface="黑体" panose="02010609060101010101" pitchFamily="49" charset="-122"/>
              </a:rPr>
              <a:t>    </a:t>
            </a:r>
            <a:endParaRPr lang="en-US" altLang="zh-CN" sz="2000" dirty="0">
              <a:latin typeface="仿宋" panose="02010609060101010101" pitchFamily="49" charset="-122"/>
              <a:ea typeface="仿宋"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矩形 1">
            <a:extLst>
              <a:ext uri="{FF2B5EF4-FFF2-40B4-BE49-F238E27FC236}">
                <a16:creationId xmlns:a16="http://schemas.microsoft.com/office/drawing/2014/main" id="{169F9429-2A65-19EA-C80D-3FDA6B4AEA8F}"/>
              </a:ext>
            </a:extLst>
          </p:cNvPr>
          <p:cNvSpPr>
            <a:spLocks noChangeArrowheads="1"/>
          </p:cNvSpPr>
          <p:nvPr/>
        </p:nvSpPr>
        <p:spPr bwMode="auto">
          <a:xfrm>
            <a:off x="90488" y="766763"/>
            <a:ext cx="8963025"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000">
                <a:latin typeface="黑体" panose="02010609060101010101" pitchFamily="49" charset="-122"/>
                <a:ea typeface="黑体" panose="02010609060101010101" pitchFamily="49" charset="-122"/>
              </a:rPr>
              <a:t>    一、适用对象</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r>
              <a:rPr lang="en-US" altLang="zh-CN" sz="1000">
                <a:latin typeface="黑体" panose="02010609060101010101" pitchFamily="49" charset="-122"/>
                <a:ea typeface="黑体" panose="02010609060101010101" pitchFamily="49" charset="-122"/>
              </a:rPr>
              <a:t>    </a:t>
            </a:r>
          </a:p>
          <a:p>
            <a:pPr algn="just" eaLnBrk="1">
              <a:spcBef>
                <a:spcPct val="0"/>
              </a:spcBef>
              <a:buFontTx/>
              <a:buNone/>
            </a:pPr>
            <a:endParaRPr lang="en-US" altLang="zh-CN" sz="1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a:t>
            </a:r>
            <a:r>
              <a:rPr lang="zh-CN" altLang="en-US" sz="2000">
                <a:latin typeface="黑体" panose="02010609060101010101" pitchFamily="49" charset="-122"/>
                <a:ea typeface="黑体" panose="02010609060101010101" pitchFamily="49" charset="-122"/>
              </a:rPr>
              <a:t>被判处</a:t>
            </a:r>
            <a:r>
              <a:rPr lang="zh-CN" altLang="en-US" sz="2000" b="1">
                <a:solidFill>
                  <a:srgbClr val="0070C0"/>
                </a:solidFill>
                <a:latin typeface="黑体" panose="02010609060101010101" pitchFamily="49" charset="-122"/>
                <a:ea typeface="黑体" panose="02010609060101010101" pitchFamily="49" charset="-122"/>
              </a:rPr>
              <a:t>管制、拘役、有期徒刑、无期徒刑</a:t>
            </a:r>
            <a:r>
              <a:rPr lang="zh-CN" altLang="en-US" sz="2000">
                <a:latin typeface="黑体" panose="02010609060101010101" pitchFamily="49" charset="-122"/>
                <a:ea typeface="黑体" panose="02010609060101010101" pitchFamily="49" charset="-122"/>
              </a:rPr>
              <a:t>的犯罪分子。</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a:t>
            </a:r>
            <a:r>
              <a:rPr lang="zh-CN" altLang="en-US" sz="2000">
                <a:latin typeface="黑体" panose="02010609060101010101" pitchFamily="49" charset="-122"/>
                <a:ea typeface="黑体" panose="02010609060101010101" pitchFamily="49" charset="-122"/>
              </a:rPr>
              <a:t>减刑是对</a:t>
            </a:r>
            <a:r>
              <a:rPr lang="zh-CN" altLang="en-US" sz="2000" b="1">
                <a:solidFill>
                  <a:srgbClr val="0070C0"/>
                </a:solidFill>
                <a:latin typeface="黑体" panose="02010609060101010101" pitchFamily="49" charset="-122"/>
                <a:ea typeface="黑体" panose="02010609060101010101" pitchFamily="49" charset="-122"/>
              </a:rPr>
              <a:t>自由刑</a:t>
            </a:r>
            <a:r>
              <a:rPr lang="zh-CN" altLang="en-US" sz="2000">
                <a:latin typeface="黑体" panose="02010609060101010101" pitchFamily="49" charset="-122"/>
                <a:ea typeface="黑体" panose="02010609060101010101" pitchFamily="49" charset="-122"/>
              </a:rPr>
              <a:t>的减刑。减刑不等于减去刑罚，减刑是一种改造制度。下列情形</a:t>
            </a:r>
            <a:r>
              <a:rPr lang="zh-CN" altLang="en-US" sz="2000" b="1">
                <a:solidFill>
                  <a:srgbClr val="0070C0"/>
                </a:solidFill>
                <a:latin typeface="黑体" panose="02010609060101010101" pitchFamily="49" charset="-122"/>
                <a:ea typeface="黑体" panose="02010609060101010101" pitchFamily="49" charset="-122"/>
              </a:rPr>
              <a:t>不属于</a:t>
            </a:r>
            <a:r>
              <a:rPr lang="en-US" altLang="zh-CN" sz="2000" b="1">
                <a:solidFill>
                  <a:srgbClr val="0070C0"/>
                </a:solidFill>
                <a:latin typeface="黑体" panose="02010609060101010101" pitchFamily="49" charset="-122"/>
                <a:ea typeface="黑体" panose="02010609060101010101" pitchFamily="49" charset="-122"/>
              </a:rPr>
              <a:t>《</a:t>
            </a:r>
            <a:r>
              <a:rPr lang="zh-CN" altLang="en-US" sz="2000" b="1">
                <a:solidFill>
                  <a:srgbClr val="0070C0"/>
                </a:solidFill>
                <a:latin typeface="黑体" panose="02010609060101010101" pitchFamily="49" charset="-122"/>
                <a:ea typeface="黑体" panose="02010609060101010101" pitchFamily="49" charset="-122"/>
              </a:rPr>
              <a:t>刑法</a:t>
            </a:r>
            <a:r>
              <a:rPr lang="en-US" altLang="zh-CN" sz="2000" b="1">
                <a:solidFill>
                  <a:srgbClr val="0070C0"/>
                </a:solidFill>
                <a:latin typeface="黑体" panose="02010609060101010101" pitchFamily="49" charset="-122"/>
                <a:ea typeface="黑体" panose="02010609060101010101" pitchFamily="49" charset="-122"/>
              </a:rPr>
              <a:t>》</a:t>
            </a:r>
            <a:r>
              <a:rPr lang="zh-CN" altLang="en-US" sz="2000" b="1">
                <a:solidFill>
                  <a:srgbClr val="0070C0"/>
                </a:solidFill>
                <a:latin typeface="黑体" panose="02010609060101010101" pitchFamily="49" charset="-122"/>
                <a:ea typeface="黑体" panose="02010609060101010101" pitchFamily="49" charset="-122"/>
              </a:rPr>
              <a:t>第七十八条所规定的减刑：</a:t>
            </a:r>
            <a:endParaRPr lang="en-US" altLang="zh-CN" sz="2000" b="1">
              <a:solidFill>
                <a:srgbClr val="0070C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1</a:t>
            </a:r>
            <a:r>
              <a:rPr lang="zh-CN" altLang="en-US" sz="2000">
                <a:latin typeface="黑体" panose="02010609060101010101" pitchFamily="49" charset="-122"/>
                <a:ea typeface="黑体" panose="02010609060101010101" pitchFamily="49" charset="-122"/>
              </a:rPr>
              <a:t>、对于</a:t>
            </a:r>
            <a:r>
              <a:rPr lang="zh-CN" altLang="en-US" sz="2000" b="1">
                <a:solidFill>
                  <a:srgbClr val="0070C0"/>
                </a:solidFill>
                <a:latin typeface="黑体" panose="02010609060101010101" pitchFamily="49" charset="-122"/>
                <a:ea typeface="黑体" panose="02010609060101010101" pitchFamily="49" charset="-122"/>
              </a:rPr>
              <a:t>死缓犯依法减为无期徒刑、有期徒刑</a:t>
            </a:r>
            <a:r>
              <a:rPr lang="zh-CN" altLang="en-US" sz="2000">
                <a:latin typeface="黑体" panose="02010609060101010101" pitchFamily="49" charset="-122"/>
                <a:ea typeface="黑体" panose="02010609060101010101" pitchFamily="49" charset="-122"/>
              </a:rPr>
              <a:t>的，不是</a:t>
            </a:r>
            <a:r>
              <a:rPr lang="en-US" altLang="zh-CN" sz="2000">
                <a:latin typeface="黑体" panose="02010609060101010101" pitchFamily="49" charset="-122"/>
                <a:ea typeface="黑体" panose="02010609060101010101" pitchFamily="49" charset="-122"/>
              </a:rPr>
              <a:t>《</a:t>
            </a:r>
            <a:r>
              <a:rPr lang="zh-CN" altLang="en-US" sz="2000">
                <a:latin typeface="黑体" panose="02010609060101010101" pitchFamily="49" charset="-122"/>
                <a:ea typeface="黑体" panose="02010609060101010101" pitchFamily="49" charset="-122"/>
              </a:rPr>
              <a:t>刑法</a:t>
            </a:r>
            <a:r>
              <a:rPr lang="en-US" altLang="zh-CN" sz="2000">
                <a:latin typeface="黑体" panose="02010609060101010101" pitchFamily="49" charset="-122"/>
                <a:ea typeface="黑体" panose="02010609060101010101" pitchFamily="49" charset="-122"/>
              </a:rPr>
              <a:t>》</a:t>
            </a:r>
            <a:r>
              <a:rPr lang="zh-CN" altLang="en-US" sz="2000">
                <a:latin typeface="黑体" panose="02010609060101010101" pitchFamily="49" charset="-122"/>
                <a:ea typeface="黑体" panose="02010609060101010101" pitchFamily="49" charset="-122"/>
              </a:rPr>
              <a:t>第七十八条所规定的减刑。（这是死刑的执行方式）</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a:latin typeface="黑体" panose="02010609060101010101" pitchFamily="49" charset="-122"/>
              <a:ea typeface="黑体" panose="02010609060101010101" pitchFamily="49" charset="-122"/>
            </a:endParaRPr>
          </a:p>
          <a:p>
            <a:pPr algn="just" eaLnBrk="1">
              <a:spcBef>
                <a:spcPct val="0"/>
              </a:spcBef>
              <a:buFontTx/>
              <a:buNone/>
            </a:pPr>
            <a:endParaRPr lang="zh-CN" altLang="en-US" sz="1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2</a:t>
            </a:r>
            <a:r>
              <a:rPr lang="zh-CN" altLang="en-US" sz="2000">
                <a:latin typeface="黑体" panose="02010609060101010101" pitchFamily="49" charset="-122"/>
                <a:ea typeface="黑体" panose="02010609060101010101" pitchFamily="49" charset="-122"/>
              </a:rPr>
              <a:t>、</a:t>
            </a:r>
            <a:r>
              <a:rPr lang="zh-CN" altLang="en-US" sz="2000" b="1">
                <a:solidFill>
                  <a:srgbClr val="0070C0"/>
                </a:solidFill>
                <a:latin typeface="黑体" panose="02010609060101010101" pitchFamily="49" charset="-122"/>
                <a:ea typeface="黑体" panose="02010609060101010101" pitchFamily="49" charset="-122"/>
              </a:rPr>
              <a:t>附加刑的减刑</a:t>
            </a:r>
            <a:r>
              <a:rPr lang="zh-CN" altLang="en-US" sz="2000">
                <a:latin typeface="黑体" panose="02010609060101010101" pitchFamily="49" charset="-122"/>
                <a:ea typeface="黑体" panose="02010609060101010101" pitchFamily="49" charset="-122"/>
              </a:rPr>
              <a:t>也不是</a:t>
            </a:r>
            <a:r>
              <a:rPr lang="en-US" altLang="zh-CN" sz="2000">
                <a:latin typeface="黑体" panose="02010609060101010101" pitchFamily="49" charset="-122"/>
                <a:ea typeface="黑体" panose="02010609060101010101" pitchFamily="49" charset="-122"/>
              </a:rPr>
              <a:t>《</a:t>
            </a:r>
            <a:r>
              <a:rPr lang="zh-CN" altLang="en-US" sz="2000">
                <a:latin typeface="黑体" panose="02010609060101010101" pitchFamily="49" charset="-122"/>
                <a:ea typeface="黑体" panose="02010609060101010101" pitchFamily="49" charset="-122"/>
              </a:rPr>
              <a:t>刑法</a:t>
            </a:r>
            <a:r>
              <a:rPr lang="en-US" altLang="zh-CN" sz="2000">
                <a:latin typeface="黑体" panose="02010609060101010101" pitchFamily="49" charset="-122"/>
                <a:ea typeface="黑体" panose="02010609060101010101" pitchFamily="49" charset="-122"/>
              </a:rPr>
              <a:t>》</a:t>
            </a:r>
            <a:r>
              <a:rPr lang="zh-CN" altLang="en-US" sz="2000">
                <a:latin typeface="黑体" panose="02010609060101010101" pitchFamily="49" charset="-122"/>
                <a:ea typeface="黑体" panose="02010609060101010101" pitchFamily="49" charset="-122"/>
              </a:rPr>
              <a:t>第七十八条所规定的减刑。</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a:latin typeface="黑体" panose="02010609060101010101" pitchFamily="49" charset="-122"/>
              <a:ea typeface="黑体" panose="02010609060101010101" pitchFamily="49" charset="-122"/>
            </a:endParaRPr>
          </a:p>
          <a:p>
            <a:pPr algn="just" eaLnBrk="1">
              <a:spcBef>
                <a:spcPct val="0"/>
              </a:spcBef>
              <a:buFontTx/>
              <a:buNone/>
            </a:pPr>
            <a:endParaRPr lang="zh-CN" altLang="en-US" sz="1000">
              <a:latin typeface="黑体" panose="02010609060101010101" pitchFamily="49" charset="-122"/>
              <a:ea typeface="黑体" panose="02010609060101010101" pitchFamily="49" charset="-122"/>
            </a:endParaRPr>
          </a:p>
          <a:p>
            <a:pPr algn="just" eaLnBrk="1">
              <a:spcBef>
                <a:spcPct val="0"/>
              </a:spcBef>
              <a:buFontTx/>
              <a:buNone/>
            </a:pPr>
            <a:r>
              <a:rPr lang="en-US" altLang="zh-CN" sz="2000">
                <a:latin typeface="黑体" panose="02010609060101010101" pitchFamily="49" charset="-122"/>
                <a:ea typeface="黑体" panose="02010609060101010101" pitchFamily="49" charset="-122"/>
              </a:rPr>
              <a:t>    3</a:t>
            </a:r>
            <a:r>
              <a:rPr lang="zh-CN" altLang="en-US" sz="2000">
                <a:latin typeface="黑体" panose="02010609060101010101" pitchFamily="49" charset="-122"/>
                <a:ea typeface="黑体" panose="02010609060101010101" pitchFamily="49" charset="-122"/>
              </a:rPr>
              <a:t>、</a:t>
            </a:r>
            <a:r>
              <a:rPr lang="zh-CN" altLang="en-US" sz="2000" b="1">
                <a:solidFill>
                  <a:srgbClr val="0070C0"/>
                </a:solidFill>
                <a:latin typeface="黑体" panose="02010609060101010101" pitchFamily="49" charset="-122"/>
                <a:ea typeface="黑体" panose="02010609060101010101" pitchFamily="49" charset="-122"/>
              </a:rPr>
              <a:t>缓刑犯、假释犯，一般不适用减刑</a:t>
            </a:r>
            <a:r>
              <a:rPr lang="zh-CN" altLang="en-US" sz="2000">
                <a:latin typeface="黑体" panose="02010609060101010101" pitchFamily="49" charset="-122"/>
                <a:ea typeface="黑体" panose="02010609060101010101" pitchFamily="49" charset="-122"/>
              </a:rPr>
              <a:t>。在考验期限内有重大立功表现的，可以参照</a:t>
            </a:r>
            <a:r>
              <a:rPr lang="en-US" altLang="zh-CN" sz="2000">
                <a:latin typeface="黑体" panose="02010609060101010101" pitchFamily="49" charset="-122"/>
                <a:ea typeface="黑体" panose="02010609060101010101" pitchFamily="49" charset="-122"/>
              </a:rPr>
              <a:t>《</a:t>
            </a:r>
            <a:r>
              <a:rPr lang="zh-CN" altLang="en-US" sz="2000">
                <a:latin typeface="黑体" panose="02010609060101010101" pitchFamily="49" charset="-122"/>
                <a:ea typeface="黑体" panose="02010609060101010101" pitchFamily="49" charset="-122"/>
              </a:rPr>
              <a:t>刑法</a:t>
            </a:r>
            <a:r>
              <a:rPr lang="en-US" altLang="zh-CN" sz="2000">
                <a:latin typeface="黑体" panose="02010609060101010101" pitchFamily="49" charset="-122"/>
                <a:ea typeface="黑体" panose="02010609060101010101" pitchFamily="49" charset="-122"/>
              </a:rPr>
              <a:t>》</a:t>
            </a:r>
            <a:r>
              <a:rPr lang="zh-CN" altLang="en-US" sz="2000">
                <a:latin typeface="黑体" panose="02010609060101010101" pitchFamily="49" charset="-122"/>
                <a:ea typeface="黑体" panose="02010609060101010101" pitchFamily="49" charset="-122"/>
              </a:rPr>
              <a:t>第七十八条的规定，予以减刑，同时应依法缩减其考验期限。</a:t>
            </a:r>
            <a:endParaRPr lang="en-US" altLang="zh-CN" sz="2000">
              <a:latin typeface="黑体" panose="02010609060101010101" pitchFamily="49" charset="-122"/>
              <a:ea typeface="黑体" panose="02010609060101010101" pitchFamily="49" charset="-122"/>
            </a:endParaRPr>
          </a:p>
          <a:p>
            <a:pPr algn="just" eaLnBrk="1">
              <a:spcBef>
                <a:spcPct val="0"/>
              </a:spcBef>
              <a:buFontTx/>
              <a:buNone/>
            </a:pPr>
            <a:endParaRPr lang="en-US" altLang="zh-CN" sz="1000">
              <a:latin typeface="黑体" panose="02010609060101010101" pitchFamily="49" charset="-122"/>
              <a:ea typeface="黑体" panose="02010609060101010101" pitchFamily="49" charset="-122"/>
            </a:endParaRPr>
          </a:p>
          <a:p>
            <a:pPr algn="just" eaLnBrk="1">
              <a:spcBef>
                <a:spcPct val="0"/>
              </a:spcBef>
              <a:buFontTx/>
              <a:buNone/>
            </a:pPr>
            <a:endParaRPr lang="zh-CN" altLang="en-US" sz="1000">
              <a:latin typeface="黑体" panose="02010609060101010101" pitchFamily="49" charset="-122"/>
              <a:ea typeface="黑体" panose="02010609060101010101" pitchFamily="49" charset="-122"/>
            </a:endParaRPr>
          </a:p>
          <a:p>
            <a:pPr algn="just" eaLnBrk="1">
              <a:spcBef>
                <a:spcPct val="0"/>
              </a:spcBef>
              <a:buFontTx/>
              <a:buNone/>
            </a:pPr>
            <a:r>
              <a:rPr lang="zh-CN" altLang="en-US" sz="2000">
                <a:latin typeface="黑体" panose="02010609060101010101" pitchFamily="49" charset="-122"/>
                <a:ea typeface="黑体" panose="02010609060101010101" pitchFamily="49" charset="-122"/>
              </a:rPr>
              <a:t>    </a:t>
            </a:r>
            <a:r>
              <a:rPr lang="en-US" altLang="zh-CN" sz="2000">
                <a:latin typeface="黑体" panose="02010609060101010101" pitchFamily="49" charset="-122"/>
                <a:ea typeface="黑体" panose="02010609060101010101" pitchFamily="49" charset="-122"/>
              </a:rPr>
              <a:t>4</a:t>
            </a:r>
            <a:r>
              <a:rPr lang="zh-CN" altLang="en-US" sz="2000">
                <a:latin typeface="黑体" panose="02010609060101010101" pitchFamily="49" charset="-122"/>
                <a:ea typeface="黑体" panose="02010609060101010101" pitchFamily="49" charset="-122"/>
              </a:rPr>
              <a:t>、对于</a:t>
            </a:r>
            <a:r>
              <a:rPr lang="zh-CN" altLang="en-US" sz="2000" b="1">
                <a:solidFill>
                  <a:srgbClr val="0070C0"/>
                </a:solidFill>
                <a:latin typeface="黑体" panose="02010609060101010101" pitchFamily="49" charset="-122"/>
                <a:ea typeface="黑体" panose="02010609060101010101" pitchFamily="49" charset="-122"/>
              </a:rPr>
              <a:t>终身监禁的罪犯</a:t>
            </a:r>
            <a:r>
              <a:rPr lang="zh-CN" altLang="en-US" sz="2000">
                <a:latin typeface="黑体" panose="02010609060101010101" pitchFamily="49" charset="-122"/>
                <a:ea typeface="黑体" panose="02010609060101010101" pitchFamily="49" charset="-122"/>
              </a:rPr>
              <a:t>，不得减刑。</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FC5BF2D2-A706-2597-239F-A28C33C0A8F4}"/>
              </a:ext>
            </a:extLst>
          </p:cNvPr>
          <p:cNvSpPr/>
          <p:nvPr/>
        </p:nvSpPr>
        <p:spPr>
          <a:xfrm>
            <a:off x="0" y="115888"/>
            <a:ext cx="9109075" cy="6561137"/>
          </a:xfrm>
          <a:prstGeom prst="rect">
            <a:avLst/>
          </a:prstGeom>
        </p:spPr>
        <p:txBody>
          <a:bodyPr>
            <a:spAutoFit/>
          </a:bodyPr>
          <a:lstStyle/>
          <a:p>
            <a:pPr eaLnBrk="1">
              <a:defRPr/>
            </a:pPr>
            <a:r>
              <a:rPr lang="zh-CN" altLang="en-US" sz="2000" dirty="0">
                <a:latin typeface="黑体" panose="02010609060101010101" pitchFamily="49" charset="-122"/>
                <a:ea typeface="黑体" panose="02010609060101010101" pitchFamily="49" charset="-122"/>
              </a:rPr>
              <a:t>    二、实质条件</a:t>
            </a:r>
            <a:endParaRPr lang="en-US" altLang="zh-CN" sz="2000" dirty="0">
              <a:latin typeface="黑体" panose="02010609060101010101" pitchFamily="49" charset="-122"/>
              <a:ea typeface="黑体" panose="02010609060101010101" pitchFamily="49" charset="-122"/>
            </a:endParaRPr>
          </a:p>
          <a:p>
            <a:pPr algn="just" eaLnBrk="1">
              <a:defRPr/>
            </a:pPr>
            <a:r>
              <a:rPr lang="en-US" altLang="zh-CN" sz="1000" dirty="0">
                <a:latin typeface="黑体" panose="02010609060101010101" pitchFamily="49" charset="-122"/>
                <a:ea typeface="黑体" panose="02010609060101010101" pitchFamily="49" charset="-122"/>
              </a:rPr>
              <a:t>    </a:t>
            </a:r>
          </a:p>
          <a:p>
            <a:pPr>
              <a:spcAft>
                <a:spcPts val="0"/>
              </a:spcAft>
              <a:defRPr/>
            </a:pPr>
            <a:r>
              <a:rPr lang="en-US" altLang="zh-CN" sz="2000" dirty="0">
                <a:latin typeface="黑体" panose="02010609060101010101" pitchFamily="49" charset="-122"/>
                <a:ea typeface="黑体" panose="02010609060101010101" pitchFamily="49" charset="-122"/>
              </a:rPr>
              <a:t>    </a:t>
            </a:r>
            <a:r>
              <a:rPr lang="en-US" altLang="zh-CN" sz="2000" b="1" dirty="0">
                <a:solidFill>
                  <a:srgbClr val="231F20"/>
                </a:solidFill>
                <a:latin typeface="黑体" panose="02010609060101010101" pitchFamily="49" charset="-122"/>
                <a:ea typeface="黑体" panose="02010609060101010101" pitchFamily="49" charset="-122"/>
              </a:rPr>
              <a:t>1.</a:t>
            </a:r>
            <a:r>
              <a:rPr lang="zh-CN" altLang="en-US" sz="2000" b="1" dirty="0">
                <a:solidFill>
                  <a:srgbClr val="4379FF"/>
                </a:solidFill>
                <a:latin typeface="黑体" panose="02010609060101010101" pitchFamily="49" charset="-122"/>
                <a:ea typeface="黑体" panose="02010609060101010101" pitchFamily="49" charset="-122"/>
              </a:rPr>
              <a:t>可以减刑</a:t>
            </a:r>
            <a:r>
              <a:rPr lang="zh-CN" altLang="en-US" sz="2000" dirty="0">
                <a:solidFill>
                  <a:srgbClr val="231F20"/>
                </a:solidFill>
                <a:latin typeface="黑体" panose="02010609060101010101" pitchFamily="49" charset="-122"/>
                <a:ea typeface="黑体" panose="02010609060101010101" pitchFamily="49" charset="-122"/>
              </a:rPr>
              <a:t>的条件</a:t>
            </a:r>
            <a:endParaRPr lang="zh-CN" altLang="en-US" sz="2000" dirty="0">
              <a:latin typeface="黑体" panose="02010609060101010101" pitchFamily="49" charset="-122"/>
              <a:ea typeface="黑体" panose="02010609060101010101" pitchFamily="49" charset="-122"/>
            </a:endParaRPr>
          </a:p>
          <a:p>
            <a:pPr>
              <a:spcAft>
                <a:spcPts val="0"/>
              </a:spcAft>
              <a:defRPr/>
            </a:pPr>
            <a:r>
              <a:rPr lang="zh-CN" altLang="en-US" sz="2000" dirty="0">
                <a:solidFill>
                  <a:srgbClr val="231F20"/>
                </a:solidFill>
                <a:latin typeface="黑体" panose="02010609060101010101" pitchFamily="49" charset="-122"/>
                <a:ea typeface="黑体" panose="02010609060101010101" pitchFamily="49" charset="-122"/>
              </a:rPr>
              <a:t>    （</a:t>
            </a:r>
            <a:r>
              <a:rPr lang="en-US" altLang="zh-CN" sz="2000" dirty="0">
                <a:solidFill>
                  <a:srgbClr val="231F20"/>
                </a:solidFill>
                <a:latin typeface="黑体" panose="02010609060101010101" pitchFamily="49" charset="-122"/>
                <a:ea typeface="黑体" panose="02010609060101010101" pitchFamily="49" charset="-122"/>
              </a:rPr>
              <a:t>1</a:t>
            </a:r>
            <a:r>
              <a:rPr lang="zh-CN" altLang="en-US" sz="2000" dirty="0">
                <a:solidFill>
                  <a:srgbClr val="231F20"/>
                </a:solidFill>
                <a:latin typeface="黑体" panose="02010609060101010101" pitchFamily="49" charset="-122"/>
                <a:ea typeface="黑体" panose="02010609060101010101" pitchFamily="49" charset="-122"/>
              </a:rPr>
              <a:t>）执行刑罚期间，认真遵守监规，接受教育改造，</a:t>
            </a:r>
            <a:r>
              <a:rPr lang="zh-CN" altLang="en-US" sz="2000" b="1" dirty="0">
                <a:solidFill>
                  <a:srgbClr val="4379FF"/>
                </a:solidFill>
                <a:latin typeface="黑体" panose="02010609060101010101" pitchFamily="49" charset="-122"/>
                <a:ea typeface="黑体" panose="02010609060101010101" pitchFamily="49" charset="-122"/>
              </a:rPr>
              <a:t>确有悔改表现</a:t>
            </a:r>
            <a:r>
              <a:rPr lang="zh-CN" altLang="en-US" sz="2000" dirty="0">
                <a:solidFill>
                  <a:srgbClr val="231F20"/>
                </a:solidFill>
                <a:latin typeface="黑体" panose="02010609060101010101" pitchFamily="49" charset="-122"/>
                <a:ea typeface="黑体" panose="02010609060101010101" pitchFamily="49" charset="-122"/>
              </a:rPr>
              <a:t>的。</a:t>
            </a:r>
            <a:endParaRPr lang="zh-CN" altLang="en-US" sz="2000" dirty="0">
              <a:latin typeface="黑体" panose="02010609060101010101" pitchFamily="49" charset="-122"/>
              <a:ea typeface="黑体" panose="02010609060101010101" pitchFamily="49" charset="-122"/>
            </a:endParaRPr>
          </a:p>
          <a:p>
            <a:pPr>
              <a:spcAft>
                <a:spcPts val="0"/>
              </a:spcAft>
              <a:defRPr/>
            </a:pPr>
            <a:r>
              <a:rPr lang="zh-CN" altLang="en-US" sz="2000" dirty="0">
                <a:solidFill>
                  <a:srgbClr val="231F20"/>
                </a:solidFill>
                <a:latin typeface="黑体" panose="02010609060101010101" pitchFamily="49" charset="-122"/>
                <a:ea typeface="黑体" panose="02010609060101010101" pitchFamily="49" charset="-122"/>
              </a:rPr>
              <a:t>    （</a:t>
            </a:r>
            <a:r>
              <a:rPr lang="en-US" altLang="zh-CN" sz="2000" dirty="0">
                <a:solidFill>
                  <a:srgbClr val="231F20"/>
                </a:solidFill>
                <a:latin typeface="黑体" panose="02010609060101010101" pitchFamily="49" charset="-122"/>
                <a:ea typeface="黑体" panose="02010609060101010101" pitchFamily="49" charset="-122"/>
              </a:rPr>
              <a:t>2</a:t>
            </a:r>
            <a:r>
              <a:rPr lang="zh-CN" altLang="en-US" sz="2000" dirty="0">
                <a:solidFill>
                  <a:srgbClr val="231F20"/>
                </a:solidFill>
                <a:latin typeface="黑体" panose="02010609060101010101" pitchFamily="49" charset="-122"/>
                <a:ea typeface="黑体" panose="02010609060101010101" pitchFamily="49" charset="-122"/>
              </a:rPr>
              <a:t>）有</a:t>
            </a:r>
            <a:r>
              <a:rPr lang="zh-CN" altLang="en-US" sz="2000" b="1" dirty="0">
                <a:solidFill>
                  <a:srgbClr val="4379FF"/>
                </a:solidFill>
                <a:latin typeface="黑体" panose="02010609060101010101" pitchFamily="49" charset="-122"/>
                <a:ea typeface="黑体" panose="02010609060101010101" pitchFamily="49" charset="-122"/>
              </a:rPr>
              <a:t>立功表现</a:t>
            </a:r>
            <a:r>
              <a:rPr lang="zh-CN" altLang="en-US" sz="2000" dirty="0">
                <a:solidFill>
                  <a:srgbClr val="231F20"/>
                </a:solidFill>
                <a:latin typeface="黑体" panose="02010609060101010101" pitchFamily="49" charset="-122"/>
                <a:ea typeface="黑体" panose="02010609060101010101" pitchFamily="49" charset="-122"/>
              </a:rPr>
              <a:t>的。</a:t>
            </a:r>
            <a:endParaRPr lang="en-US" altLang="zh-CN" sz="2000" dirty="0">
              <a:solidFill>
                <a:srgbClr val="231F20"/>
              </a:solidFill>
              <a:latin typeface="黑体" panose="02010609060101010101" pitchFamily="49" charset="-122"/>
              <a:ea typeface="黑体" panose="02010609060101010101" pitchFamily="49" charset="-122"/>
            </a:endParaRPr>
          </a:p>
          <a:p>
            <a:pPr>
              <a:spcAft>
                <a:spcPts val="0"/>
              </a:spcAft>
              <a:defRPr/>
            </a:pPr>
            <a:endParaRPr lang="en-US" altLang="zh-CN" sz="2000" b="1" dirty="0">
              <a:solidFill>
                <a:srgbClr val="231F20"/>
              </a:solidFill>
              <a:latin typeface="黑体" panose="02010609060101010101" pitchFamily="49" charset="-122"/>
              <a:ea typeface="黑体" panose="02010609060101010101" pitchFamily="49" charset="-122"/>
            </a:endParaRPr>
          </a:p>
          <a:p>
            <a:pPr>
              <a:spcAft>
                <a:spcPts val="0"/>
              </a:spcAft>
              <a:defRPr/>
            </a:pPr>
            <a:r>
              <a:rPr lang="en-US" altLang="zh-CN" sz="2000" b="1" dirty="0">
                <a:solidFill>
                  <a:srgbClr val="231F20"/>
                </a:solidFill>
                <a:latin typeface="黑体" panose="02010609060101010101" pitchFamily="49" charset="-122"/>
                <a:ea typeface="黑体" panose="02010609060101010101" pitchFamily="49" charset="-122"/>
              </a:rPr>
              <a:t>    2.</a:t>
            </a:r>
            <a:r>
              <a:rPr lang="zh-CN" altLang="en-US" sz="2000" b="1" dirty="0">
                <a:solidFill>
                  <a:srgbClr val="4379FF"/>
                </a:solidFill>
                <a:latin typeface="黑体" panose="02010609060101010101" pitchFamily="49" charset="-122"/>
                <a:ea typeface="黑体" panose="02010609060101010101" pitchFamily="49" charset="-122"/>
              </a:rPr>
              <a:t>应当减刑</a:t>
            </a:r>
            <a:r>
              <a:rPr lang="zh-CN" altLang="en-US" sz="2000" dirty="0">
                <a:solidFill>
                  <a:srgbClr val="231F20"/>
                </a:solidFill>
                <a:latin typeface="黑体" panose="02010609060101010101" pitchFamily="49" charset="-122"/>
                <a:ea typeface="黑体" panose="02010609060101010101" pitchFamily="49" charset="-122"/>
              </a:rPr>
              <a:t>的条件</a:t>
            </a:r>
            <a:endParaRPr lang="zh-CN" altLang="en-US" sz="2000" dirty="0">
              <a:solidFill>
                <a:srgbClr val="4379FF"/>
              </a:solidFill>
              <a:latin typeface="黑体" panose="02010609060101010101" pitchFamily="49" charset="-122"/>
              <a:ea typeface="黑体" panose="02010609060101010101" pitchFamily="49" charset="-122"/>
            </a:endParaRPr>
          </a:p>
          <a:p>
            <a:pPr>
              <a:spcAft>
                <a:spcPts val="0"/>
              </a:spcAft>
              <a:defRPr/>
            </a:pPr>
            <a:r>
              <a:rPr lang="zh-CN" altLang="en-US" sz="2000" dirty="0">
                <a:solidFill>
                  <a:srgbClr val="231F20"/>
                </a:solidFill>
                <a:latin typeface="黑体" panose="02010609060101010101" pitchFamily="49" charset="-122"/>
                <a:ea typeface="黑体" panose="02010609060101010101" pitchFamily="49" charset="-122"/>
              </a:rPr>
              <a:t>    在刑罚执行期间，有</a:t>
            </a:r>
            <a:r>
              <a:rPr lang="zh-CN" altLang="en-US" sz="2000" b="1" dirty="0">
                <a:solidFill>
                  <a:srgbClr val="4379FF"/>
                </a:solidFill>
                <a:latin typeface="黑体" panose="02010609060101010101" pitchFamily="49" charset="-122"/>
                <a:ea typeface="黑体" panose="02010609060101010101" pitchFamily="49" charset="-122"/>
              </a:rPr>
              <a:t>重大立功</a:t>
            </a:r>
            <a:r>
              <a:rPr lang="zh-CN" altLang="en-US" sz="2000" dirty="0">
                <a:solidFill>
                  <a:srgbClr val="231F20"/>
                </a:solidFill>
                <a:latin typeface="黑体" panose="02010609060101010101" pitchFamily="49" charset="-122"/>
                <a:ea typeface="黑体" panose="02010609060101010101" pitchFamily="49" charset="-122"/>
              </a:rPr>
              <a:t>表现的。</a:t>
            </a:r>
            <a:endParaRPr lang="en-US" altLang="zh-CN" sz="2000" dirty="0">
              <a:solidFill>
                <a:srgbClr val="231F20"/>
              </a:solidFill>
              <a:latin typeface="黑体" panose="02010609060101010101" pitchFamily="49" charset="-122"/>
              <a:ea typeface="黑体" panose="02010609060101010101" pitchFamily="49" charset="-122"/>
            </a:endParaRPr>
          </a:p>
          <a:p>
            <a:pPr>
              <a:spcAft>
                <a:spcPts val="0"/>
              </a:spcAft>
              <a:defRPr/>
            </a:pPr>
            <a:endParaRPr lang="en-US" altLang="zh-CN" sz="2000" dirty="0">
              <a:solidFill>
                <a:srgbClr val="231F20"/>
              </a:solidFill>
              <a:latin typeface="黑体" panose="02010609060101010101" pitchFamily="49" charset="-122"/>
              <a:ea typeface="黑体" panose="02010609060101010101" pitchFamily="49" charset="-122"/>
            </a:endParaRPr>
          </a:p>
          <a:p>
            <a:pPr>
              <a:spcAft>
                <a:spcPts val="0"/>
              </a:spcAft>
              <a:defRPr/>
            </a:pPr>
            <a:r>
              <a:rPr lang="en-US" altLang="zh-CN" sz="2000" b="1" dirty="0">
                <a:solidFill>
                  <a:srgbClr val="231F20"/>
                </a:solidFill>
                <a:latin typeface="黑体" panose="02010609060101010101" pitchFamily="49" charset="-122"/>
                <a:ea typeface="黑体" panose="02010609060101010101" pitchFamily="49" charset="-122"/>
                <a:sym typeface="+mn-ea"/>
              </a:rPr>
              <a:t>    3.</a:t>
            </a:r>
            <a:r>
              <a:rPr lang="zh-CN" altLang="en-US" sz="2000" dirty="0">
                <a:solidFill>
                  <a:srgbClr val="231F20"/>
                </a:solidFill>
                <a:latin typeface="黑体" panose="02010609060101010101" pitchFamily="49" charset="-122"/>
                <a:ea typeface="黑体" panose="02010609060101010101" pitchFamily="49" charset="-122"/>
                <a:sym typeface="+mn-ea"/>
              </a:rPr>
              <a:t>减刑</a:t>
            </a:r>
            <a:r>
              <a:rPr lang="zh-CN" altLang="en-US" sz="2000" b="1" dirty="0">
                <a:solidFill>
                  <a:srgbClr val="4379FF"/>
                </a:solidFill>
                <a:latin typeface="黑体" panose="02010609060101010101" pitchFamily="49" charset="-122"/>
                <a:ea typeface="黑体" panose="02010609060101010101" pitchFamily="49" charset="-122"/>
                <a:sym typeface="+mn-ea"/>
              </a:rPr>
              <a:t>无禁止性的规定</a:t>
            </a:r>
            <a:endParaRPr lang="zh-CN" altLang="en-US" sz="2000" b="1" dirty="0">
              <a:solidFill>
                <a:srgbClr val="4379FF"/>
              </a:solidFill>
              <a:latin typeface="黑体" panose="02010609060101010101" pitchFamily="49" charset="-122"/>
              <a:ea typeface="黑体" panose="02010609060101010101" pitchFamily="49" charset="-122"/>
            </a:endParaRPr>
          </a:p>
          <a:p>
            <a:pPr indent="457200">
              <a:lnSpc>
                <a:spcPct val="130000"/>
              </a:lnSpc>
              <a:spcBef>
                <a:spcPts val="0"/>
              </a:spcBef>
              <a:spcAft>
                <a:spcPts val="0"/>
              </a:spcAft>
              <a:defRPr/>
            </a:pPr>
            <a:r>
              <a:rPr lang="zh-CN" altLang="en-US" sz="2000" dirty="0">
                <a:solidFill>
                  <a:srgbClr val="231F20"/>
                </a:solidFill>
                <a:latin typeface="黑体" panose="02010609060101010101" pitchFamily="49" charset="-122"/>
                <a:ea typeface="黑体" panose="02010609060101010101" pitchFamily="49" charset="-122"/>
                <a:sym typeface="+mn-ea"/>
              </a:rPr>
              <a:t>（</a:t>
            </a:r>
            <a:r>
              <a:rPr lang="en-US" altLang="zh-CN" sz="2000" dirty="0">
                <a:solidFill>
                  <a:srgbClr val="231F20"/>
                </a:solidFill>
                <a:latin typeface="黑体" panose="02010609060101010101" pitchFamily="49" charset="-122"/>
                <a:ea typeface="黑体" panose="02010609060101010101" pitchFamily="49" charset="-122"/>
                <a:sym typeface="+mn-ea"/>
              </a:rPr>
              <a:t>1</a:t>
            </a:r>
            <a:r>
              <a:rPr lang="zh-CN" altLang="en-US" sz="2000" dirty="0">
                <a:solidFill>
                  <a:srgbClr val="231F20"/>
                </a:solidFill>
                <a:latin typeface="黑体" panose="02010609060101010101" pitchFamily="49" charset="-122"/>
                <a:ea typeface="黑体" panose="02010609060101010101" pitchFamily="49" charset="-122"/>
                <a:sym typeface="+mn-ea"/>
              </a:rPr>
              <a:t>）不论是否属于累犯，不论是长期徒刑犯还是短期徒刑犯，不论是普通罪犯还是性质恶劣、情节严重的罪犯，都可能依法获得减刑。可以说，</a:t>
            </a:r>
            <a:r>
              <a:rPr lang="zh-CN" altLang="en-US" sz="2000" b="1" dirty="0">
                <a:solidFill>
                  <a:srgbClr val="4379FF"/>
                </a:solidFill>
                <a:latin typeface="黑体" panose="02010609060101010101" pitchFamily="49" charset="-122"/>
                <a:ea typeface="黑体" panose="02010609060101010101" pitchFamily="49" charset="-122"/>
                <a:sym typeface="+mn-ea"/>
              </a:rPr>
              <a:t>减刑是罪犯的基本人权</a:t>
            </a:r>
            <a:r>
              <a:rPr lang="zh-CN" altLang="en-US" sz="2000" dirty="0">
                <a:solidFill>
                  <a:srgbClr val="231F20"/>
                </a:solidFill>
                <a:latin typeface="黑体" panose="02010609060101010101" pitchFamily="49" charset="-122"/>
                <a:ea typeface="黑体" panose="02010609060101010101" pitchFamily="49" charset="-122"/>
                <a:sym typeface="+mn-ea"/>
              </a:rPr>
              <a:t>，法律具有惩罚与教育改造的双重功能，如果一个人不能获得减刑的权利，他就看不到改造的希望了。</a:t>
            </a:r>
            <a:endParaRPr lang="zh-CN" altLang="en-US" sz="2000" spc="110" dirty="0">
              <a:solidFill>
                <a:srgbClr val="231F20"/>
              </a:solidFill>
              <a:latin typeface="黑体" panose="02010609060101010101" pitchFamily="49" charset="-122"/>
              <a:ea typeface="黑体" panose="02010609060101010101" pitchFamily="49" charset="-122"/>
            </a:endParaRPr>
          </a:p>
          <a:p>
            <a:pPr indent="457200">
              <a:lnSpc>
                <a:spcPct val="130000"/>
              </a:lnSpc>
              <a:spcBef>
                <a:spcPts val="0"/>
              </a:spcBef>
              <a:spcAft>
                <a:spcPts val="0"/>
              </a:spcAft>
              <a:defRPr/>
            </a:pPr>
            <a:r>
              <a:rPr lang="zh-CN" altLang="en-US" sz="2000" spc="110" dirty="0">
                <a:solidFill>
                  <a:srgbClr val="0070C0"/>
                </a:solidFill>
                <a:latin typeface="黑体" panose="02010609060101010101" pitchFamily="49" charset="-122"/>
                <a:ea typeface="黑体" panose="02010609060101010101" pitchFamily="49" charset="-122"/>
              </a:rPr>
              <a:t>唯一例外的是</a:t>
            </a:r>
            <a:r>
              <a:rPr lang="zh-CN" altLang="en-US" sz="2000" spc="110" dirty="0">
                <a:solidFill>
                  <a:srgbClr val="231F20"/>
                </a:solidFill>
                <a:latin typeface="黑体" panose="02010609060101010101" pitchFamily="49" charset="-122"/>
                <a:ea typeface="黑体" panose="02010609060101010101" pitchFamily="49" charset="-122"/>
              </a:rPr>
              <a:t>：贪污数额特别巨大，并使国家和人民利益遭受特别重大损失的，人民法院可以适用</a:t>
            </a:r>
            <a:r>
              <a:rPr lang="zh-CN" altLang="en-US" sz="2000" b="1" dirty="0">
                <a:solidFill>
                  <a:srgbClr val="4379FF"/>
                </a:solidFill>
                <a:latin typeface="黑体" panose="02010609060101010101" pitchFamily="49" charset="-122"/>
                <a:ea typeface="黑体" panose="02010609060101010101" pitchFamily="49" charset="-122"/>
              </a:rPr>
              <a:t>终身监禁</a:t>
            </a:r>
            <a:r>
              <a:rPr lang="zh-CN" altLang="en-US" sz="2000" spc="110" dirty="0">
                <a:solidFill>
                  <a:srgbClr val="231F20"/>
                </a:solidFill>
                <a:latin typeface="黑体" panose="02010609060101010101" pitchFamily="49" charset="-122"/>
                <a:ea typeface="黑体" panose="02010609060101010101" pitchFamily="49" charset="-122"/>
              </a:rPr>
              <a:t>，不得减刑、假释。</a:t>
            </a:r>
          </a:p>
          <a:p>
            <a:pPr indent="457200">
              <a:lnSpc>
                <a:spcPct val="130000"/>
              </a:lnSpc>
              <a:spcBef>
                <a:spcPts val="0"/>
              </a:spcBef>
              <a:spcAft>
                <a:spcPts val="0"/>
              </a:spcAft>
              <a:defRPr/>
            </a:pPr>
            <a:r>
              <a:rPr lang="zh-CN" altLang="en-US" sz="2000" spc="110" dirty="0">
                <a:solidFill>
                  <a:srgbClr val="231F20"/>
                </a:solidFill>
                <a:latin typeface="黑体" panose="02010609060101010101" pitchFamily="49" charset="-122"/>
                <a:ea typeface="黑体" panose="02010609060101010101" pitchFamily="49" charset="-122"/>
              </a:rPr>
              <a:t>（</a:t>
            </a:r>
            <a:r>
              <a:rPr lang="en-US" altLang="zh-CN" sz="2000" spc="110" dirty="0">
                <a:solidFill>
                  <a:srgbClr val="231F20"/>
                </a:solidFill>
                <a:latin typeface="黑体" panose="02010609060101010101" pitchFamily="49" charset="-122"/>
                <a:ea typeface="黑体" panose="02010609060101010101" pitchFamily="49" charset="-122"/>
              </a:rPr>
              <a:t>2</a:t>
            </a:r>
            <a:r>
              <a:rPr lang="zh-CN" altLang="en-US" sz="2000" spc="110" dirty="0">
                <a:solidFill>
                  <a:srgbClr val="231F20"/>
                </a:solidFill>
                <a:latin typeface="黑体" panose="02010609060101010101" pitchFamily="49" charset="-122"/>
                <a:ea typeface="黑体" panose="02010609060101010101" pitchFamily="49" charset="-122"/>
              </a:rPr>
              <a:t>）</a:t>
            </a:r>
            <a:r>
              <a:rPr lang="zh-CN" altLang="en-US" sz="2000" spc="110" dirty="0">
                <a:solidFill>
                  <a:srgbClr val="1B8FF5"/>
                </a:solidFill>
                <a:latin typeface="黑体" panose="02010609060101010101" pitchFamily="49" charset="-122"/>
                <a:ea typeface="黑体" panose="02010609060101010101" pitchFamily="49" charset="-122"/>
              </a:rPr>
              <a:t>缓刑、假释</a:t>
            </a:r>
            <a:r>
              <a:rPr lang="zh-CN" altLang="en-US" sz="2000" spc="110" dirty="0">
                <a:solidFill>
                  <a:srgbClr val="231F20"/>
                </a:solidFill>
                <a:latin typeface="黑体" panose="02010609060101010101" pitchFamily="49" charset="-122"/>
                <a:ea typeface="黑体" panose="02010609060101010101" pitchFamily="49" charset="-122"/>
              </a:rPr>
              <a:t>是将罪犯放归社会，所以，应该更慎重一些，</a:t>
            </a:r>
            <a:r>
              <a:rPr lang="zh-CN" altLang="en-US" sz="2000" spc="110" dirty="0">
                <a:solidFill>
                  <a:srgbClr val="1B8FF5"/>
                </a:solidFill>
                <a:latin typeface="黑体" panose="02010609060101010101" pitchFamily="49" charset="-122"/>
                <a:ea typeface="黑体" panose="02010609060101010101" pitchFamily="49" charset="-122"/>
              </a:rPr>
              <a:t>附有一定的条件</a:t>
            </a:r>
            <a:r>
              <a:rPr lang="zh-CN" altLang="en-US" sz="2000" spc="110" dirty="0">
                <a:solidFill>
                  <a:srgbClr val="231F20"/>
                </a:solidFill>
                <a:latin typeface="黑体" panose="02010609060101010101" pitchFamily="49" charset="-122"/>
                <a:ea typeface="黑体" panose="02010609060101010101" pitchFamily="49" charset="-122"/>
              </a:rPr>
              <a:t>。</a:t>
            </a:r>
            <a:endParaRPr lang="zh-CN" altLang="en-US" sz="2000" spc="110" dirty="0">
              <a:latin typeface="黑体" panose="02010609060101010101" pitchFamily="49" charset="-122"/>
              <a:ea typeface="黑体" panose="02010609060101010101" pitchFamily="49" charset="-122"/>
            </a:endParaRPr>
          </a:p>
          <a:p>
            <a:pPr indent="457200">
              <a:lnSpc>
                <a:spcPct val="130000"/>
              </a:lnSpc>
              <a:spcBef>
                <a:spcPts val="0"/>
              </a:spcBef>
              <a:spcAft>
                <a:spcPts val="0"/>
              </a:spcAft>
              <a:defRPr/>
            </a:pPr>
            <a:r>
              <a:rPr lang="zh-CN" altLang="en-US" sz="2000" spc="110" dirty="0">
                <a:solidFill>
                  <a:srgbClr val="231F20"/>
                </a:solidFill>
                <a:latin typeface="仿宋" panose="02010609060101010101" pitchFamily="49" charset="-122"/>
                <a:ea typeface="仿宋" panose="02010609060101010101" pitchFamily="49" charset="-122"/>
              </a:rPr>
              <a:t>例</a:t>
            </a:r>
            <a:r>
              <a:rPr lang="en-US" altLang="zh-CN" sz="2000" spc="110" dirty="0">
                <a:solidFill>
                  <a:srgbClr val="231F20"/>
                </a:solidFill>
                <a:latin typeface="仿宋" panose="02010609060101010101" pitchFamily="49" charset="-122"/>
                <a:ea typeface="仿宋" panose="02010609060101010101" pitchFamily="49" charset="-122"/>
              </a:rPr>
              <a:t>.</a:t>
            </a:r>
            <a:r>
              <a:rPr lang="zh-CN" altLang="en-US" sz="2000" spc="110" dirty="0">
                <a:solidFill>
                  <a:srgbClr val="231F20"/>
                </a:solidFill>
                <a:latin typeface="仿宋" panose="02010609060101010101" pitchFamily="49" charset="-122"/>
                <a:ea typeface="仿宋" panose="02010609060101010101" pitchFamily="49" charset="-122"/>
              </a:rPr>
              <a:t>累犯不能适用缓刑、不得假释。</a:t>
            </a:r>
            <a:endParaRPr lang="zh-CN" altLang="en-US" sz="2000" spc="110" dirty="0">
              <a:latin typeface="仿宋" panose="02010609060101010101" pitchFamily="49" charset="-122"/>
              <a:ea typeface="仿宋" panose="02010609060101010101" pitchFamily="49"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69FD1C4-60B4-18BE-4EFB-578463680713}"/>
              </a:ext>
            </a:extLst>
          </p:cNvPr>
          <p:cNvSpPr/>
          <p:nvPr/>
        </p:nvSpPr>
        <p:spPr>
          <a:xfrm>
            <a:off x="0" y="115888"/>
            <a:ext cx="9109075" cy="2405062"/>
          </a:xfrm>
          <a:prstGeom prst="rect">
            <a:avLst/>
          </a:prstGeom>
        </p:spPr>
        <p:txBody>
          <a:bodyPr>
            <a:spAutoFit/>
          </a:bodyPr>
          <a:lstStyle/>
          <a:p>
            <a:pPr eaLnBrk="1">
              <a:defRPr/>
            </a:pPr>
            <a:r>
              <a:rPr lang="zh-CN" altLang="en-US" sz="2000" dirty="0">
                <a:latin typeface="黑体" panose="02010609060101010101" pitchFamily="49" charset="-122"/>
                <a:ea typeface="黑体" panose="02010609060101010101" pitchFamily="49" charset="-122"/>
              </a:rPr>
              <a:t>    </a:t>
            </a:r>
            <a:endParaRPr lang="en-US" altLang="zh-CN" sz="2000" dirty="0">
              <a:latin typeface="黑体" panose="02010609060101010101" pitchFamily="49" charset="-122"/>
              <a:ea typeface="黑体" panose="02010609060101010101" pitchFamily="49" charset="-122"/>
            </a:endParaRPr>
          </a:p>
          <a:p>
            <a:pPr eaLnBrk="1">
              <a:defRPr/>
            </a:pPr>
            <a:r>
              <a:rPr lang="en-US" altLang="zh-CN" sz="2000" dirty="0">
                <a:latin typeface="黑体" panose="02010609060101010101" pitchFamily="49" charset="-122"/>
                <a:ea typeface="黑体" panose="02010609060101010101" pitchFamily="49" charset="-122"/>
              </a:rPr>
              <a:t>    </a:t>
            </a:r>
            <a:r>
              <a:rPr lang="zh-CN" altLang="en-US" sz="2000" dirty="0">
                <a:latin typeface="黑体" panose="02010609060101010101" pitchFamily="49" charset="-122"/>
                <a:ea typeface="黑体" panose="02010609060101010101" pitchFamily="49" charset="-122"/>
              </a:rPr>
              <a:t>三、限度条件</a:t>
            </a:r>
            <a:endParaRPr lang="en-US" altLang="zh-CN" sz="2000" dirty="0">
              <a:latin typeface="黑体" panose="02010609060101010101" pitchFamily="49" charset="-122"/>
              <a:ea typeface="黑体" panose="02010609060101010101" pitchFamily="49" charset="-122"/>
            </a:endParaRPr>
          </a:p>
          <a:p>
            <a:pPr algn="just" eaLnBrk="1">
              <a:defRPr/>
            </a:pPr>
            <a:r>
              <a:rPr lang="en-US" altLang="zh-CN" sz="1000" dirty="0">
                <a:latin typeface="黑体" panose="02010609060101010101" pitchFamily="49" charset="-122"/>
                <a:ea typeface="黑体" panose="02010609060101010101" pitchFamily="49" charset="-122"/>
              </a:rPr>
              <a:t>    </a:t>
            </a:r>
          </a:p>
          <a:p>
            <a:pPr indent="457200">
              <a:lnSpc>
                <a:spcPct val="130000"/>
              </a:lnSpc>
              <a:spcBef>
                <a:spcPts val="0"/>
              </a:spcBef>
              <a:spcAft>
                <a:spcPts val="0"/>
              </a:spcAft>
              <a:defRPr/>
            </a:pPr>
            <a:r>
              <a:rPr lang="zh-CN" altLang="en-US" sz="2000" spc="110" dirty="0">
                <a:solidFill>
                  <a:srgbClr val="231F20"/>
                </a:solidFill>
                <a:latin typeface="黑体" panose="02010609060101010101" pitchFamily="49" charset="-122"/>
                <a:ea typeface="黑体" panose="02010609060101010101" pitchFamily="49" charset="-122"/>
              </a:rPr>
              <a:t>即减刑以后</a:t>
            </a:r>
            <a:r>
              <a:rPr lang="zh-CN" altLang="en-US" sz="2000" b="1" spc="110" dirty="0">
                <a:solidFill>
                  <a:srgbClr val="4379FF"/>
                </a:solidFill>
                <a:latin typeface="黑体" panose="02010609060101010101" pitchFamily="49" charset="-122"/>
                <a:ea typeface="黑体" panose="02010609060101010101" pitchFamily="49" charset="-122"/>
              </a:rPr>
              <a:t>实际执行</a:t>
            </a:r>
            <a:r>
              <a:rPr lang="zh-CN" altLang="en-US" sz="2000" spc="110" dirty="0">
                <a:solidFill>
                  <a:srgbClr val="231F20"/>
                </a:solidFill>
                <a:latin typeface="黑体" panose="02010609060101010101" pitchFamily="49" charset="-122"/>
                <a:ea typeface="黑体" panose="02010609060101010101" pitchFamily="49" charset="-122"/>
              </a:rPr>
              <a:t>（包含判决前先行羁押时间）的</a:t>
            </a:r>
            <a:r>
              <a:rPr lang="zh-CN" altLang="en-US" sz="2000" b="1" spc="110" dirty="0">
                <a:solidFill>
                  <a:srgbClr val="4379FF"/>
                </a:solidFill>
                <a:latin typeface="黑体" panose="02010609060101010101" pitchFamily="49" charset="-122"/>
                <a:ea typeface="黑体" panose="02010609060101010101" pitchFamily="49" charset="-122"/>
              </a:rPr>
              <a:t>最低刑期</a:t>
            </a:r>
            <a:r>
              <a:rPr lang="zh-CN" altLang="en-US" sz="2000" spc="110" dirty="0">
                <a:solidFill>
                  <a:srgbClr val="231F20"/>
                </a:solidFill>
                <a:latin typeface="黑体" panose="02010609060101010101" pitchFamily="49" charset="-122"/>
                <a:ea typeface="黑体" panose="02010609060101010101" pitchFamily="49" charset="-122"/>
              </a:rPr>
              <a:t>（注意：减刑的</a:t>
            </a:r>
            <a:r>
              <a:rPr lang="zh-CN" altLang="en-US" sz="2000" b="1" spc="110" dirty="0">
                <a:solidFill>
                  <a:srgbClr val="4379FF"/>
                </a:solidFill>
                <a:latin typeface="黑体" panose="02010609060101010101" pitchFamily="49" charset="-122"/>
                <a:ea typeface="黑体" panose="02010609060101010101" pitchFamily="49" charset="-122"/>
              </a:rPr>
              <a:t>次数没有限制</a:t>
            </a:r>
            <a:r>
              <a:rPr lang="zh-CN" altLang="en-US" sz="2000" spc="110" dirty="0">
                <a:solidFill>
                  <a:srgbClr val="231F20"/>
                </a:solidFill>
                <a:latin typeface="黑体" panose="02010609060101010101" pitchFamily="49" charset="-122"/>
                <a:ea typeface="黑体" panose="02010609060101010101" pitchFamily="49" charset="-122"/>
              </a:rPr>
              <a:t>）</a:t>
            </a:r>
            <a:endParaRPr lang="en-US" altLang="zh-CN" sz="2000" spc="110" dirty="0">
              <a:solidFill>
                <a:srgbClr val="231F20"/>
              </a:solidFill>
              <a:latin typeface="黑体" panose="02010609060101010101" pitchFamily="49" charset="-122"/>
              <a:ea typeface="黑体" panose="02010609060101010101" pitchFamily="49" charset="-122"/>
            </a:endParaRPr>
          </a:p>
          <a:p>
            <a:pPr indent="457200">
              <a:lnSpc>
                <a:spcPct val="130000"/>
              </a:lnSpc>
              <a:spcBef>
                <a:spcPts val="0"/>
              </a:spcBef>
              <a:spcAft>
                <a:spcPts val="0"/>
              </a:spcAft>
              <a:defRPr/>
            </a:pPr>
            <a:endParaRPr lang="zh-CN" altLang="en-US" sz="2000" spc="110" dirty="0">
              <a:latin typeface="黑体" panose="02010609060101010101" pitchFamily="49" charset="-122"/>
              <a:ea typeface="黑体" panose="02010609060101010101" pitchFamily="49" charset="-122"/>
            </a:endParaRPr>
          </a:p>
          <a:p>
            <a:pPr indent="457200">
              <a:lnSpc>
                <a:spcPct val="130000"/>
              </a:lnSpc>
              <a:spcBef>
                <a:spcPts val="0"/>
              </a:spcBef>
              <a:spcAft>
                <a:spcPts val="0"/>
              </a:spcAft>
              <a:defRPr/>
            </a:pPr>
            <a:r>
              <a:rPr lang="zh-CN" altLang="en-US" sz="2000" spc="110" dirty="0">
                <a:solidFill>
                  <a:srgbClr val="231F20"/>
                </a:solidFill>
                <a:latin typeface="黑体" panose="02010609060101010101" pitchFamily="49" charset="-122"/>
                <a:ea typeface="黑体" panose="02010609060101010101" pitchFamily="49" charset="-122"/>
              </a:rPr>
              <a:t>（</a:t>
            </a:r>
            <a:r>
              <a:rPr lang="en-US" altLang="zh-CN" sz="2000" spc="110" dirty="0">
                <a:solidFill>
                  <a:srgbClr val="231F20"/>
                </a:solidFill>
                <a:latin typeface="黑体" panose="02010609060101010101" pitchFamily="49" charset="-122"/>
                <a:ea typeface="黑体" panose="02010609060101010101" pitchFamily="49" charset="-122"/>
              </a:rPr>
              <a:t>1</a:t>
            </a:r>
            <a:r>
              <a:rPr lang="zh-CN" altLang="en-US" sz="2000" spc="110" dirty="0">
                <a:solidFill>
                  <a:srgbClr val="231F20"/>
                </a:solidFill>
                <a:latin typeface="黑体" panose="02010609060101010101" pitchFamily="49" charset="-122"/>
                <a:ea typeface="黑体" panose="02010609060101010101" pitchFamily="49" charset="-122"/>
              </a:rPr>
              <a:t>）判处管制、拘役、有期徒刑的，实际执行刑期不能少于原判刑期的</a:t>
            </a:r>
            <a:endParaRPr lang="zh-CN" altLang="en-US" sz="2000" spc="110" dirty="0">
              <a:latin typeface="黑体" panose="02010609060101010101" pitchFamily="49" charset="-122"/>
              <a:ea typeface="黑体" panose="02010609060101010101" pitchFamily="49" charset="-122"/>
            </a:endParaRPr>
          </a:p>
        </p:txBody>
      </p:sp>
      <p:graphicFrame>
        <p:nvGraphicFramePr>
          <p:cNvPr id="3" name="表格 2">
            <a:extLst>
              <a:ext uri="{FF2B5EF4-FFF2-40B4-BE49-F238E27FC236}">
                <a16:creationId xmlns:a16="http://schemas.microsoft.com/office/drawing/2014/main" id="{9428AC5B-6219-4CFA-96F9-D04DD8DAFA8D}"/>
              </a:ext>
            </a:extLst>
          </p:cNvPr>
          <p:cNvGraphicFramePr>
            <a:graphicFrameLocks noGrp="1"/>
          </p:cNvGraphicFramePr>
          <p:nvPr/>
        </p:nvGraphicFramePr>
        <p:xfrm>
          <a:off x="198438" y="1916113"/>
          <a:ext cx="8712199" cy="4265610"/>
        </p:xfrm>
        <a:graphic>
          <a:graphicData uri="http://schemas.openxmlformats.org/drawingml/2006/table">
            <a:tbl>
              <a:tblPr firstRow="1" bandRow="1">
                <a:tableStyleId>{5C22544A-7EE6-4342-B048-85BDC9FD1C3A}</a:tableStyleId>
              </a:tblPr>
              <a:tblGrid>
                <a:gridCol w="1368031">
                  <a:extLst>
                    <a:ext uri="{9D8B030D-6E8A-4147-A177-3AD203B41FA5}">
                      <a16:colId xmlns:a16="http://schemas.microsoft.com/office/drawing/2014/main" val="20000"/>
                    </a:ext>
                  </a:extLst>
                </a:gridCol>
                <a:gridCol w="1152026">
                  <a:extLst>
                    <a:ext uri="{9D8B030D-6E8A-4147-A177-3AD203B41FA5}">
                      <a16:colId xmlns:a16="http://schemas.microsoft.com/office/drawing/2014/main" val="20001"/>
                    </a:ext>
                  </a:extLst>
                </a:gridCol>
                <a:gridCol w="2232051">
                  <a:extLst>
                    <a:ext uri="{9D8B030D-6E8A-4147-A177-3AD203B41FA5}">
                      <a16:colId xmlns:a16="http://schemas.microsoft.com/office/drawing/2014/main" val="20002"/>
                    </a:ext>
                  </a:extLst>
                </a:gridCol>
                <a:gridCol w="1782041">
                  <a:extLst>
                    <a:ext uri="{9D8B030D-6E8A-4147-A177-3AD203B41FA5}">
                      <a16:colId xmlns:a16="http://schemas.microsoft.com/office/drawing/2014/main" val="20003"/>
                    </a:ext>
                  </a:extLst>
                </a:gridCol>
                <a:gridCol w="2178050">
                  <a:extLst>
                    <a:ext uri="{9D8B030D-6E8A-4147-A177-3AD203B41FA5}">
                      <a16:colId xmlns:a16="http://schemas.microsoft.com/office/drawing/2014/main" val="20004"/>
                    </a:ext>
                  </a:extLst>
                </a:gridCol>
              </a:tblGrid>
              <a:tr h="710935">
                <a:tc gridSpan="3">
                  <a:txBody>
                    <a:bodyPr/>
                    <a:lstStyle/>
                    <a:p>
                      <a:r>
                        <a:rPr lang="zh-CN" altLang="en-US" sz="1800" dirty="0"/>
                        <a:t>具体刑罚</a:t>
                      </a:r>
                    </a:p>
                  </a:txBody>
                  <a:tcPr marL="91432" marR="91432" marT="45735" marB="45735" anchor="ctr" anchorCtr="1"/>
                </a:tc>
                <a:tc hMerge="1">
                  <a:txBody>
                    <a:bodyPr/>
                    <a:lstStyle/>
                    <a:p>
                      <a:endParaRPr lang="zh-CN" altLang="en-US"/>
                    </a:p>
                  </a:txBody>
                  <a:tcPr/>
                </a:tc>
                <a:tc hMerge="1">
                  <a:txBody>
                    <a:bodyPr/>
                    <a:lstStyle/>
                    <a:p>
                      <a:endParaRPr lang="zh-CN" altLang="en-US"/>
                    </a:p>
                  </a:txBody>
                  <a:tcPr/>
                </a:tc>
                <a:tc gridSpan="2">
                  <a:txBody>
                    <a:bodyPr/>
                    <a:lstStyle/>
                    <a:p>
                      <a:r>
                        <a:rPr lang="zh-CN" altLang="en-US" sz="1800" dirty="0"/>
                        <a:t>实际执行刑期的底线</a:t>
                      </a:r>
                    </a:p>
                  </a:txBody>
                  <a:tcPr marL="91432" marR="91432" marT="45735" marB="45735" anchor="ctr" anchorCtr="1"/>
                </a:tc>
                <a:tc hMerge="1">
                  <a:txBody>
                    <a:bodyPr/>
                    <a:lstStyle/>
                    <a:p>
                      <a:endParaRPr lang="zh-CN" altLang="en-US"/>
                    </a:p>
                  </a:txBody>
                  <a:tcPr/>
                </a:tc>
                <a:extLst>
                  <a:ext uri="{0D108BD9-81ED-4DB2-BD59-A6C34878D82A}">
                    <a16:rowId xmlns:a16="http://schemas.microsoft.com/office/drawing/2014/main" val="10000"/>
                  </a:ext>
                </a:extLst>
              </a:tr>
              <a:tr h="710935">
                <a:tc gridSpan="3">
                  <a:txBody>
                    <a:bodyPr/>
                    <a:lstStyle/>
                    <a:p>
                      <a:r>
                        <a:rPr lang="zh-CN" altLang="en-US" sz="1800" dirty="0"/>
                        <a:t>判处管制、拘役、有期徒刑</a:t>
                      </a:r>
                    </a:p>
                  </a:txBody>
                  <a:tcPr marL="91432" marR="91432" marT="45735" marB="45735" anchor="ctr" anchorCtr="1"/>
                </a:tc>
                <a:tc hMerge="1">
                  <a:txBody>
                    <a:bodyPr/>
                    <a:lstStyle/>
                    <a:p>
                      <a:endParaRPr lang="zh-CN" altLang="en-US"/>
                    </a:p>
                  </a:txBody>
                  <a:tcPr/>
                </a:tc>
                <a:tc hMerge="1">
                  <a:txBody>
                    <a:bodyPr/>
                    <a:lstStyle/>
                    <a:p>
                      <a:endParaRPr lang="zh-CN" altLang="en-US"/>
                    </a:p>
                  </a:txBody>
                  <a:tcPr/>
                </a:tc>
                <a:tc gridSpan="2">
                  <a:txBody>
                    <a:bodyPr/>
                    <a:lstStyle/>
                    <a:p>
                      <a:r>
                        <a:rPr lang="zh-CN" altLang="en-US" sz="1800" dirty="0"/>
                        <a:t>不能少于原判刑期的</a:t>
                      </a:r>
                      <a:r>
                        <a:rPr lang="en-US" altLang="zh-CN" sz="1800" dirty="0"/>
                        <a:t>1/2</a:t>
                      </a:r>
                      <a:endParaRPr lang="zh-CN" altLang="en-US" sz="1800" dirty="0"/>
                    </a:p>
                  </a:txBody>
                  <a:tcPr marL="91432" marR="91432" marT="45735" marB="45735" anchor="ctr" anchorCtr="1"/>
                </a:tc>
                <a:tc hMerge="1">
                  <a:txBody>
                    <a:bodyPr/>
                    <a:lstStyle/>
                    <a:p>
                      <a:endParaRPr lang="zh-CN" altLang="en-US"/>
                    </a:p>
                  </a:txBody>
                  <a:tcPr/>
                </a:tc>
                <a:extLst>
                  <a:ext uri="{0D108BD9-81ED-4DB2-BD59-A6C34878D82A}">
                    <a16:rowId xmlns:a16="http://schemas.microsoft.com/office/drawing/2014/main" val="10001"/>
                  </a:ext>
                </a:extLst>
              </a:tr>
              <a:tr h="710935">
                <a:tc gridSpan="3">
                  <a:txBody>
                    <a:bodyPr/>
                    <a:lstStyle/>
                    <a:p>
                      <a:r>
                        <a:rPr lang="zh-CN" altLang="en-US" sz="1800" dirty="0"/>
                        <a:t>判处无期徒刑的</a:t>
                      </a:r>
                    </a:p>
                  </a:txBody>
                  <a:tcPr marL="91432" marR="91432" marT="45735" marB="45735" anchor="ctr" anchorCtr="1"/>
                </a:tc>
                <a:tc hMerge="1">
                  <a:txBody>
                    <a:bodyPr/>
                    <a:lstStyle/>
                    <a:p>
                      <a:endParaRPr lang="zh-CN" altLang="en-US"/>
                    </a:p>
                  </a:txBody>
                  <a:tcPr/>
                </a:tc>
                <a:tc hMerge="1">
                  <a:txBody>
                    <a:bodyPr/>
                    <a:lstStyle/>
                    <a:p>
                      <a:endParaRPr lang="zh-CN" altLang="en-US"/>
                    </a:p>
                  </a:txBody>
                  <a:tcPr/>
                </a:tc>
                <a:tc gridSpan="2">
                  <a:txBody>
                    <a:bodyPr/>
                    <a:lstStyle/>
                    <a:p>
                      <a:r>
                        <a:rPr lang="zh-CN" altLang="en-US" sz="1800" dirty="0"/>
                        <a:t>不能少于</a:t>
                      </a:r>
                      <a:r>
                        <a:rPr lang="en-US" altLang="zh-CN" sz="1800" dirty="0"/>
                        <a:t>13</a:t>
                      </a:r>
                      <a:r>
                        <a:rPr lang="zh-CN" altLang="en-US" sz="1800" dirty="0"/>
                        <a:t>年</a:t>
                      </a:r>
                    </a:p>
                  </a:txBody>
                  <a:tcPr marL="91432" marR="91432" marT="45735" marB="45735" anchor="ctr" anchorCtr="1"/>
                </a:tc>
                <a:tc hMerge="1">
                  <a:txBody>
                    <a:bodyPr/>
                    <a:lstStyle/>
                    <a:p>
                      <a:endParaRPr lang="zh-CN" altLang="en-US"/>
                    </a:p>
                  </a:txBody>
                  <a:tcPr/>
                </a:tc>
                <a:extLst>
                  <a:ext uri="{0D108BD9-81ED-4DB2-BD59-A6C34878D82A}">
                    <a16:rowId xmlns:a16="http://schemas.microsoft.com/office/drawing/2014/main" val="10002"/>
                  </a:ext>
                </a:extLst>
              </a:tr>
              <a:tr h="710935">
                <a:tc rowSpan="3">
                  <a:txBody>
                    <a:bodyPr/>
                    <a:lstStyle/>
                    <a:p>
                      <a:r>
                        <a:rPr lang="zh-CN" altLang="en-US" sz="1800" dirty="0"/>
                        <a:t>判处死缓的</a:t>
                      </a:r>
                    </a:p>
                  </a:txBody>
                  <a:tcPr marL="91432" marR="91432" marT="45735" marB="45735" anchor="ctr" anchorCtr="1"/>
                </a:tc>
                <a:tc gridSpan="2">
                  <a:txBody>
                    <a:bodyPr/>
                    <a:lstStyle/>
                    <a:p>
                      <a:r>
                        <a:rPr lang="zh-CN" altLang="en-US" sz="1800" dirty="0"/>
                        <a:t>普通死缓犯，减为无期或有期的</a:t>
                      </a:r>
                    </a:p>
                  </a:txBody>
                  <a:tcPr marL="91432" marR="91432" marT="45735" marB="45735" anchor="ctr" anchorCtr="1"/>
                </a:tc>
                <a:tc hMerge="1">
                  <a:txBody>
                    <a:bodyPr/>
                    <a:lstStyle/>
                    <a:p>
                      <a:endParaRPr lang="zh-CN" altLang="en-US"/>
                    </a:p>
                  </a:txBody>
                  <a:tcPr/>
                </a:tc>
                <a:tc>
                  <a:txBody>
                    <a:bodyPr/>
                    <a:lstStyle/>
                    <a:p>
                      <a:r>
                        <a:rPr lang="zh-CN" altLang="en-US" sz="1800" dirty="0"/>
                        <a:t>不能少于</a:t>
                      </a:r>
                      <a:r>
                        <a:rPr lang="en-US" altLang="zh-CN" sz="1800" dirty="0"/>
                        <a:t>15</a:t>
                      </a:r>
                      <a:r>
                        <a:rPr lang="zh-CN" altLang="en-US" sz="1800" dirty="0"/>
                        <a:t>年</a:t>
                      </a:r>
                    </a:p>
                  </a:txBody>
                  <a:tcPr marL="91432" marR="91432" marT="45735" marB="45735" anchor="ctr" anchorCtr="1"/>
                </a:tc>
                <a:tc rowSpan="3">
                  <a:txBody>
                    <a:bodyPr/>
                    <a:lstStyle/>
                    <a:p>
                      <a:r>
                        <a:rPr lang="en-US" altLang="zh-CN" sz="1800" dirty="0"/>
                        <a:t>15</a:t>
                      </a:r>
                      <a:r>
                        <a:rPr lang="zh-CN" altLang="en-US" sz="1800" dirty="0"/>
                        <a:t>年、</a:t>
                      </a:r>
                      <a:r>
                        <a:rPr lang="en-US" altLang="zh-CN" sz="1800" dirty="0"/>
                        <a:t>20</a:t>
                      </a:r>
                      <a:r>
                        <a:rPr lang="zh-CN" altLang="en-US" sz="1800" dirty="0"/>
                        <a:t>年、</a:t>
                      </a:r>
                      <a:r>
                        <a:rPr lang="en-US" altLang="zh-CN" sz="1800" dirty="0"/>
                        <a:t>25</a:t>
                      </a:r>
                      <a:r>
                        <a:rPr lang="zh-CN" altLang="en-US" sz="1800" dirty="0"/>
                        <a:t>年从死缓二年期满之日起算</a:t>
                      </a:r>
                    </a:p>
                  </a:txBody>
                  <a:tcPr marL="91432" marR="91432" marT="45735" marB="45735" anchor="ctr" anchorCtr="1"/>
                </a:tc>
                <a:extLst>
                  <a:ext uri="{0D108BD9-81ED-4DB2-BD59-A6C34878D82A}">
                    <a16:rowId xmlns:a16="http://schemas.microsoft.com/office/drawing/2014/main" val="10003"/>
                  </a:ext>
                </a:extLst>
              </a:tr>
              <a:tr h="710935">
                <a:tc vMerge="1">
                  <a:txBody>
                    <a:bodyPr/>
                    <a:lstStyle/>
                    <a:p>
                      <a:endParaRPr lang="zh-CN" altLang="en-US" dirty="0"/>
                    </a:p>
                  </a:txBody>
                  <a:tcPr/>
                </a:tc>
                <a:tc rowSpan="2">
                  <a:txBody>
                    <a:bodyPr/>
                    <a:lstStyle/>
                    <a:p>
                      <a:r>
                        <a:rPr lang="zh-CN" altLang="en-US" sz="1800" dirty="0"/>
                        <a:t>限制减刑的死缓犯</a:t>
                      </a:r>
                    </a:p>
                  </a:txBody>
                  <a:tcPr marL="91432" marR="91432" marT="45735" marB="45735" anchor="ctr" anchorCtr="1"/>
                </a:tc>
                <a:tc>
                  <a:txBody>
                    <a:bodyPr/>
                    <a:lstStyle/>
                    <a:p>
                      <a:r>
                        <a:rPr lang="zh-CN" altLang="en-US" sz="1800" dirty="0"/>
                        <a:t>减为</a:t>
                      </a:r>
                      <a:r>
                        <a:rPr lang="en-US" altLang="zh-CN" sz="1800" dirty="0"/>
                        <a:t>25</a:t>
                      </a:r>
                      <a:r>
                        <a:rPr lang="zh-CN" altLang="en-US" sz="1800" dirty="0"/>
                        <a:t>年的</a:t>
                      </a:r>
                    </a:p>
                  </a:txBody>
                  <a:tcPr marL="91432" marR="91432" marT="45735" marB="45735"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800" dirty="0"/>
                        <a:t>不能少于</a:t>
                      </a:r>
                      <a:r>
                        <a:rPr lang="en-US" altLang="zh-CN" sz="1800" dirty="0"/>
                        <a:t>20</a:t>
                      </a:r>
                      <a:r>
                        <a:rPr lang="zh-CN" altLang="en-US" sz="1800" dirty="0"/>
                        <a:t>年</a:t>
                      </a:r>
                    </a:p>
                  </a:txBody>
                  <a:tcPr marL="91432" marR="91432" marT="45735" marB="45735" anchor="ctr" anchorCtr="1"/>
                </a:tc>
                <a:tc vMerge="1">
                  <a:txBody>
                    <a:bodyPr/>
                    <a:lstStyle/>
                    <a:p>
                      <a:endParaRPr lang="zh-CN" altLang="en-US" dirty="0"/>
                    </a:p>
                  </a:txBody>
                  <a:tcPr/>
                </a:tc>
                <a:extLst>
                  <a:ext uri="{0D108BD9-81ED-4DB2-BD59-A6C34878D82A}">
                    <a16:rowId xmlns:a16="http://schemas.microsoft.com/office/drawing/2014/main" val="10004"/>
                  </a:ext>
                </a:extLst>
              </a:tr>
              <a:tr h="710935">
                <a:tc vMerge="1">
                  <a:txBody>
                    <a:bodyPr/>
                    <a:lstStyle/>
                    <a:p>
                      <a:endParaRPr lang="zh-CN" altLang="en-US" dirty="0"/>
                    </a:p>
                  </a:txBody>
                  <a:tcPr/>
                </a:tc>
                <a:tc vMerge="1">
                  <a:txBody>
                    <a:bodyPr/>
                    <a:lstStyle/>
                    <a:p>
                      <a:endParaRPr lang="zh-CN" altLang="en-US" dirty="0"/>
                    </a:p>
                  </a:txBody>
                  <a:tcPr/>
                </a:tc>
                <a:tc>
                  <a:txBody>
                    <a:bodyPr/>
                    <a:lstStyle/>
                    <a:p>
                      <a:r>
                        <a:rPr lang="zh-CN" altLang="en-US" sz="1800" dirty="0"/>
                        <a:t>减为无期徒刑的</a:t>
                      </a:r>
                    </a:p>
                  </a:txBody>
                  <a:tcPr marL="91432" marR="91432" marT="45735" marB="45735"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800" dirty="0"/>
                        <a:t>不能少于</a:t>
                      </a:r>
                      <a:r>
                        <a:rPr lang="en-US" altLang="zh-CN" sz="1800" dirty="0"/>
                        <a:t>25</a:t>
                      </a:r>
                      <a:r>
                        <a:rPr lang="zh-CN" altLang="en-US" sz="1800" dirty="0"/>
                        <a:t>年</a:t>
                      </a:r>
                    </a:p>
                  </a:txBody>
                  <a:tcPr marL="91432" marR="91432" marT="45735" marB="45735" anchor="ctr" anchorCtr="1"/>
                </a:tc>
                <a:tc vMerge="1">
                  <a:txBody>
                    <a:bodyPr/>
                    <a:lstStyle/>
                    <a:p>
                      <a:endParaRPr lang="zh-CN" altLang="en-US"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9797824-6316-AA25-3F05-3D2BA512F569}"/>
              </a:ext>
            </a:extLst>
          </p:cNvPr>
          <p:cNvSpPr/>
          <p:nvPr/>
        </p:nvSpPr>
        <p:spPr>
          <a:xfrm>
            <a:off x="0" y="260350"/>
            <a:ext cx="9109075" cy="1785938"/>
          </a:xfrm>
          <a:prstGeom prst="rect">
            <a:avLst/>
          </a:prstGeom>
        </p:spPr>
        <p:txBody>
          <a:bodyPr>
            <a:spAutoFit/>
          </a:bodyPr>
          <a:lstStyle/>
          <a:p>
            <a:pPr algn="ctr" eaLnBrk="1">
              <a:defRPr/>
            </a:pPr>
            <a:endParaRPr lang="en-US" altLang="zh-CN" sz="1000" dirty="0">
              <a:latin typeface="+mn-ea"/>
              <a:ea typeface="+mn-ea"/>
            </a:endParaRPr>
          </a:p>
          <a:p>
            <a:pPr algn="just" eaLnBrk="1">
              <a:defRPr/>
            </a:pPr>
            <a:r>
              <a:rPr lang="zh-CN" altLang="en-US" sz="2000" dirty="0">
                <a:latin typeface="+mn-ea"/>
                <a:ea typeface="+mn-ea"/>
              </a:rPr>
              <a:t>    </a:t>
            </a:r>
            <a:r>
              <a:rPr lang="zh-CN" altLang="en-US" sz="2000" dirty="0">
                <a:latin typeface="黑体" panose="02010609060101010101" pitchFamily="49" charset="-122"/>
                <a:ea typeface="黑体" panose="02010609060101010101" pitchFamily="49" charset="-122"/>
              </a:rPr>
              <a:t>四、减刑的程序</a:t>
            </a:r>
            <a:endParaRPr lang="en-US" altLang="zh-CN" sz="2000" dirty="0">
              <a:latin typeface="黑体" panose="02010609060101010101" pitchFamily="49" charset="-122"/>
              <a:ea typeface="黑体" panose="02010609060101010101" pitchFamily="49" charset="-122"/>
            </a:endParaRPr>
          </a:p>
          <a:p>
            <a:pPr algn="just" eaLnBrk="1">
              <a:defRPr/>
            </a:pPr>
            <a:endParaRPr lang="en-US" altLang="zh-CN" sz="2000" dirty="0">
              <a:latin typeface="黑体" panose="02010609060101010101" pitchFamily="49" charset="-122"/>
              <a:ea typeface="黑体" panose="02010609060101010101" pitchFamily="49" charset="-122"/>
            </a:endParaRPr>
          </a:p>
          <a:p>
            <a:pPr algn="just" eaLnBrk="1">
              <a:defRPr/>
            </a:pPr>
            <a:r>
              <a:rPr lang="zh-CN" altLang="en-US" sz="2000" dirty="0">
                <a:latin typeface="黑体" panose="02010609060101010101" pitchFamily="49" charset="-122"/>
                <a:ea typeface="黑体" panose="02010609060101010101" pitchFamily="49" charset="-122"/>
              </a:rPr>
              <a:t>    对于犯罪分子的减刑，由执行机关向中级以上人民法院提出减刑建议书。人民法院应当组成合议庭进行审理，对确有悔改或者立功事实的，</a:t>
            </a:r>
            <a:r>
              <a:rPr lang="zh-CN" altLang="en-US" sz="2000" dirty="0">
                <a:solidFill>
                  <a:srgbClr val="0070C0"/>
                </a:solidFill>
                <a:latin typeface="黑体" panose="02010609060101010101" pitchFamily="49" charset="-122"/>
                <a:ea typeface="黑体" panose="02010609060101010101" pitchFamily="49" charset="-122"/>
              </a:rPr>
              <a:t>裁定</a:t>
            </a:r>
            <a:r>
              <a:rPr lang="zh-CN" altLang="en-US" sz="2000" dirty="0">
                <a:latin typeface="黑体" panose="02010609060101010101" pitchFamily="49" charset="-122"/>
                <a:ea typeface="黑体" panose="02010609060101010101" pitchFamily="49" charset="-122"/>
              </a:rPr>
              <a:t>予以减刑。非经法定程序不得减刑。</a:t>
            </a:r>
          </a:p>
        </p:txBody>
      </p:sp>
      <p:graphicFrame>
        <p:nvGraphicFramePr>
          <p:cNvPr id="3" name="表格 2">
            <a:extLst>
              <a:ext uri="{FF2B5EF4-FFF2-40B4-BE49-F238E27FC236}">
                <a16:creationId xmlns:a16="http://schemas.microsoft.com/office/drawing/2014/main" id="{A7FC2327-6729-2AC2-E0E0-63022B80C275}"/>
              </a:ext>
            </a:extLst>
          </p:cNvPr>
          <p:cNvGraphicFramePr>
            <a:graphicFrameLocks noGrp="1"/>
          </p:cNvGraphicFramePr>
          <p:nvPr/>
        </p:nvGraphicFramePr>
        <p:xfrm>
          <a:off x="142875" y="2420938"/>
          <a:ext cx="8858250" cy="2736851"/>
        </p:xfrm>
        <a:graphic>
          <a:graphicData uri="http://schemas.openxmlformats.org/drawingml/2006/table">
            <a:tbl>
              <a:tblPr firstRow="1" bandRow="1">
                <a:tableStyleId>{5C22544A-7EE6-4342-B048-85BDC9FD1C3A}</a:tableStyleId>
              </a:tblPr>
              <a:tblGrid>
                <a:gridCol w="2592659">
                  <a:extLst>
                    <a:ext uri="{9D8B030D-6E8A-4147-A177-3AD203B41FA5}">
                      <a16:colId xmlns:a16="http://schemas.microsoft.com/office/drawing/2014/main" val="20000"/>
                    </a:ext>
                  </a:extLst>
                </a:gridCol>
                <a:gridCol w="6265591">
                  <a:extLst>
                    <a:ext uri="{9D8B030D-6E8A-4147-A177-3AD203B41FA5}">
                      <a16:colId xmlns:a16="http://schemas.microsoft.com/office/drawing/2014/main" val="20001"/>
                    </a:ext>
                  </a:extLst>
                </a:gridCol>
              </a:tblGrid>
              <a:tr h="442994">
                <a:tc>
                  <a:txBody>
                    <a:bodyPr/>
                    <a:lstStyle/>
                    <a:p>
                      <a:pPr algn="ctr"/>
                      <a:r>
                        <a:rPr lang="zh-CN" altLang="en-US" sz="1800" dirty="0"/>
                        <a:t>事项</a:t>
                      </a:r>
                    </a:p>
                  </a:txBody>
                  <a:tcPr marL="91453" marR="91453" marT="45729" marB="45729" anchor="ctr" anchorCtr="1"/>
                </a:tc>
                <a:tc>
                  <a:txBody>
                    <a:bodyPr/>
                    <a:lstStyle/>
                    <a:p>
                      <a:pPr algn="ctr"/>
                      <a:r>
                        <a:rPr lang="zh-CN" altLang="en-US" sz="1800" dirty="0"/>
                        <a:t>程序</a:t>
                      </a:r>
                    </a:p>
                  </a:txBody>
                  <a:tcPr marL="91453" marR="91453" marT="45729" marB="45729" anchor="ctr" anchorCtr="1"/>
                </a:tc>
                <a:extLst>
                  <a:ext uri="{0D108BD9-81ED-4DB2-BD59-A6C34878D82A}">
                    <a16:rowId xmlns:a16="http://schemas.microsoft.com/office/drawing/2014/main" val="10000"/>
                  </a:ext>
                </a:extLst>
              </a:tr>
              <a:tr h="764619">
                <a:tc>
                  <a:txBody>
                    <a:bodyPr/>
                    <a:lstStyle/>
                    <a:p>
                      <a:r>
                        <a:rPr lang="zh-CN" altLang="en-US" sz="1800" dirty="0"/>
                        <a:t>一般的减刑、假释</a:t>
                      </a:r>
                    </a:p>
                  </a:txBody>
                  <a:tcPr marL="91453" marR="91453" marT="45729" marB="45729" anchor="ctr" anchorCtr="1"/>
                </a:tc>
                <a:tc>
                  <a:txBody>
                    <a:bodyPr/>
                    <a:lstStyle/>
                    <a:p>
                      <a:r>
                        <a:rPr lang="zh-CN" altLang="en-US" sz="1800" dirty="0"/>
                        <a:t>由执行机关向中级人民法院提出减刑、假释建议书，由中级人民法院作出裁定</a:t>
                      </a:r>
                    </a:p>
                  </a:txBody>
                  <a:tcPr marL="91453" marR="91453" marT="45729" marB="45729" anchor="ctr" anchorCtr="1"/>
                </a:tc>
                <a:extLst>
                  <a:ext uri="{0D108BD9-81ED-4DB2-BD59-A6C34878D82A}">
                    <a16:rowId xmlns:a16="http://schemas.microsoft.com/office/drawing/2014/main" val="10001"/>
                  </a:ext>
                </a:extLst>
              </a:tr>
              <a:tr h="764619">
                <a:tc>
                  <a:txBody>
                    <a:bodyPr/>
                    <a:lstStyle/>
                    <a:p>
                      <a:r>
                        <a:rPr lang="zh-CN" altLang="en-US" sz="1800" dirty="0"/>
                        <a:t>无期徒刑的减刑、假释</a:t>
                      </a:r>
                    </a:p>
                  </a:txBody>
                  <a:tcPr marL="91453" marR="91453" marT="45729" marB="45729" anchor="ctr" anchorCtr="1"/>
                </a:tc>
                <a:tc>
                  <a:txBody>
                    <a:bodyPr/>
                    <a:lstStyle/>
                    <a:p>
                      <a:r>
                        <a:rPr lang="zh-CN" altLang="en-US" sz="1800" dirty="0"/>
                        <a:t>由执行机关向高级人民法院提出减刑、假释建议书，由高级人民法院作出裁定</a:t>
                      </a:r>
                    </a:p>
                  </a:txBody>
                  <a:tcPr marL="91453" marR="91453" marT="45729" marB="45729" anchor="ctr" anchorCtr="1"/>
                </a:tc>
                <a:extLst>
                  <a:ext uri="{0D108BD9-81ED-4DB2-BD59-A6C34878D82A}">
                    <a16:rowId xmlns:a16="http://schemas.microsoft.com/office/drawing/2014/main" val="10002"/>
                  </a:ext>
                </a:extLst>
              </a:tr>
              <a:tr h="764619">
                <a:tc>
                  <a:txBody>
                    <a:bodyPr/>
                    <a:lstStyle/>
                    <a:p>
                      <a:r>
                        <a:rPr lang="zh-CN" altLang="en-US" sz="1800" dirty="0"/>
                        <a:t>死缓的减刑</a:t>
                      </a:r>
                    </a:p>
                  </a:txBody>
                  <a:tcPr marL="91453" marR="91453" marT="45729" marB="45729" anchor="ctr" anchorCtr="1"/>
                </a:tc>
                <a:tc>
                  <a:txBody>
                    <a:bodyPr/>
                    <a:lstStyle/>
                    <a:p>
                      <a:r>
                        <a:rPr lang="zh-CN" altLang="en-US" sz="1800" dirty="0"/>
                        <a:t>由执行机关向高级人民法院提出减刑建议书，由高级人民法院作出裁定</a:t>
                      </a:r>
                    </a:p>
                  </a:txBody>
                  <a:tcPr marL="91453" marR="91453" marT="45729" marB="45729" anchor="ctr" anchorCtr="1"/>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181E90C2-FAF9-3A38-EC38-11FCDEB7EEE2}"/>
              </a:ext>
            </a:extLst>
          </p:cNvPr>
          <p:cNvSpPr>
            <a:spLocks noGrp="1" noRot="1" noMove="1" noResize="1" noEditPoints="1" noAdjustHandles="1" noChangeArrowheads="1" noChangeShapeType="1"/>
          </p:cNvSpPr>
          <p:nvPr>
            <p:ph sz="quarter" idx="10"/>
          </p:nvPr>
        </p:nvSpPr>
        <p:spPr>
          <a:xfrm>
            <a:off x="395288" y="998538"/>
            <a:ext cx="8748712" cy="5664200"/>
          </a:xfrm>
        </p:spPr>
        <p:txBody>
          <a:bodyPr/>
          <a:lstStyle/>
          <a:p>
            <a:pPr>
              <a:spcAft>
                <a:spcPts val="0"/>
              </a:spcAft>
              <a:defRPr/>
            </a:pPr>
            <a:r>
              <a:rPr lang="en-US" altLang="zh-CN" sz="2000">
                <a:solidFill>
                  <a:srgbClr val="231F20"/>
                </a:solidFill>
              </a:rPr>
              <a:t>2019</a:t>
            </a:r>
            <a:r>
              <a:rPr sz="2000">
                <a:solidFill>
                  <a:srgbClr val="231F20"/>
                </a:solidFill>
              </a:rPr>
              <a:t>年</a:t>
            </a:r>
            <a:r>
              <a:rPr lang="en-US" altLang="zh-CN" sz="2000">
                <a:solidFill>
                  <a:srgbClr val="231F20"/>
                </a:solidFill>
              </a:rPr>
              <a:t>4</a:t>
            </a:r>
            <a:r>
              <a:rPr sz="2000">
                <a:solidFill>
                  <a:srgbClr val="231F20"/>
                </a:solidFill>
              </a:rPr>
              <a:t>月最高人民法院</a:t>
            </a:r>
            <a:r>
              <a:rPr lang="en-US" altLang="zh-CN" sz="2000">
                <a:solidFill>
                  <a:srgbClr val="231F20"/>
                </a:solidFill>
              </a:rPr>
              <a:t>《</a:t>
            </a:r>
            <a:r>
              <a:rPr sz="2000">
                <a:solidFill>
                  <a:srgbClr val="231F20"/>
                </a:solidFill>
              </a:rPr>
              <a:t>关于办理减刑、假释案件具体应用法律的补充规定</a:t>
            </a:r>
            <a:r>
              <a:rPr lang="en-US" altLang="zh-CN" sz="2000">
                <a:solidFill>
                  <a:srgbClr val="231F20"/>
                </a:solidFill>
              </a:rPr>
              <a:t>》</a:t>
            </a:r>
            <a:r>
              <a:rPr sz="2000">
                <a:solidFill>
                  <a:srgbClr val="231F20"/>
                </a:solidFill>
              </a:rPr>
              <a:t>，对拒不认罪悔罪的，或者确有履行能力而不履行或者不全部履行生效裁判中财产性判项的，不予假释，“一般”不予减刑。</a:t>
            </a:r>
            <a:endParaRPr lang="en-US" altLang="zh-CN" sz="2000">
              <a:solidFill>
                <a:srgbClr val="231F20"/>
              </a:solidFill>
            </a:endParaRPr>
          </a:p>
          <a:p>
            <a:pPr>
              <a:spcAft>
                <a:spcPts val="0"/>
              </a:spcAft>
              <a:defRPr/>
            </a:pPr>
            <a:endParaRPr lang="en-US" altLang="zh-CN" sz="2000">
              <a:solidFill>
                <a:srgbClr val="231F20"/>
              </a:solidFill>
              <a:latin typeface="+mn-ea"/>
              <a:ea typeface="+mn-ea"/>
            </a:endParaRPr>
          </a:p>
          <a:p>
            <a:pPr algn="ctr">
              <a:spcAft>
                <a:spcPts val="0"/>
              </a:spcAft>
              <a:defRPr/>
            </a:pPr>
            <a:r>
              <a:rPr sz="2000" b="1">
                <a:solidFill>
                  <a:srgbClr val="231F20"/>
                </a:solidFill>
                <a:latin typeface="+mn-ea"/>
                <a:ea typeface="+mn-ea"/>
              </a:rPr>
              <a:t>不履行生效裁判中财产性判项的处理</a:t>
            </a:r>
            <a:endParaRPr sz="2000" b="1">
              <a:latin typeface="+mn-ea"/>
              <a:ea typeface="+mn-ea"/>
            </a:endParaRPr>
          </a:p>
          <a:p>
            <a:pPr>
              <a:spcAft>
                <a:spcPts val="0"/>
              </a:spcAft>
              <a:defRPr/>
            </a:pPr>
            <a:endParaRPr b="1"/>
          </a:p>
        </p:txBody>
      </p:sp>
      <p:graphicFrame>
        <p:nvGraphicFramePr>
          <p:cNvPr id="3" name="表格 2">
            <a:extLst>
              <a:ext uri="{FF2B5EF4-FFF2-40B4-BE49-F238E27FC236}">
                <a16:creationId xmlns:a16="http://schemas.microsoft.com/office/drawing/2014/main" id="{6FDA4493-64D8-D5EE-DB32-8E37740F41BA}"/>
              </a:ext>
            </a:extLst>
          </p:cNvPr>
          <p:cNvGraphicFramePr>
            <a:graphicFrameLocks/>
          </p:cNvGraphicFramePr>
          <p:nvPr/>
        </p:nvGraphicFramePr>
        <p:xfrm>
          <a:off x="395288" y="3644900"/>
          <a:ext cx="8353425" cy="2060575"/>
        </p:xfrm>
        <a:graphic>
          <a:graphicData uri="http://schemas.openxmlformats.org/drawingml/2006/table">
            <a:tbl>
              <a:tblPr>
                <a:tableStyleId>{5940675A-B579-460E-94D1-54222C63F5DA}</a:tableStyleId>
              </a:tblPr>
              <a:tblGrid>
                <a:gridCol w="792336">
                  <a:extLst>
                    <a:ext uri="{9D8B030D-6E8A-4147-A177-3AD203B41FA5}">
                      <a16:colId xmlns:a16="http://schemas.microsoft.com/office/drawing/2014/main" val="20000"/>
                    </a:ext>
                  </a:extLst>
                </a:gridCol>
                <a:gridCol w="3240112">
                  <a:extLst>
                    <a:ext uri="{9D8B030D-6E8A-4147-A177-3AD203B41FA5}">
                      <a16:colId xmlns:a16="http://schemas.microsoft.com/office/drawing/2014/main" val="20001"/>
                    </a:ext>
                  </a:extLst>
                </a:gridCol>
                <a:gridCol w="4320977">
                  <a:extLst>
                    <a:ext uri="{9D8B030D-6E8A-4147-A177-3AD203B41FA5}">
                      <a16:colId xmlns:a16="http://schemas.microsoft.com/office/drawing/2014/main" val="20002"/>
                    </a:ext>
                  </a:extLst>
                </a:gridCol>
              </a:tblGrid>
              <a:tr h="564047">
                <a:tc>
                  <a:txBody>
                    <a:bodyPr/>
                    <a:lstStyle/>
                    <a:p>
                      <a:pPr algn="ctr" fontAlgn="ctr"/>
                      <a:endParaRPr lang="zh-CN" altLang="en-US" sz="1400" b="0" i="0" u="none" strike="noStrike">
                        <a:solidFill>
                          <a:srgbClr val="000000"/>
                        </a:solidFill>
                        <a:effectLst/>
                        <a:latin typeface="黑体" panose="02010609060101010101" pitchFamily="49" charset="-122"/>
                        <a:ea typeface="黑体" panose="02010609060101010101" pitchFamily="49" charset="-122"/>
                      </a:endParaRPr>
                    </a:p>
                  </a:txBody>
                  <a:tcPr marL="7620" marR="7620" marT="76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b="1" u="none" strike="noStrike" dirty="0">
                          <a:solidFill>
                            <a:srgbClr val="4379FF"/>
                          </a:solidFill>
                          <a:effectLst/>
                          <a:latin typeface="黑体" panose="02010609060101010101" pitchFamily="49" charset="-122"/>
                          <a:ea typeface="黑体" panose="02010609060101010101" pitchFamily="49" charset="-122"/>
                        </a:rPr>
                        <a:t>不退赃（大错误）</a:t>
                      </a:r>
                      <a:endParaRPr lang="zh-CN" altLang="en-US" sz="1400" b="1" i="0" u="none" strike="noStrike" dirty="0">
                        <a:solidFill>
                          <a:srgbClr val="4379FF"/>
                        </a:solidFill>
                        <a:effectLst/>
                        <a:latin typeface="黑体" panose="02010609060101010101" pitchFamily="49" charset="-122"/>
                        <a:ea typeface="黑体" panose="02010609060101010101" pitchFamily="49" charset="-122"/>
                      </a:endParaRPr>
                    </a:p>
                  </a:txBody>
                  <a:tcPr marL="7620" marR="7620" marT="76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b="1" u="none" strike="noStrike" dirty="0">
                          <a:solidFill>
                            <a:srgbClr val="4379FF"/>
                          </a:solidFill>
                          <a:effectLst/>
                          <a:latin typeface="黑体" panose="02010609060101010101" pitchFamily="49" charset="-122"/>
                          <a:ea typeface="黑体" panose="02010609060101010101" pitchFamily="49" charset="-122"/>
                        </a:rPr>
                        <a:t>不履行财产性判项、拒不认罪悔罪（小错误）</a:t>
                      </a:r>
                      <a:endParaRPr lang="zh-CN" altLang="en-US" sz="1400" b="1" i="0" u="none" strike="noStrike" dirty="0">
                        <a:solidFill>
                          <a:srgbClr val="4379FF"/>
                        </a:solidFill>
                        <a:effectLst/>
                        <a:latin typeface="黑体" panose="02010609060101010101" pitchFamily="49" charset="-122"/>
                        <a:ea typeface="黑体" panose="02010609060101010101" pitchFamily="49" charset="-122"/>
                      </a:endParaRPr>
                    </a:p>
                  </a:txBody>
                  <a:tcPr marL="7620" marR="7620" marT="76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32481">
                <a:tc>
                  <a:txBody>
                    <a:bodyPr/>
                    <a:lstStyle/>
                    <a:p>
                      <a:pPr algn="ctr" fontAlgn="ctr"/>
                      <a:r>
                        <a:rPr lang="zh-CN" altLang="en-US" sz="1400" b="1" u="none" strike="noStrike" dirty="0">
                          <a:solidFill>
                            <a:srgbClr val="4379FF"/>
                          </a:solidFill>
                          <a:effectLst/>
                          <a:latin typeface="黑体" panose="02010609060101010101" pitchFamily="49" charset="-122"/>
                          <a:ea typeface="黑体" panose="02010609060101010101" pitchFamily="49" charset="-122"/>
                        </a:rPr>
                        <a:t>能否减刑</a:t>
                      </a:r>
                      <a:endParaRPr lang="zh-CN" altLang="en-US" sz="1400" b="1" i="0" u="none" strike="noStrike" dirty="0">
                        <a:solidFill>
                          <a:srgbClr val="4379FF"/>
                        </a:solidFill>
                        <a:effectLst/>
                        <a:latin typeface="黑体" panose="02010609060101010101" pitchFamily="49" charset="-122"/>
                        <a:ea typeface="黑体" panose="02010609060101010101" pitchFamily="49" charset="-122"/>
                      </a:endParaRPr>
                    </a:p>
                  </a:txBody>
                  <a:tcPr marL="7620" marR="7620" marT="76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9375" indent="-26035" algn="ctr" fontAlgn="ctr"/>
                      <a:r>
                        <a:rPr lang="zh-CN" altLang="en-US" sz="1400" b="0" i="0" u="none" strike="noStrike" dirty="0">
                          <a:solidFill>
                            <a:srgbClr val="000000"/>
                          </a:solidFill>
                          <a:effectLst/>
                          <a:latin typeface="黑体" panose="02010609060101010101" pitchFamily="49" charset="-122"/>
                          <a:ea typeface="黑体" panose="02010609060101010101" pitchFamily="49" charset="-122"/>
                        </a:rPr>
                        <a:t>√。不认为有悔改表现，如果行为人确有立功表现，可以减刑。</a:t>
                      </a:r>
                    </a:p>
                  </a:txBody>
                  <a:tcPr marL="7620" marR="7620" marT="76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7155" indent="-25400" algn="ctr" defTabSz="914400" fontAlgn="ctr">
                        <a:tabLst>
                          <a:tab pos="89535" algn="l"/>
                        </a:tabLst>
                      </a:pPr>
                      <a:r>
                        <a:rPr lang="zh-CN" altLang="en-US" sz="1400" b="0" i="0" u="none" strike="noStrike" dirty="0">
                          <a:solidFill>
                            <a:srgbClr val="000000"/>
                          </a:solidFill>
                          <a:effectLst/>
                          <a:latin typeface="黑体" panose="02010609060101010101" pitchFamily="49" charset="-122"/>
                          <a:ea typeface="黑体" panose="02010609060101010101" pitchFamily="49" charset="-122"/>
                        </a:rPr>
                        <a:t>√。只要符合减刑条件，可减刑，只是减刑的幅度会放缓</a:t>
                      </a:r>
                    </a:p>
                  </a:txBody>
                  <a:tcPr marL="7620" marR="7620" marT="76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64047">
                <a:tc>
                  <a:txBody>
                    <a:bodyPr/>
                    <a:lstStyle/>
                    <a:p>
                      <a:pPr algn="ctr" fontAlgn="ctr"/>
                      <a:r>
                        <a:rPr lang="zh-CN" altLang="en-US" sz="1400" b="1" u="none" strike="noStrike" dirty="0">
                          <a:solidFill>
                            <a:srgbClr val="4379FF"/>
                          </a:solidFill>
                          <a:effectLst/>
                          <a:latin typeface="黑体" panose="02010609060101010101" pitchFamily="49" charset="-122"/>
                          <a:ea typeface="黑体" panose="02010609060101010101" pitchFamily="49" charset="-122"/>
                        </a:rPr>
                        <a:t>能否假释</a:t>
                      </a:r>
                      <a:endParaRPr lang="zh-CN" altLang="en-US" sz="1400" b="1" i="0" u="none" strike="noStrike" dirty="0">
                        <a:solidFill>
                          <a:srgbClr val="4379FF"/>
                        </a:solidFill>
                        <a:effectLst/>
                        <a:latin typeface="黑体" panose="02010609060101010101" pitchFamily="49" charset="-122"/>
                        <a:ea typeface="黑体" panose="02010609060101010101" pitchFamily="49" charset="-122"/>
                      </a:endParaRPr>
                    </a:p>
                  </a:txBody>
                  <a:tcPr marL="7620" marR="7620" marT="76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latin typeface="黑体" panose="02010609060101010101" pitchFamily="49" charset="-122"/>
                          <a:ea typeface="黑体" panose="02010609060101010101" pitchFamily="49" charset="-122"/>
                        </a:rPr>
                        <a:t>X</a:t>
                      </a:r>
                      <a:endParaRPr lang="en-US" sz="1400" b="0" i="0" u="none" strike="noStrike">
                        <a:solidFill>
                          <a:srgbClr val="000000"/>
                        </a:solidFill>
                        <a:effectLst/>
                        <a:latin typeface="黑体" panose="02010609060101010101" pitchFamily="49" charset="-122"/>
                        <a:ea typeface="黑体" panose="02010609060101010101" pitchFamily="49" charset="-122"/>
                      </a:endParaRPr>
                    </a:p>
                  </a:txBody>
                  <a:tcPr marL="7620" marR="7620" marT="76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latin typeface="黑体" panose="02010609060101010101" pitchFamily="49" charset="-122"/>
                          <a:ea typeface="黑体" panose="02010609060101010101" pitchFamily="49" charset="-122"/>
                        </a:rPr>
                        <a:t>X</a:t>
                      </a:r>
                      <a:endParaRPr lang="en-US" sz="1400" b="0" i="0" u="none" strike="noStrike" dirty="0">
                        <a:solidFill>
                          <a:srgbClr val="000000"/>
                        </a:solidFill>
                        <a:effectLst/>
                        <a:latin typeface="黑体" panose="02010609060101010101" pitchFamily="49" charset="-122"/>
                        <a:ea typeface="黑体" panose="02010609060101010101" pitchFamily="49" charset="-122"/>
                      </a:endParaRPr>
                    </a:p>
                  </a:txBody>
                  <a:tcPr marL="7620" marR="7620" marT="76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F5B4F9D2-72F6-3ADC-937F-AF4552BEFE1F}"/>
              </a:ext>
            </a:extLst>
          </p:cNvPr>
          <p:cNvSpPr/>
          <p:nvPr/>
        </p:nvSpPr>
        <p:spPr>
          <a:xfrm>
            <a:off x="0" y="115888"/>
            <a:ext cx="9109075" cy="6526212"/>
          </a:xfrm>
          <a:prstGeom prst="rect">
            <a:avLst/>
          </a:prstGeom>
        </p:spPr>
        <p:txBody>
          <a:bodyPr>
            <a:spAutoFit/>
          </a:bodyPr>
          <a:lstStyle/>
          <a:p>
            <a:pPr algn="ctr" eaLnBrk="1">
              <a:defRPr/>
            </a:pPr>
            <a:r>
              <a:rPr lang="zh-CN" altLang="en-US" sz="2800" b="1" dirty="0">
                <a:latin typeface="+mn-ea"/>
                <a:ea typeface="+mn-ea"/>
              </a:rPr>
              <a:t>假释</a:t>
            </a:r>
            <a:r>
              <a:rPr lang="zh-CN" altLang="en-US" sz="1000" dirty="0">
                <a:latin typeface="+mn-ea"/>
                <a:ea typeface="+mn-ea"/>
              </a:rPr>
              <a:t>  </a:t>
            </a:r>
            <a:endParaRPr lang="en-US" altLang="zh-CN" sz="1000" dirty="0">
              <a:latin typeface="+mn-ea"/>
              <a:ea typeface="+mn-ea"/>
            </a:endParaRPr>
          </a:p>
          <a:p>
            <a:pPr algn="ctr" eaLnBrk="1">
              <a:defRPr/>
            </a:pPr>
            <a:endParaRPr lang="en-US" altLang="zh-CN" sz="2000" dirty="0">
              <a:latin typeface="+mn-ea"/>
              <a:ea typeface="+mn-ea"/>
            </a:endParaRPr>
          </a:p>
          <a:p>
            <a:pPr algn="just" eaLnBrk="1">
              <a:defRPr/>
            </a:pPr>
            <a:r>
              <a:rPr lang="zh-CN" altLang="en-US" sz="2000" dirty="0">
                <a:latin typeface="仿宋" panose="02010609060101010101" pitchFamily="49" charset="-122"/>
                <a:ea typeface="仿宋" panose="02010609060101010101" pitchFamily="49" charset="-122"/>
              </a:rPr>
              <a:t>    第</a:t>
            </a:r>
            <a:r>
              <a:rPr lang="en-US" altLang="zh-CN" sz="2000" dirty="0">
                <a:latin typeface="仿宋" panose="02010609060101010101" pitchFamily="49" charset="-122"/>
                <a:ea typeface="仿宋" panose="02010609060101010101" pitchFamily="49" charset="-122"/>
              </a:rPr>
              <a:t>81</a:t>
            </a:r>
            <a:r>
              <a:rPr lang="zh-CN" altLang="zh-CN" sz="2000" dirty="0">
                <a:latin typeface="仿宋" panose="02010609060101010101" pitchFamily="49" charset="-122"/>
                <a:ea typeface="仿宋" panose="02010609060101010101" pitchFamily="49" charset="-122"/>
              </a:rPr>
              <a:t>条</a:t>
            </a:r>
            <a:r>
              <a:rPr lang="en-US" altLang="zh-CN" sz="2000" dirty="0">
                <a:latin typeface="仿宋" panose="02010609060101010101" pitchFamily="49" charset="-122"/>
                <a:ea typeface="仿宋" panose="02010609060101010101" pitchFamily="49" charset="-122"/>
              </a:rPr>
              <a:t> </a:t>
            </a:r>
            <a:r>
              <a:rPr lang="zh-CN" altLang="zh-CN" sz="2000" dirty="0">
                <a:latin typeface="仿宋" panose="02010609060101010101" pitchFamily="49" charset="-122"/>
                <a:ea typeface="仿宋" panose="02010609060101010101" pitchFamily="49" charset="-122"/>
              </a:rPr>
              <a:t>被判处有期徒刑的犯罪分子，执行原判刑期二分之一以上，被判处无期徒刑的犯罪分子，实际执行十三年以上，如果认真遵守监规，接受教育改造，确有悔改表现，没有再犯罪的危险的，可以假释。如果有特殊情况，经最高人民法院核准，可以不受上述执行刑期的限制。</a:t>
            </a:r>
          </a:p>
          <a:p>
            <a:pPr algn="just" eaLnBrk="1">
              <a:defRPr/>
            </a:pPr>
            <a:r>
              <a:rPr lang="en-US" altLang="zh-CN" sz="2000" dirty="0">
                <a:latin typeface="仿宋" panose="02010609060101010101" pitchFamily="49" charset="-122"/>
                <a:ea typeface="仿宋" panose="02010609060101010101" pitchFamily="49" charset="-122"/>
              </a:rPr>
              <a:t>    </a:t>
            </a:r>
            <a:r>
              <a:rPr lang="zh-CN" altLang="zh-CN" sz="2000" dirty="0">
                <a:latin typeface="仿宋" panose="02010609060101010101" pitchFamily="49" charset="-122"/>
                <a:ea typeface="仿宋" panose="02010609060101010101" pitchFamily="49" charset="-122"/>
              </a:rPr>
              <a:t>对累犯以及因故意杀人、强奸、抢劫、绑架、放火、爆炸、投放危险物质或者有组织的暴力性犯罪被判处十年以上有期徒刑、无期徒刑的犯罪分子，不得假释。</a:t>
            </a:r>
          </a:p>
          <a:p>
            <a:pPr algn="just" eaLnBrk="1">
              <a:defRPr/>
            </a:pPr>
            <a:r>
              <a:rPr lang="en-US" altLang="zh-CN" sz="2000" dirty="0">
                <a:latin typeface="仿宋" panose="02010609060101010101" pitchFamily="49" charset="-122"/>
                <a:ea typeface="仿宋" panose="02010609060101010101" pitchFamily="49" charset="-122"/>
              </a:rPr>
              <a:t>    </a:t>
            </a:r>
            <a:r>
              <a:rPr lang="zh-CN" altLang="zh-CN" sz="2000" dirty="0">
                <a:latin typeface="仿宋" panose="02010609060101010101" pitchFamily="49" charset="-122"/>
                <a:ea typeface="仿宋" panose="02010609060101010101" pitchFamily="49" charset="-122"/>
              </a:rPr>
              <a:t>对犯罪分子决定假释时，应当考虑其假释后对所居住社区的影响。</a:t>
            </a:r>
          </a:p>
          <a:p>
            <a:pPr algn="just" eaLnBrk="1">
              <a:defRPr/>
            </a:pPr>
            <a:r>
              <a:rPr lang="en-US" altLang="zh-CN" sz="2000" dirty="0">
                <a:latin typeface="仿宋" panose="02010609060101010101" pitchFamily="49" charset="-122"/>
                <a:ea typeface="仿宋" panose="02010609060101010101" pitchFamily="49" charset="-122"/>
              </a:rPr>
              <a:t>    </a:t>
            </a:r>
            <a:r>
              <a:rPr lang="zh-CN" altLang="zh-CN" sz="2000" dirty="0">
                <a:latin typeface="仿宋" panose="02010609060101010101" pitchFamily="49" charset="-122"/>
                <a:ea typeface="仿宋" panose="02010609060101010101" pitchFamily="49" charset="-122"/>
              </a:rPr>
              <a:t>第</a:t>
            </a:r>
            <a:r>
              <a:rPr lang="en-US" altLang="zh-CN" sz="2000" dirty="0">
                <a:latin typeface="仿宋" panose="02010609060101010101" pitchFamily="49" charset="-122"/>
                <a:ea typeface="仿宋" panose="02010609060101010101" pitchFamily="49" charset="-122"/>
              </a:rPr>
              <a:t>82</a:t>
            </a:r>
            <a:r>
              <a:rPr lang="zh-CN" altLang="zh-CN" sz="2000" dirty="0">
                <a:latin typeface="仿宋" panose="02010609060101010101" pitchFamily="49" charset="-122"/>
                <a:ea typeface="仿宋" panose="02010609060101010101" pitchFamily="49" charset="-122"/>
              </a:rPr>
              <a:t>条</a:t>
            </a:r>
            <a:r>
              <a:rPr lang="en-US" altLang="zh-CN" sz="2000" dirty="0">
                <a:latin typeface="仿宋" panose="02010609060101010101" pitchFamily="49" charset="-122"/>
                <a:ea typeface="仿宋" panose="02010609060101010101" pitchFamily="49" charset="-122"/>
              </a:rPr>
              <a:t> </a:t>
            </a:r>
            <a:r>
              <a:rPr lang="zh-CN" altLang="zh-CN" sz="2000" dirty="0">
                <a:latin typeface="仿宋" panose="02010609060101010101" pitchFamily="49" charset="-122"/>
                <a:ea typeface="仿宋" panose="02010609060101010101" pitchFamily="49" charset="-122"/>
              </a:rPr>
              <a:t>对于犯罪分子的假释，依照本法第七十九条规定的程序进行。非经法定程序不得假释。</a:t>
            </a:r>
          </a:p>
          <a:p>
            <a:pPr algn="just" eaLnBrk="1">
              <a:defRPr/>
            </a:pPr>
            <a:r>
              <a:rPr lang="en-US" altLang="zh-CN" sz="2000" dirty="0">
                <a:latin typeface="仿宋" panose="02010609060101010101" pitchFamily="49" charset="-122"/>
                <a:ea typeface="仿宋" panose="02010609060101010101" pitchFamily="49" charset="-122"/>
              </a:rPr>
              <a:t>    </a:t>
            </a:r>
            <a:r>
              <a:rPr lang="zh-CN" altLang="zh-CN" sz="2000" dirty="0">
                <a:latin typeface="仿宋" panose="02010609060101010101" pitchFamily="49" charset="-122"/>
                <a:ea typeface="仿宋" panose="02010609060101010101" pitchFamily="49" charset="-122"/>
              </a:rPr>
              <a:t>第</a:t>
            </a:r>
            <a:r>
              <a:rPr lang="en-US" altLang="zh-CN" sz="2000" dirty="0">
                <a:latin typeface="仿宋" panose="02010609060101010101" pitchFamily="49" charset="-122"/>
                <a:ea typeface="仿宋" panose="02010609060101010101" pitchFamily="49" charset="-122"/>
              </a:rPr>
              <a:t>83</a:t>
            </a:r>
            <a:r>
              <a:rPr lang="zh-CN" altLang="zh-CN" sz="2000" dirty="0">
                <a:latin typeface="仿宋" panose="02010609060101010101" pitchFamily="49" charset="-122"/>
                <a:ea typeface="仿宋" panose="02010609060101010101" pitchFamily="49" charset="-122"/>
              </a:rPr>
              <a:t>条</a:t>
            </a:r>
            <a:r>
              <a:rPr lang="en-US" altLang="zh-CN" sz="2000" dirty="0">
                <a:latin typeface="仿宋" panose="02010609060101010101" pitchFamily="49" charset="-122"/>
                <a:ea typeface="仿宋" panose="02010609060101010101" pitchFamily="49" charset="-122"/>
              </a:rPr>
              <a:t> </a:t>
            </a:r>
            <a:r>
              <a:rPr lang="zh-CN" altLang="zh-CN" sz="2000" dirty="0">
                <a:latin typeface="仿宋" panose="02010609060101010101" pitchFamily="49" charset="-122"/>
                <a:ea typeface="仿宋" panose="02010609060101010101" pitchFamily="49" charset="-122"/>
              </a:rPr>
              <a:t>有期徒刑的假释考验期限，为没有执行完毕的刑期</a:t>
            </a:r>
            <a:r>
              <a:rPr lang="en-US" altLang="zh-CN" sz="2000" dirty="0">
                <a:latin typeface="仿宋" panose="02010609060101010101" pitchFamily="49" charset="-122"/>
                <a:ea typeface="仿宋" panose="02010609060101010101" pitchFamily="49" charset="-122"/>
              </a:rPr>
              <a:t>;</a:t>
            </a:r>
            <a:r>
              <a:rPr lang="zh-CN" altLang="zh-CN" sz="2000" dirty="0">
                <a:latin typeface="仿宋" panose="02010609060101010101" pitchFamily="49" charset="-122"/>
                <a:ea typeface="仿宋" panose="02010609060101010101" pitchFamily="49" charset="-122"/>
              </a:rPr>
              <a:t>无期徒刑的假释考验期限为十年。</a:t>
            </a:r>
          </a:p>
          <a:p>
            <a:pPr algn="just" eaLnBrk="1">
              <a:defRPr/>
            </a:pPr>
            <a:r>
              <a:rPr lang="en-US" altLang="zh-CN" sz="2000" dirty="0">
                <a:latin typeface="仿宋" panose="02010609060101010101" pitchFamily="49" charset="-122"/>
                <a:ea typeface="仿宋" panose="02010609060101010101" pitchFamily="49" charset="-122"/>
              </a:rPr>
              <a:t>    </a:t>
            </a:r>
            <a:r>
              <a:rPr lang="zh-CN" altLang="zh-CN" sz="2000" dirty="0">
                <a:latin typeface="仿宋" panose="02010609060101010101" pitchFamily="49" charset="-122"/>
                <a:ea typeface="仿宋" panose="02010609060101010101" pitchFamily="49" charset="-122"/>
              </a:rPr>
              <a:t>假释考验期限，从假释之日起计算。</a:t>
            </a:r>
            <a:endParaRPr lang="en-US" altLang="zh-CN" sz="2000" dirty="0">
              <a:latin typeface="仿宋" panose="02010609060101010101" pitchFamily="49" charset="-122"/>
              <a:ea typeface="仿宋" panose="02010609060101010101" pitchFamily="49" charset="-122"/>
            </a:endParaRPr>
          </a:p>
          <a:p>
            <a:pPr algn="just" eaLnBrk="1">
              <a:defRPr/>
            </a:pPr>
            <a:endParaRPr lang="en-US" altLang="zh-CN" sz="2000" dirty="0">
              <a:latin typeface="仿宋" panose="02010609060101010101" pitchFamily="49" charset="-122"/>
              <a:ea typeface="仿宋" panose="02010609060101010101" pitchFamily="49" charset="-122"/>
            </a:endParaRPr>
          </a:p>
          <a:p>
            <a:pPr algn="just" eaLnBrk="1">
              <a:defRPr/>
            </a:pPr>
            <a:r>
              <a:rPr lang="zh-CN" altLang="en-US" sz="2000" dirty="0">
                <a:latin typeface="黑体" panose="02010609060101010101" pitchFamily="49" charset="-122"/>
                <a:ea typeface="黑体" panose="02010609060101010101" pitchFamily="49" charset="-122"/>
              </a:rPr>
              <a:t>    假释，是指对于被判处</a:t>
            </a:r>
            <a:r>
              <a:rPr lang="zh-CN" altLang="en-US" sz="2000" dirty="0">
                <a:solidFill>
                  <a:srgbClr val="0070C0"/>
                </a:solidFill>
                <a:latin typeface="黑体" panose="02010609060101010101" pitchFamily="49" charset="-122"/>
                <a:ea typeface="黑体" panose="02010609060101010101" pitchFamily="49" charset="-122"/>
              </a:rPr>
              <a:t>有期徒刑、无期徒刑</a:t>
            </a:r>
            <a:r>
              <a:rPr lang="zh-CN" altLang="en-US" sz="2000" dirty="0">
                <a:latin typeface="黑体" panose="02010609060101010101" pitchFamily="49" charset="-122"/>
                <a:ea typeface="黑体" panose="02010609060101010101" pitchFamily="49" charset="-122"/>
              </a:rPr>
              <a:t>的部分犯罪人，在执行一定刑罚之后，确有悔改表现，不致再危害社会，附条件地予以</a:t>
            </a:r>
            <a:r>
              <a:rPr lang="zh-CN" altLang="en-US" sz="2000" b="1" dirty="0">
                <a:solidFill>
                  <a:srgbClr val="0070C0"/>
                </a:solidFill>
                <a:latin typeface="黑体" panose="02010609060101010101" pitchFamily="49" charset="-122"/>
                <a:ea typeface="黑体" panose="02010609060101010101" pitchFamily="49" charset="-122"/>
              </a:rPr>
              <a:t>提前释放</a:t>
            </a:r>
            <a:r>
              <a:rPr lang="zh-CN" altLang="en-US" sz="2000" dirty="0">
                <a:latin typeface="黑体" panose="02010609060101010101" pitchFamily="49" charset="-122"/>
                <a:ea typeface="黑体" panose="02010609060101010101" pitchFamily="49" charset="-122"/>
              </a:rPr>
              <a:t>的制度。附条件，是指被假释的犯罪人，如果遵守一定条件，就认为原判刑罚已经执行完毕；如果没有遵守一定条件，就收监执行剩余刑罚。</a:t>
            </a:r>
            <a:r>
              <a:rPr lang="zh-CN" altLang="en-US" sz="2000" b="1" dirty="0">
                <a:solidFill>
                  <a:srgbClr val="0070C0"/>
                </a:solidFill>
                <a:latin typeface="黑体" panose="02010609060101010101" pitchFamily="49" charset="-122"/>
                <a:ea typeface="黑体" panose="02010609060101010101" pitchFamily="49" charset="-122"/>
              </a:rPr>
              <a:t>（线上学习）</a:t>
            </a:r>
            <a:endParaRPr lang="en-US" altLang="zh-CN" sz="1000" b="1" dirty="0">
              <a:solidFill>
                <a:srgbClr val="0070C0"/>
              </a:solidFill>
              <a:latin typeface="黑体" panose="02010609060101010101" pitchFamily="49" charset="-122"/>
              <a:ea typeface="黑体" panose="02010609060101010101" pitchFamily="49"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2881</TotalTime>
  <Words>2176</Words>
  <Application>Microsoft Office PowerPoint</Application>
  <PresentationFormat>全屏显示(4:3)</PresentationFormat>
  <Paragraphs>187</Paragraphs>
  <Slides>16</Slides>
  <Notes>13</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16</vt:i4>
      </vt:variant>
    </vt:vector>
  </HeadingPairs>
  <TitlesOfParts>
    <vt:vector size="22" baseType="lpstr">
      <vt:lpstr>等线</vt:lpstr>
      <vt:lpstr>仿宋</vt:lpstr>
      <vt:lpstr>黑体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zc</dc:creator>
  <cp:lastModifiedBy>chun zhang</cp:lastModifiedBy>
  <cp:revision>201</cp:revision>
  <dcterms:created xsi:type="dcterms:W3CDTF">2013-10-10T06:04:30Z</dcterms:created>
  <dcterms:modified xsi:type="dcterms:W3CDTF">2025-12-10T00:51:00Z</dcterms:modified>
</cp:coreProperties>
</file>