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405" r:id="rId2"/>
    <p:sldId id="438" r:id="rId3"/>
    <p:sldId id="2110" r:id="rId4"/>
    <p:sldId id="2111" r:id="rId5"/>
    <p:sldId id="2112" r:id="rId6"/>
    <p:sldId id="2113" r:id="rId7"/>
    <p:sldId id="2114" r:id="rId8"/>
    <p:sldId id="2115" r:id="rId9"/>
    <p:sldId id="2116" r:id="rId10"/>
    <p:sldId id="2109" r:id="rId11"/>
    <p:sldId id="2117" r:id="rId12"/>
    <p:sldId id="440" r:id="rId13"/>
    <p:sldId id="470" r:id="rId14"/>
    <p:sldId id="469" r:id="rId15"/>
    <p:sldId id="445" r:id="rId16"/>
    <p:sldId id="2119" r:id="rId17"/>
    <p:sldId id="2120" r:id="rId18"/>
    <p:sldId id="451" r:id="rId19"/>
    <p:sldId id="2139" r:id="rId20"/>
    <p:sldId id="455" r:id="rId21"/>
    <p:sldId id="2121" r:id="rId22"/>
    <p:sldId id="2125" r:id="rId23"/>
    <p:sldId id="2122" r:id="rId24"/>
    <p:sldId id="2128" r:id="rId25"/>
    <p:sldId id="2127" r:id="rId26"/>
    <p:sldId id="460" r:id="rId27"/>
    <p:sldId id="467" r:id="rId28"/>
    <p:sldId id="2032" r:id="rId29"/>
    <p:sldId id="2140" r:id="rId30"/>
    <p:sldId id="468" r:id="rId31"/>
    <p:sldId id="2129" r:id="rId32"/>
    <p:sldId id="478" r:id="rId33"/>
    <p:sldId id="2141" r:id="rId34"/>
    <p:sldId id="480" r:id="rId35"/>
    <p:sldId id="481" r:id="rId36"/>
    <p:sldId id="2052" r:id="rId37"/>
    <p:sldId id="2142" r:id="rId38"/>
    <p:sldId id="2053" r:id="rId39"/>
    <p:sldId id="2055" r:id="rId40"/>
    <p:sldId id="2056" r:id="rId41"/>
    <p:sldId id="2057" r:id="rId42"/>
    <p:sldId id="2059" r:id="rId43"/>
    <p:sldId id="2063" r:id="rId44"/>
    <p:sldId id="2065" r:id="rId45"/>
    <p:sldId id="2131" r:id="rId46"/>
    <p:sldId id="491" r:id="rId47"/>
    <p:sldId id="2130" r:id="rId48"/>
    <p:sldId id="2133" r:id="rId49"/>
    <p:sldId id="2132" r:id="rId50"/>
    <p:sldId id="2134" r:id="rId51"/>
    <p:sldId id="2136" r:id="rId52"/>
    <p:sldId id="2135" r:id="rId53"/>
    <p:sldId id="2137" r:id="rId54"/>
    <p:sldId id="494" r:id="rId55"/>
    <p:sldId id="495" r:id="rId56"/>
    <p:sldId id="496" r:id="rId57"/>
    <p:sldId id="497" r:id="rId58"/>
    <p:sldId id="498" r:id="rId59"/>
    <p:sldId id="499" r:id="rId60"/>
    <p:sldId id="2085" r:id="rId61"/>
    <p:sldId id="500" r:id="rId62"/>
    <p:sldId id="501" r:id="rId63"/>
    <p:sldId id="2091" r:id="rId64"/>
    <p:sldId id="2090" r:id="rId65"/>
    <p:sldId id="502" r:id="rId66"/>
    <p:sldId id="503" r:id="rId67"/>
    <p:sldId id="390" r:id="rId68"/>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0" autoAdjust="0"/>
    <p:restoredTop sz="94660"/>
  </p:normalViewPr>
  <p:slideViewPr>
    <p:cSldViewPr>
      <p:cViewPr varScale="1">
        <p:scale>
          <a:sx n="108" d="100"/>
          <a:sy n="108" d="100"/>
        </p:scale>
        <p:origin x="96" y="10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B1688BB5-9696-0CD4-5957-FF0187A906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BD3BDB2D-07D4-0160-B2F6-8177A957921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B47A5C8-2197-48AF-83B0-BFA3FF7C6D2C}" type="datetimeFigureOut">
              <a:rPr lang="zh-CN" altLang="en-US"/>
              <a:pPr>
                <a:defRPr/>
              </a:pPr>
              <a:t>2025/12/8</a:t>
            </a:fld>
            <a:endParaRPr lang="zh-CN" altLang="en-US"/>
          </a:p>
        </p:txBody>
      </p:sp>
      <p:sp>
        <p:nvSpPr>
          <p:cNvPr id="4" name="幻灯片图像占位符 3">
            <a:extLst>
              <a:ext uri="{FF2B5EF4-FFF2-40B4-BE49-F238E27FC236}">
                <a16:creationId xmlns:a16="http://schemas.microsoft.com/office/drawing/2014/main" id="{7A2EE715-B4FF-BF62-1366-A18C0DC02D3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80757217-5FBB-9768-C5A4-5494382C273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AF96BDE0-036C-2D58-5123-904D0573424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6AE95787-492E-86C9-E71F-399DA2162A8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6DE87D7-1564-4D4D-B5C5-F1E2401D1CA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a:extLst>
              <a:ext uri="{FF2B5EF4-FFF2-40B4-BE49-F238E27FC236}">
                <a16:creationId xmlns:a16="http://schemas.microsoft.com/office/drawing/2014/main" id="{3CD69F8E-2330-60FB-1424-DBE69BCDF5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备注占位符 2">
            <a:extLst>
              <a:ext uri="{FF2B5EF4-FFF2-40B4-BE49-F238E27FC236}">
                <a16:creationId xmlns:a16="http://schemas.microsoft.com/office/drawing/2014/main" id="{EDBC285E-F5CA-26D8-816C-D50301C27F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0484" name="灯片编号占位符 3">
            <a:extLst>
              <a:ext uri="{FF2B5EF4-FFF2-40B4-BE49-F238E27FC236}">
                <a16:creationId xmlns:a16="http://schemas.microsoft.com/office/drawing/2014/main" id="{B2484DDC-0596-A35B-AB18-E773BEBE8C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10E78BE-57D9-4FBA-B496-FBC5FFBD9EE6}" type="slidenum">
              <a:rPr lang="zh-CN" altLang="en-US" smtClean="0"/>
              <a:pPr/>
              <a:t>15</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a:extLst>
              <a:ext uri="{FF2B5EF4-FFF2-40B4-BE49-F238E27FC236}">
                <a16:creationId xmlns:a16="http://schemas.microsoft.com/office/drawing/2014/main" id="{37D13748-64FF-CD9F-5552-E55604C48C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备注占位符 2">
            <a:extLst>
              <a:ext uri="{FF2B5EF4-FFF2-40B4-BE49-F238E27FC236}">
                <a16:creationId xmlns:a16="http://schemas.microsoft.com/office/drawing/2014/main" id="{BF3664AB-6060-2ACE-D50F-C61A78C0B3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8916" name="灯片编号占位符 3">
            <a:extLst>
              <a:ext uri="{FF2B5EF4-FFF2-40B4-BE49-F238E27FC236}">
                <a16:creationId xmlns:a16="http://schemas.microsoft.com/office/drawing/2014/main" id="{AF0E4C72-73F4-5B8D-AD84-36B57B4492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4CB2A69-087D-4317-9131-C30B9231A892}" type="slidenum">
              <a:rPr lang="zh-CN" altLang="en-US" smtClean="0"/>
              <a:pPr/>
              <a:t>24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a:extLst>
              <a:ext uri="{FF2B5EF4-FFF2-40B4-BE49-F238E27FC236}">
                <a16:creationId xmlns:a16="http://schemas.microsoft.com/office/drawing/2014/main" id="{CD27B10D-E08A-1EC5-5180-DC7D2E7432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备注占位符 2">
            <a:extLst>
              <a:ext uri="{FF2B5EF4-FFF2-40B4-BE49-F238E27FC236}">
                <a16:creationId xmlns:a16="http://schemas.microsoft.com/office/drawing/2014/main" id="{6A8D0D14-4215-2B1F-3568-7E129344C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0964" name="灯片编号占位符 3">
            <a:extLst>
              <a:ext uri="{FF2B5EF4-FFF2-40B4-BE49-F238E27FC236}">
                <a16:creationId xmlns:a16="http://schemas.microsoft.com/office/drawing/2014/main" id="{B839F3E9-37B6-F5E7-3519-98FD0A39C5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0F84102-9A56-4E37-BD14-0240BC04F6E8}" type="slidenum">
              <a:rPr lang="zh-CN" altLang="en-US" smtClean="0"/>
              <a:pPr/>
              <a:t>25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a:extLst>
              <a:ext uri="{FF2B5EF4-FFF2-40B4-BE49-F238E27FC236}">
                <a16:creationId xmlns:a16="http://schemas.microsoft.com/office/drawing/2014/main" id="{C0728F30-2594-7ECA-6AC8-FA595A795E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备注占位符 2">
            <a:extLst>
              <a:ext uri="{FF2B5EF4-FFF2-40B4-BE49-F238E27FC236}">
                <a16:creationId xmlns:a16="http://schemas.microsoft.com/office/drawing/2014/main" id="{C4655FCD-1FBD-737E-05F4-C791888A9D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3012" name="灯片编号占位符 3">
            <a:extLst>
              <a:ext uri="{FF2B5EF4-FFF2-40B4-BE49-F238E27FC236}">
                <a16:creationId xmlns:a16="http://schemas.microsoft.com/office/drawing/2014/main" id="{E380FD69-C332-F9D2-3943-8622C2504A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80582B2-8DDE-479E-B0E3-8E8930E02953}" type="slidenum">
              <a:rPr lang="zh-CN" altLang="en-US" smtClean="0"/>
              <a:pPr/>
              <a:t>26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a:extLst>
              <a:ext uri="{FF2B5EF4-FFF2-40B4-BE49-F238E27FC236}">
                <a16:creationId xmlns:a16="http://schemas.microsoft.com/office/drawing/2014/main" id="{B86E9D41-F16C-371A-05E4-8CC28DF1D1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备注占位符 2">
            <a:extLst>
              <a:ext uri="{FF2B5EF4-FFF2-40B4-BE49-F238E27FC236}">
                <a16:creationId xmlns:a16="http://schemas.microsoft.com/office/drawing/2014/main" id="{63A2DF76-7D83-538A-3BC6-8AD3F60E14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5060" name="灯片编号占位符 3">
            <a:extLst>
              <a:ext uri="{FF2B5EF4-FFF2-40B4-BE49-F238E27FC236}">
                <a16:creationId xmlns:a16="http://schemas.microsoft.com/office/drawing/2014/main" id="{4ED83045-DB17-283D-7ACD-7A990CD49C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2765DF41-85C5-4D78-86A4-D604A34102F2}" type="slidenum">
              <a:rPr lang="zh-CN" altLang="en-US" smtClean="0"/>
              <a:pPr/>
              <a:t>27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a:extLst>
              <a:ext uri="{FF2B5EF4-FFF2-40B4-BE49-F238E27FC236}">
                <a16:creationId xmlns:a16="http://schemas.microsoft.com/office/drawing/2014/main" id="{1731A8FE-56A1-C3A7-0C83-95DD84AAFC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备注占位符 2">
            <a:extLst>
              <a:ext uri="{FF2B5EF4-FFF2-40B4-BE49-F238E27FC236}">
                <a16:creationId xmlns:a16="http://schemas.microsoft.com/office/drawing/2014/main" id="{5891F900-2B45-B6A7-BFCF-60A2AC817B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7108" name="灯片编号占位符 3">
            <a:extLst>
              <a:ext uri="{FF2B5EF4-FFF2-40B4-BE49-F238E27FC236}">
                <a16:creationId xmlns:a16="http://schemas.microsoft.com/office/drawing/2014/main" id="{20C17B64-F1EA-B7B7-E990-405F86029B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15AF2CA-C0E1-4DA7-8C8A-42815489B52A}" type="slidenum">
              <a:rPr lang="zh-CN" altLang="en-US" smtClean="0"/>
              <a:pPr/>
              <a:t>28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a:extLst>
              <a:ext uri="{FF2B5EF4-FFF2-40B4-BE49-F238E27FC236}">
                <a16:creationId xmlns:a16="http://schemas.microsoft.com/office/drawing/2014/main" id="{602FB762-4A7F-BEA5-2589-B0E30193C6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a:extLst>
              <a:ext uri="{FF2B5EF4-FFF2-40B4-BE49-F238E27FC236}">
                <a16:creationId xmlns:a16="http://schemas.microsoft.com/office/drawing/2014/main" id="{4C4AF30D-C085-8B83-6B9D-84DACF8650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9156" name="灯片编号占位符 3">
            <a:extLst>
              <a:ext uri="{FF2B5EF4-FFF2-40B4-BE49-F238E27FC236}">
                <a16:creationId xmlns:a16="http://schemas.microsoft.com/office/drawing/2014/main" id="{F14E1648-0722-E89E-58A6-2D4A607D52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206D69D9-6DE4-4A29-8F9F-04BB42B9A08A}" type="slidenum">
              <a:rPr lang="zh-CN" altLang="en-US" smtClean="0"/>
              <a:pPr/>
              <a:t>29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a:extLst>
              <a:ext uri="{FF2B5EF4-FFF2-40B4-BE49-F238E27FC236}">
                <a16:creationId xmlns:a16="http://schemas.microsoft.com/office/drawing/2014/main" id="{CC907000-9154-C26D-98E2-3C54B3DB2F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备注占位符 2">
            <a:extLst>
              <a:ext uri="{FF2B5EF4-FFF2-40B4-BE49-F238E27FC236}">
                <a16:creationId xmlns:a16="http://schemas.microsoft.com/office/drawing/2014/main" id="{F3F848FA-6EE0-82B2-DF54-540BC91F82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3252" name="灯片编号占位符 3">
            <a:extLst>
              <a:ext uri="{FF2B5EF4-FFF2-40B4-BE49-F238E27FC236}">
                <a16:creationId xmlns:a16="http://schemas.microsoft.com/office/drawing/2014/main" id="{2935FCF5-A4BF-6DE0-3640-4DF7DE2540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D777217-AFBE-4879-A691-78A86115F65C}" type="slidenum">
              <a:rPr lang="zh-CN" altLang="en-US" smtClean="0"/>
              <a:pPr/>
              <a:t>30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a:extLst>
              <a:ext uri="{FF2B5EF4-FFF2-40B4-BE49-F238E27FC236}">
                <a16:creationId xmlns:a16="http://schemas.microsoft.com/office/drawing/2014/main" id="{89F19F68-A600-B5BE-6557-FC31489F09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a:extLst>
              <a:ext uri="{FF2B5EF4-FFF2-40B4-BE49-F238E27FC236}">
                <a16:creationId xmlns:a16="http://schemas.microsoft.com/office/drawing/2014/main" id="{E8CCA9E9-993F-17B1-2DF3-35867122ED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5300" name="灯片编号占位符 3">
            <a:extLst>
              <a:ext uri="{FF2B5EF4-FFF2-40B4-BE49-F238E27FC236}">
                <a16:creationId xmlns:a16="http://schemas.microsoft.com/office/drawing/2014/main" id="{DCBA1928-A5EB-A28B-6DC1-B2CFC6C6E0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8F0BCCB-D364-4BE4-AA16-476AFEDC2F65}" type="slidenum">
              <a:rPr lang="zh-CN" altLang="en-US" smtClean="0"/>
              <a:pPr/>
              <a:t>31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a:extLst>
              <a:ext uri="{FF2B5EF4-FFF2-40B4-BE49-F238E27FC236}">
                <a16:creationId xmlns:a16="http://schemas.microsoft.com/office/drawing/2014/main" id="{F956ACE5-FC13-5D28-373E-68BAB52F4D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备注占位符 2">
            <a:extLst>
              <a:ext uri="{FF2B5EF4-FFF2-40B4-BE49-F238E27FC236}">
                <a16:creationId xmlns:a16="http://schemas.microsoft.com/office/drawing/2014/main" id="{AD36DEE4-2ECF-F4BA-8D2E-74BD0D7FFC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7348" name="灯片编号占位符 3">
            <a:extLst>
              <a:ext uri="{FF2B5EF4-FFF2-40B4-BE49-F238E27FC236}">
                <a16:creationId xmlns:a16="http://schemas.microsoft.com/office/drawing/2014/main" id="{4135E7F8-76A5-3D8B-5D4C-98A634BCCD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2028760-DA4D-40A7-92EE-D3C4944E369D}" type="slidenum">
              <a:rPr lang="zh-CN" altLang="en-US" smtClean="0"/>
              <a:pPr/>
              <a:t>32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a:extLst>
              <a:ext uri="{FF2B5EF4-FFF2-40B4-BE49-F238E27FC236}">
                <a16:creationId xmlns:a16="http://schemas.microsoft.com/office/drawing/2014/main" id="{F3422A45-E59C-9BDD-BC9E-63E0DD5492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备注占位符 2">
            <a:extLst>
              <a:ext uri="{FF2B5EF4-FFF2-40B4-BE49-F238E27FC236}">
                <a16:creationId xmlns:a16="http://schemas.microsoft.com/office/drawing/2014/main" id="{C94181CF-DDEB-DCAA-F795-75E2F15ABA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9396" name="灯片编号占位符 3">
            <a:extLst>
              <a:ext uri="{FF2B5EF4-FFF2-40B4-BE49-F238E27FC236}">
                <a16:creationId xmlns:a16="http://schemas.microsoft.com/office/drawing/2014/main" id="{E5F96745-EA1A-8190-8BAD-617E87FAB7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09E55FE-0874-438B-BCBF-036D713134B4}" type="slidenum">
              <a:rPr lang="zh-CN" altLang="en-US" smtClean="0"/>
              <a:pPr/>
              <a:t>33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a:extLst>
              <a:ext uri="{FF2B5EF4-FFF2-40B4-BE49-F238E27FC236}">
                <a16:creationId xmlns:a16="http://schemas.microsoft.com/office/drawing/2014/main" id="{9CD742A8-1683-589D-88FD-EEB247D8BF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a:extLst>
              <a:ext uri="{FF2B5EF4-FFF2-40B4-BE49-F238E27FC236}">
                <a16:creationId xmlns:a16="http://schemas.microsoft.com/office/drawing/2014/main" id="{FCDF7272-7852-D4CD-B0E5-01AFDD16E6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a:extLst>
              <a:ext uri="{FF2B5EF4-FFF2-40B4-BE49-F238E27FC236}">
                <a16:creationId xmlns:a16="http://schemas.microsoft.com/office/drawing/2014/main" id="{E7CEDEC9-4CA2-DBAD-9A4E-500A19C5CA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FE19F80-19E2-478C-80B6-9F066D32477A}" type="slidenum">
              <a:rPr lang="zh-CN" altLang="en-US" smtClean="0"/>
              <a:pPr/>
              <a:t>16</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a:extLst>
              <a:ext uri="{FF2B5EF4-FFF2-40B4-BE49-F238E27FC236}">
                <a16:creationId xmlns:a16="http://schemas.microsoft.com/office/drawing/2014/main" id="{EDF9540A-13E8-A8CA-19B7-E419C6E6D2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备注占位符 2">
            <a:extLst>
              <a:ext uri="{FF2B5EF4-FFF2-40B4-BE49-F238E27FC236}">
                <a16:creationId xmlns:a16="http://schemas.microsoft.com/office/drawing/2014/main" id="{057B5D94-27B8-74DD-39ED-EDFA044430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1444" name="灯片编号占位符 3">
            <a:extLst>
              <a:ext uri="{FF2B5EF4-FFF2-40B4-BE49-F238E27FC236}">
                <a16:creationId xmlns:a16="http://schemas.microsoft.com/office/drawing/2014/main" id="{48C0AD93-D2EA-95B8-5036-60D4C2DB15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D5C670B-9BA9-4FA4-8E52-340D6478E583}" type="slidenum">
              <a:rPr lang="zh-CN" altLang="en-US" smtClean="0"/>
              <a:pPr/>
              <a:t>34</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a:extLst>
              <a:ext uri="{FF2B5EF4-FFF2-40B4-BE49-F238E27FC236}">
                <a16:creationId xmlns:a16="http://schemas.microsoft.com/office/drawing/2014/main" id="{E8A763F8-375C-9E7F-982C-C6D2BA549B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备注占位符 2">
            <a:extLst>
              <a:ext uri="{FF2B5EF4-FFF2-40B4-BE49-F238E27FC236}">
                <a16:creationId xmlns:a16="http://schemas.microsoft.com/office/drawing/2014/main" id="{ED8850F2-CF55-B703-0904-CEDB0CF83A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3492" name="灯片编号占位符 3">
            <a:extLst>
              <a:ext uri="{FF2B5EF4-FFF2-40B4-BE49-F238E27FC236}">
                <a16:creationId xmlns:a16="http://schemas.microsoft.com/office/drawing/2014/main" id="{68E84967-FA57-FFB7-EFFE-3D655E709E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B1320EE-D3F7-4587-BD65-66AC054910E5}" type="slidenum">
              <a:rPr lang="zh-CN" altLang="en-US" smtClean="0"/>
              <a:pPr/>
              <a:t>35</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a:extLst>
              <a:ext uri="{FF2B5EF4-FFF2-40B4-BE49-F238E27FC236}">
                <a16:creationId xmlns:a16="http://schemas.microsoft.com/office/drawing/2014/main" id="{1D2FFA83-F1D2-C5C6-573F-2787D84FB2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备注占位符 2">
            <a:extLst>
              <a:ext uri="{FF2B5EF4-FFF2-40B4-BE49-F238E27FC236}">
                <a16:creationId xmlns:a16="http://schemas.microsoft.com/office/drawing/2014/main" id="{44C5EEF2-1BBB-491C-2346-73A14ED641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75780" name="灯片编号占位符 3">
            <a:extLst>
              <a:ext uri="{FF2B5EF4-FFF2-40B4-BE49-F238E27FC236}">
                <a16:creationId xmlns:a16="http://schemas.microsoft.com/office/drawing/2014/main" id="{89ABF7C8-4404-65D5-D5F1-9039855DC4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8F5E2EE-FF93-42B4-8A87-26086966D9B9}" type="slidenum">
              <a:rPr lang="zh-CN" altLang="en-US" smtClean="0"/>
              <a:pPr/>
              <a:t>46</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a:extLst>
              <a:ext uri="{FF2B5EF4-FFF2-40B4-BE49-F238E27FC236}">
                <a16:creationId xmlns:a16="http://schemas.microsoft.com/office/drawing/2014/main" id="{9A0E57A5-F531-1C3E-C525-F7F5EA3626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备注占位符 2">
            <a:extLst>
              <a:ext uri="{FF2B5EF4-FFF2-40B4-BE49-F238E27FC236}">
                <a16:creationId xmlns:a16="http://schemas.microsoft.com/office/drawing/2014/main" id="{496D2E1A-E89A-6071-5089-20E17B9CF9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77828" name="灯片编号占位符 3">
            <a:extLst>
              <a:ext uri="{FF2B5EF4-FFF2-40B4-BE49-F238E27FC236}">
                <a16:creationId xmlns:a16="http://schemas.microsoft.com/office/drawing/2014/main" id="{DFF61927-BB24-70D9-B119-7D154BEAEC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20E9B57-2F81-49D7-A3F8-7460083DDED7}" type="slidenum">
              <a:rPr lang="zh-CN" altLang="en-US" smtClean="0"/>
              <a:pPr/>
              <a:t>47</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a:extLst>
              <a:ext uri="{FF2B5EF4-FFF2-40B4-BE49-F238E27FC236}">
                <a16:creationId xmlns:a16="http://schemas.microsoft.com/office/drawing/2014/main" id="{4F161F33-AD6B-943E-278C-A232C9E082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备注占位符 2">
            <a:extLst>
              <a:ext uri="{FF2B5EF4-FFF2-40B4-BE49-F238E27FC236}">
                <a16:creationId xmlns:a16="http://schemas.microsoft.com/office/drawing/2014/main" id="{787A71BF-AE90-1F03-F5D1-8AC85EE46E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79876" name="灯片编号占位符 3">
            <a:extLst>
              <a:ext uri="{FF2B5EF4-FFF2-40B4-BE49-F238E27FC236}">
                <a16:creationId xmlns:a16="http://schemas.microsoft.com/office/drawing/2014/main" id="{EB04A92E-92E9-6D1E-5A84-A479BF756D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E04A430-CF33-4B3A-95BC-184B69D76EB2}" type="slidenum">
              <a:rPr lang="zh-CN" altLang="en-US" smtClean="0"/>
              <a:pPr/>
              <a:t>48</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a:extLst>
              <a:ext uri="{FF2B5EF4-FFF2-40B4-BE49-F238E27FC236}">
                <a16:creationId xmlns:a16="http://schemas.microsoft.com/office/drawing/2014/main" id="{3FCFF2A1-2521-0EF4-5797-E7827AACAC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备注占位符 2">
            <a:extLst>
              <a:ext uri="{FF2B5EF4-FFF2-40B4-BE49-F238E27FC236}">
                <a16:creationId xmlns:a16="http://schemas.microsoft.com/office/drawing/2014/main" id="{02C3DDA5-228F-9D7C-BB06-90A6DB69D7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81924" name="灯片编号占位符 3">
            <a:extLst>
              <a:ext uri="{FF2B5EF4-FFF2-40B4-BE49-F238E27FC236}">
                <a16:creationId xmlns:a16="http://schemas.microsoft.com/office/drawing/2014/main" id="{44753F16-BE49-1607-4C9E-23D398A95E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24FF653-554A-4DD9-93B9-550BFF3644DB}" type="slidenum">
              <a:rPr lang="zh-CN" altLang="en-US" smtClean="0"/>
              <a:pPr/>
              <a:t>49</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a:extLst>
              <a:ext uri="{FF2B5EF4-FFF2-40B4-BE49-F238E27FC236}">
                <a16:creationId xmlns:a16="http://schemas.microsoft.com/office/drawing/2014/main" id="{7FC26C33-E803-339E-6A22-CD0B2FD54F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备注占位符 2">
            <a:extLst>
              <a:ext uri="{FF2B5EF4-FFF2-40B4-BE49-F238E27FC236}">
                <a16:creationId xmlns:a16="http://schemas.microsoft.com/office/drawing/2014/main" id="{1E3DC21D-5EF6-B497-6870-783B89EE32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83972" name="灯片编号占位符 3">
            <a:extLst>
              <a:ext uri="{FF2B5EF4-FFF2-40B4-BE49-F238E27FC236}">
                <a16:creationId xmlns:a16="http://schemas.microsoft.com/office/drawing/2014/main" id="{CEE61992-AD6C-04C4-C6DB-2124C89BDF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45C8878F-AAE7-445A-A08C-4874BC6B2A47}" type="slidenum">
              <a:rPr lang="zh-CN" altLang="en-US" smtClean="0"/>
              <a:pPr/>
              <a:t>50</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a:extLst>
              <a:ext uri="{FF2B5EF4-FFF2-40B4-BE49-F238E27FC236}">
                <a16:creationId xmlns:a16="http://schemas.microsoft.com/office/drawing/2014/main" id="{195A0BA3-DE7C-35D0-E8DD-A0C957CB62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备注占位符 2">
            <a:extLst>
              <a:ext uri="{FF2B5EF4-FFF2-40B4-BE49-F238E27FC236}">
                <a16:creationId xmlns:a16="http://schemas.microsoft.com/office/drawing/2014/main" id="{621A5CB3-A9BC-7C01-0185-2FE57F60F7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86020" name="灯片编号占位符 3">
            <a:extLst>
              <a:ext uri="{FF2B5EF4-FFF2-40B4-BE49-F238E27FC236}">
                <a16:creationId xmlns:a16="http://schemas.microsoft.com/office/drawing/2014/main" id="{4B6E623E-8AE1-81E9-AA53-21688C41E0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0BF96F8-E35F-4C64-9404-390416480BCC}" type="slidenum">
              <a:rPr lang="zh-CN" altLang="en-US" smtClean="0"/>
              <a:pPr/>
              <a:t>51</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a:extLst>
              <a:ext uri="{FF2B5EF4-FFF2-40B4-BE49-F238E27FC236}">
                <a16:creationId xmlns:a16="http://schemas.microsoft.com/office/drawing/2014/main" id="{6A0CB560-C4FA-AACA-0B00-C4E9F90593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备注占位符 2">
            <a:extLst>
              <a:ext uri="{FF2B5EF4-FFF2-40B4-BE49-F238E27FC236}">
                <a16:creationId xmlns:a16="http://schemas.microsoft.com/office/drawing/2014/main" id="{73CDBA97-5A6C-81AA-5469-67617BC553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88068" name="灯片编号占位符 3">
            <a:extLst>
              <a:ext uri="{FF2B5EF4-FFF2-40B4-BE49-F238E27FC236}">
                <a16:creationId xmlns:a16="http://schemas.microsoft.com/office/drawing/2014/main" id="{73F9291B-F8DE-1DF1-3C3F-9BC17303E8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40F04D1-BE42-4BC6-8418-4EC0EFC93AAB}" type="slidenum">
              <a:rPr lang="zh-CN" altLang="en-US" smtClean="0"/>
              <a:pPr/>
              <a:t>52</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a:extLst>
              <a:ext uri="{FF2B5EF4-FFF2-40B4-BE49-F238E27FC236}">
                <a16:creationId xmlns:a16="http://schemas.microsoft.com/office/drawing/2014/main" id="{709B98E0-F777-63AB-1C83-40848EF36B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备注占位符 2">
            <a:extLst>
              <a:ext uri="{FF2B5EF4-FFF2-40B4-BE49-F238E27FC236}">
                <a16:creationId xmlns:a16="http://schemas.microsoft.com/office/drawing/2014/main" id="{136E301A-7E35-B9C8-97C8-90C53ED91B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90116" name="灯片编号占位符 3">
            <a:extLst>
              <a:ext uri="{FF2B5EF4-FFF2-40B4-BE49-F238E27FC236}">
                <a16:creationId xmlns:a16="http://schemas.microsoft.com/office/drawing/2014/main" id="{5B921424-7F45-52A3-F018-10006B9637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FBC33FA-A3AA-40D2-B6FF-CDB3D45B525B}" type="slidenum">
              <a:rPr lang="zh-CN" altLang="en-US" smtClean="0"/>
              <a:pPr/>
              <a:t>53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a:extLst>
              <a:ext uri="{FF2B5EF4-FFF2-40B4-BE49-F238E27FC236}">
                <a16:creationId xmlns:a16="http://schemas.microsoft.com/office/drawing/2014/main" id="{44F12FFB-BE85-6BCE-743A-3185DFE115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备注占位符 2">
            <a:extLst>
              <a:ext uri="{FF2B5EF4-FFF2-40B4-BE49-F238E27FC236}">
                <a16:creationId xmlns:a16="http://schemas.microsoft.com/office/drawing/2014/main" id="{6680F8D4-62EB-7B95-A949-F2A0E690BC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4580" name="灯片编号占位符 3">
            <a:extLst>
              <a:ext uri="{FF2B5EF4-FFF2-40B4-BE49-F238E27FC236}">
                <a16:creationId xmlns:a16="http://schemas.microsoft.com/office/drawing/2014/main" id="{1E007FBD-9A7D-B775-1364-49020110B3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446B439-A5DE-4AD7-9023-3F747194E472}" type="slidenum">
              <a:rPr lang="zh-CN" altLang="en-US" smtClean="0"/>
              <a:pPr/>
              <a:t>17</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a:extLst>
              <a:ext uri="{FF2B5EF4-FFF2-40B4-BE49-F238E27FC236}">
                <a16:creationId xmlns:a16="http://schemas.microsoft.com/office/drawing/2014/main" id="{F3A4E86E-C37A-0A6B-19B9-399EAB9A0A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备注占位符 2">
            <a:extLst>
              <a:ext uri="{FF2B5EF4-FFF2-40B4-BE49-F238E27FC236}">
                <a16:creationId xmlns:a16="http://schemas.microsoft.com/office/drawing/2014/main" id="{328F0971-9839-D407-AEF5-13E9EF2730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92164" name="灯片编号占位符 3">
            <a:extLst>
              <a:ext uri="{FF2B5EF4-FFF2-40B4-BE49-F238E27FC236}">
                <a16:creationId xmlns:a16="http://schemas.microsoft.com/office/drawing/2014/main" id="{98F7BCE3-6DA0-7681-1AAD-2EE4940775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FC539A1-E193-4261-86EB-43F4698E1383}" type="slidenum">
              <a:rPr lang="zh-CN" altLang="en-US" smtClean="0"/>
              <a:pPr/>
              <a:t>54</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a:extLst>
              <a:ext uri="{FF2B5EF4-FFF2-40B4-BE49-F238E27FC236}">
                <a16:creationId xmlns:a16="http://schemas.microsoft.com/office/drawing/2014/main" id="{57044727-C5A5-265C-380B-8202918C1A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备注占位符 2">
            <a:extLst>
              <a:ext uri="{FF2B5EF4-FFF2-40B4-BE49-F238E27FC236}">
                <a16:creationId xmlns:a16="http://schemas.microsoft.com/office/drawing/2014/main" id="{79D2F057-95F4-F32F-697D-E09C45F511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94212" name="灯片编号占位符 3">
            <a:extLst>
              <a:ext uri="{FF2B5EF4-FFF2-40B4-BE49-F238E27FC236}">
                <a16:creationId xmlns:a16="http://schemas.microsoft.com/office/drawing/2014/main" id="{E2B75F81-0C76-E0D1-65EF-EA0EC466B1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C486474-51CA-4561-BB27-D6E83BCE5EF0}" type="slidenum">
              <a:rPr lang="zh-CN" altLang="en-US" smtClean="0"/>
              <a:pPr/>
              <a:t>55</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a:extLst>
              <a:ext uri="{FF2B5EF4-FFF2-40B4-BE49-F238E27FC236}">
                <a16:creationId xmlns:a16="http://schemas.microsoft.com/office/drawing/2014/main" id="{35E2CA4D-851E-67B5-BF31-4D3BC520DC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备注占位符 2">
            <a:extLst>
              <a:ext uri="{FF2B5EF4-FFF2-40B4-BE49-F238E27FC236}">
                <a16:creationId xmlns:a16="http://schemas.microsoft.com/office/drawing/2014/main" id="{95F79726-D470-24A7-F441-5E6D622FCA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96260" name="灯片编号占位符 3">
            <a:extLst>
              <a:ext uri="{FF2B5EF4-FFF2-40B4-BE49-F238E27FC236}">
                <a16:creationId xmlns:a16="http://schemas.microsoft.com/office/drawing/2014/main" id="{1EA18806-53D9-0558-6B25-558E88F4BA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1CE8589-8EBC-4240-9D58-948F80BCF9B0}" type="slidenum">
              <a:rPr lang="zh-CN" altLang="en-US" smtClean="0"/>
              <a:pPr/>
              <a:t>56</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a:extLst>
              <a:ext uri="{FF2B5EF4-FFF2-40B4-BE49-F238E27FC236}">
                <a16:creationId xmlns:a16="http://schemas.microsoft.com/office/drawing/2014/main" id="{FABA80CD-875C-B692-CE07-D1D0E09466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备注占位符 2">
            <a:extLst>
              <a:ext uri="{FF2B5EF4-FFF2-40B4-BE49-F238E27FC236}">
                <a16:creationId xmlns:a16="http://schemas.microsoft.com/office/drawing/2014/main" id="{7FA6E25C-FD6F-EC3A-8492-4345FA7571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98308" name="灯片编号占位符 3">
            <a:extLst>
              <a:ext uri="{FF2B5EF4-FFF2-40B4-BE49-F238E27FC236}">
                <a16:creationId xmlns:a16="http://schemas.microsoft.com/office/drawing/2014/main" id="{FF643DEE-2228-66BB-11FE-9229347E24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ED6F198-49F5-4872-9D18-AD703E66F0DF}" type="slidenum">
              <a:rPr lang="zh-CN" altLang="en-US" smtClean="0"/>
              <a:pPr/>
              <a:t>57</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a:extLst>
              <a:ext uri="{FF2B5EF4-FFF2-40B4-BE49-F238E27FC236}">
                <a16:creationId xmlns:a16="http://schemas.microsoft.com/office/drawing/2014/main" id="{B7E7CD4B-E4BC-5B3E-D141-D890A86D3D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备注占位符 2">
            <a:extLst>
              <a:ext uri="{FF2B5EF4-FFF2-40B4-BE49-F238E27FC236}">
                <a16:creationId xmlns:a16="http://schemas.microsoft.com/office/drawing/2014/main" id="{46C34D1E-3E79-C697-BC33-11076B8E6B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00356" name="灯片编号占位符 3">
            <a:extLst>
              <a:ext uri="{FF2B5EF4-FFF2-40B4-BE49-F238E27FC236}">
                <a16:creationId xmlns:a16="http://schemas.microsoft.com/office/drawing/2014/main" id="{F6ABC647-701F-8D55-D3B5-7EA099ED7A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0BF4F7C-98B7-4966-8CF4-252141CB66CE}" type="slidenum">
              <a:rPr lang="zh-CN" altLang="en-US" smtClean="0"/>
              <a:pPr/>
              <a:t>58</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a:extLst>
              <a:ext uri="{FF2B5EF4-FFF2-40B4-BE49-F238E27FC236}">
                <a16:creationId xmlns:a16="http://schemas.microsoft.com/office/drawing/2014/main" id="{1B7BE9D5-3D0D-5411-A90E-394BFC453F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备注占位符 2">
            <a:extLst>
              <a:ext uri="{FF2B5EF4-FFF2-40B4-BE49-F238E27FC236}">
                <a16:creationId xmlns:a16="http://schemas.microsoft.com/office/drawing/2014/main" id="{E0454448-C902-3F35-3D32-8983D6D848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02404" name="灯片编号占位符 3">
            <a:extLst>
              <a:ext uri="{FF2B5EF4-FFF2-40B4-BE49-F238E27FC236}">
                <a16:creationId xmlns:a16="http://schemas.microsoft.com/office/drawing/2014/main" id="{F0FC52FD-B126-3BD8-1980-A9AB594E60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A618E41-F713-4064-8E4F-D5AF4770D2C0}" type="slidenum">
              <a:rPr lang="zh-CN" altLang="en-US" smtClean="0"/>
              <a:pPr/>
              <a:t>59</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幻灯片图像占位符 1">
            <a:extLst>
              <a:ext uri="{FF2B5EF4-FFF2-40B4-BE49-F238E27FC236}">
                <a16:creationId xmlns:a16="http://schemas.microsoft.com/office/drawing/2014/main" id="{611C1BD8-7C89-9998-395A-B6944C00E6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备注占位符 2">
            <a:extLst>
              <a:ext uri="{FF2B5EF4-FFF2-40B4-BE49-F238E27FC236}">
                <a16:creationId xmlns:a16="http://schemas.microsoft.com/office/drawing/2014/main" id="{2A3A519E-21BD-892D-1C4C-441D9FB7E2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05476" name="灯片编号占位符 3">
            <a:extLst>
              <a:ext uri="{FF2B5EF4-FFF2-40B4-BE49-F238E27FC236}">
                <a16:creationId xmlns:a16="http://schemas.microsoft.com/office/drawing/2014/main" id="{192B4C02-63F9-51D9-7C16-E3AAA2B571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22A1C1A-6585-4B83-8E5B-D3CBEB5F061D}" type="slidenum">
              <a:rPr lang="zh-CN" altLang="en-US" smtClean="0"/>
              <a:pPr/>
              <a:t>61</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幻灯片图像占位符 1">
            <a:extLst>
              <a:ext uri="{FF2B5EF4-FFF2-40B4-BE49-F238E27FC236}">
                <a16:creationId xmlns:a16="http://schemas.microsoft.com/office/drawing/2014/main" id="{55FFBF90-2B15-27CE-F9C1-0A5DF292FD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备注占位符 2">
            <a:extLst>
              <a:ext uri="{FF2B5EF4-FFF2-40B4-BE49-F238E27FC236}">
                <a16:creationId xmlns:a16="http://schemas.microsoft.com/office/drawing/2014/main" id="{DCAB657A-C1A1-AF72-C43A-DF3B8C8171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07524" name="灯片编号占位符 3">
            <a:extLst>
              <a:ext uri="{FF2B5EF4-FFF2-40B4-BE49-F238E27FC236}">
                <a16:creationId xmlns:a16="http://schemas.microsoft.com/office/drawing/2014/main" id="{80FD02B4-DAD5-A045-3BCD-6BB7106CE3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291177B9-B73B-43D8-BA20-A71F38C1ADAE}" type="slidenum">
              <a:rPr lang="zh-CN" altLang="en-US" smtClean="0"/>
              <a:pPr/>
              <a:t>62</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id="{8B28FFEF-5759-E37F-74F5-D0D90759C0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备注占位符 2">
            <a:extLst>
              <a:ext uri="{FF2B5EF4-FFF2-40B4-BE49-F238E27FC236}">
                <a16:creationId xmlns:a16="http://schemas.microsoft.com/office/drawing/2014/main" id="{748F8E5A-FF40-D89B-6564-93E5B3FBD1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11620" name="灯片编号占位符 3">
            <a:extLst>
              <a:ext uri="{FF2B5EF4-FFF2-40B4-BE49-F238E27FC236}">
                <a16:creationId xmlns:a16="http://schemas.microsoft.com/office/drawing/2014/main" id="{811C5DBA-36AE-0879-5A66-88C080A227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9BAD082-BA33-4839-AACE-2B32427393AF}" type="slidenum">
              <a:rPr lang="zh-CN" altLang="en-US" smtClean="0"/>
              <a:pPr/>
              <a:t>65</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a:extLst>
              <a:ext uri="{FF2B5EF4-FFF2-40B4-BE49-F238E27FC236}">
                <a16:creationId xmlns:a16="http://schemas.microsoft.com/office/drawing/2014/main" id="{F5286882-2392-683F-1EDF-215DE1D384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备注占位符 2">
            <a:extLst>
              <a:ext uri="{FF2B5EF4-FFF2-40B4-BE49-F238E27FC236}">
                <a16:creationId xmlns:a16="http://schemas.microsoft.com/office/drawing/2014/main" id="{FAF369C5-8831-63D1-A950-1DDE0A7C85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13668" name="灯片编号占位符 3">
            <a:extLst>
              <a:ext uri="{FF2B5EF4-FFF2-40B4-BE49-F238E27FC236}">
                <a16:creationId xmlns:a16="http://schemas.microsoft.com/office/drawing/2014/main" id="{BA342873-786C-79CA-CFFD-8445D25B18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F10561A-4BB6-45CC-BB21-C9A6EA98DE5E}" type="slidenum">
              <a:rPr lang="zh-CN" altLang="en-US" smtClean="0"/>
              <a:pPr/>
              <a:t>66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id="{B0956A69-E4D7-A0ED-B282-64FAFCA970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备注占位符 2">
            <a:extLst>
              <a:ext uri="{FF2B5EF4-FFF2-40B4-BE49-F238E27FC236}">
                <a16:creationId xmlns:a16="http://schemas.microsoft.com/office/drawing/2014/main" id="{5CB854B8-F7DE-ABCB-CF53-DEB64B3F86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6628" name="灯片编号占位符 3">
            <a:extLst>
              <a:ext uri="{FF2B5EF4-FFF2-40B4-BE49-F238E27FC236}">
                <a16:creationId xmlns:a16="http://schemas.microsoft.com/office/drawing/2014/main" id="{65CD1CE8-0527-090E-684A-70BFC5D819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A224941-297B-4F86-8A80-347CC2828BDF}" type="slidenum">
              <a:rPr lang="zh-CN" altLang="en-US" smtClean="0"/>
              <a:pPr/>
              <a:t>18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a:extLst>
              <a:ext uri="{FF2B5EF4-FFF2-40B4-BE49-F238E27FC236}">
                <a16:creationId xmlns:a16="http://schemas.microsoft.com/office/drawing/2014/main" id="{78121C50-F537-2E9B-BDC2-DF4E38257D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备注占位符 2">
            <a:extLst>
              <a:ext uri="{FF2B5EF4-FFF2-40B4-BE49-F238E27FC236}">
                <a16:creationId xmlns:a16="http://schemas.microsoft.com/office/drawing/2014/main" id="{4ED4D4B6-A1A4-16A8-D024-8C2C28FE7C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8676" name="灯片编号占位符 3">
            <a:extLst>
              <a:ext uri="{FF2B5EF4-FFF2-40B4-BE49-F238E27FC236}">
                <a16:creationId xmlns:a16="http://schemas.microsoft.com/office/drawing/2014/main" id="{29471514-D31C-A241-AF13-3044F96935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9EDAEC9-D39E-4EB4-A84D-3F59B6F61592}" type="slidenum">
              <a:rPr lang="zh-CN" altLang="en-US" smtClean="0"/>
              <a:pPr/>
              <a:t>19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a:extLst>
              <a:ext uri="{FF2B5EF4-FFF2-40B4-BE49-F238E27FC236}">
                <a16:creationId xmlns:a16="http://schemas.microsoft.com/office/drawing/2014/main" id="{BBFCB46D-069B-3712-50D9-2817148868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a:extLst>
              <a:ext uri="{FF2B5EF4-FFF2-40B4-BE49-F238E27FC236}">
                <a16:creationId xmlns:a16="http://schemas.microsoft.com/office/drawing/2014/main" id="{9FC7954D-F5EF-4699-E2DE-3A499FD4B9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0724" name="灯片编号占位符 3">
            <a:extLst>
              <a:ext uri="{FF2B5EF4-FFF2-40B4-BE49-F238E27FC236}">
                <a16:creationId xmlns:a16="http://schemas.microsoft.com/office/drawing/2014/main" id="{F683EC7C-4FB4-E90A-60F0-A0D51CBAD4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2813E73-0945-4F7E-87FB-A4CFB8105C75}" type="slidenum">
              <a:rPr lang="zh-CN" altLang="en-US" smtClean="0"/>
              <a:pPr/>
              <a:t>20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a:extLst>
              <a:ext uri="{FF2B5EF4-FFF2-40B4-BE49-F238E27FC236}">
                <a16:creationId xmlns:a16="http://schemas.microsoft.com/office/drawing/2014/main" id="{31140F80-BDE0-1089-862C-5004E07ACF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备注占位符 2">
            <a:extLst>
              <a:ext uri="{FF2B5EF4-FFF2-40B4-BE49-F238E27FC236}">
                <a16:creationId xmlns:a16="http://schemas.microsoft.com/office/drawing/2014/main" id="{07C7EAD6-B354-8CBC-95BA-F534AB6CD2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2772" name="灯片编号占位符 3">
            <a:extLst>
              <a:ext uri="{FF2B5EF4-FFF2-40B4-BE49-F238E27FC236}">
                <a16:creationId xmlns:a16="http://schemas.microsoft.com/office/drawing/2014/main" id="{7DFCFA70-9D52-1F01-426A-A404B7D66F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AB849B1-8D14-4C6A-B155-23DD3AD94F74}" type="slidenum">
              <a:rPr lang="zh-CN" altLang="en-US" smtClean="0"/>
              <a:pPr/>
              <a:t>21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a:extLst>
              <a:ext uri="{FF2B5EF4-FFF2-40B4-BE49-F238E27FC236}">
                <a16:creationId xmlns:a16="http://schemas.microsoft.com/office/drawing/2014/main" id="{0353D0D6-5B8F-F48A-3197-622BBD07E7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a:extLst>
              <a:ext uri="{FF2B5EF4-FFF2-40B4-BE49-F238E27FC236}">
                <a16:creationId xmlns:a16="http://schemas.microsoft.com/office/drawing/2014/main" id="{F9558B18-F7C9-7BB2-AE47-5474430D91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4820" name="灯片编号占位符 3">
            <a:extLst>
              <a:ext uri="{FF2B5EF4-FFF2-40B4-BE49-F238E27FC236}">
                <a16:creationId xmlns:a16="http://schemas.microsoft.com/office/drawing/2014/main" id="{ED5F5DB8-38F0-F3DF-E4A4-C6F0C4DE77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775BDDB-4C90-4639-873E-53EE7664B69B}" type="slidenum">
              <a:rPr lang="zh-CN" altLang="en-US" smtClean="0"/>
              <a:pPr/>
              <a:t>22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a:extLst>
              <a:ext uri="{FF2B5EF4-FFF2-40B4-BE49-F238E27FC236}">
                <a16:creationId xmlns:a16="http://schemas.microsoft.com/office/drawing/2014/main" id="{028EC5F3-7D1B-FBFE-FEA4-12A8C3FDB3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备注占位符 2">
            <a:extLst>
              <a:ext uri="{FF2B5EF4-FFF2-40B4-BE49-F238E27FC236}">
                <a16:creationId xmlns:a16="http://schemas.microsoft.com/office/drawing/2014/main" id="{FBA62832-EB9F-1476-E648-7070E124DB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6868" name="灯片编号占位符 3">
            <a:extLst>
              <a:ext uri="{FF2B5EF4-FFF2-40B4-BE49-F238E27FC236}">
                <a16:creationId xmlns:a16="http://schemas.microsoft.com/office/drawing/2014/main" id="{0A1BE514-7441-AE1A-3ECD-1B57C6F727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136CDEB-8B4A-451E-8D02-3471BCC4B18F}" type="slidenum">
              <a:rPr lang="zh-CN" altLang="en-US" smtClean="0"/>
              <a:pPr/>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3F655825-7D13-7BF1-2C31-E289D778AFDE}"/>
              </a:ext>
            </a:extLst>
          </p:cNvPr>
          <p:cNvSpPr>
            <a:spLocks noGrp="1"/>
          </p:cNvSpPr>
          <p:nvPr>
            <p:ph type="dt" sz="half" idx="10"/>
          </p:nvPr>
        </p:nvSpPr>
        <p:spPr/>
        <p:txBody>
          <a:bodyPr/>
          <a:lstStyle>
            <a:lvl1pPr>
              <a:defRPr/>
            </a:lvl1pPr>
          </a:lstStyle>
          <a:p>
            <a:pPr>
              <a:defRPr/>
            </a:pPr>
            <a:fld id="{4FD79AFE-7E63-4399-96AC-761D867859A7}" type="datetimeFigureOut">
              <a:rPr lang="zh-CN" altLang="en-US"/>
              <a:pPr>
                <a:defRPr/>
              </a:pPr>
              <a:t>2025/12/8</a:t>
            </a:fld>
            <a:endParaRPr lang="zh-CN" altLang="en-US"/>
          </a:p>
        </p:txBody>
      </p:sp>
      <p:sp>
        <p:nvSpPr>
          <p:cNvPr id="5" name="页脚占位符 4">
            <a:extLst>
              <a:ext uri="{FF2B5EF4-FFF2-40B4-BE49-F238E27FC236}">
                <a16:creationId xmlns:a16="http://schemas.microsoft.com/office/drawing/2014/main" id="{34EE2727-6098-2DF5-C2E1-BA982CAA773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DAF2CB2-A78B-AD54-6FF9-04A1418F28CD}"/>
              </a:ext>
            </a:extLst>
          </p:cNvPr>
          <p:cNvSpPr>
            <a:spLocks noGrp="1"/>
          </p:cNvSpPr>
          <p:nvPr>
            <p:ph type="sldNum" sz="quarter" idx="12"/>
          </p:nvPr>
        </p:nvSpPr>
        <p:spPr/>
        <p:txBody>
          <a:bodyPr/>
          <a:lstStyle>
            <a:lvl1pPr>
              <a:defRPr/>
            </a:lvl1pPr>
          </a:lstStyle>
          <a:p>
            <a:pPr>
              <a:defRPr/>
            </a:pPr>
            <a:fld id="{10466B25-EEBE-48DD-B60F-820FDFCAE829}" type="slidenum">
              <a:rPr lang="zh-CN" altLang="en-US"/>
              <a:pPr>
                <a:defRPr/>
              </a:pPr>
              <a:t>‹#›</a:t>
            </a:fld>
            <a:endParaRPr lang="zh-CN" altLang="en-US"/>
          </a:p>
        </p:txBody>
      </p:sp>
    </p:spTree>
    <p:extLst>
      <p:ext uri="{BB962C8B-B14F-4D97-AF65-F5344CB8AC3E}">
        <p14:creationId xmlns:p14="http://schemas.microsoft.com/office/powerpoint/2010/main" val="3507988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A291748-3B3D-ADB4-8775-5C092285B6E3}"/>
              </a:ext>
            </a:extLst>
          </p:cNvPr>
          <p:cNvSpPr>
            <a:spLocks noGrp="1"/>
          </p:cNvSpPr>
          <p:nvPr>
            <p:ph type="dt" sz="half" idx="10"/>
          </p:nvPr>
        </p:nvSpPr>
        <p:spPr/>
        <p:txBody>
          <a:bodyPr/>
          <a:lstStyle>
            <a:lvl1pPr>
              <a:defRPr/>
            </a:lvl1pPr>
          </a:lstStyle>
          <a:p>
            <a:pPr>
              <a:defRPr/>
            </a:pPr>
            <a:fld id="{0138584D-748D-42AC-A6D3-B12938ECF504}" type="datetimeFigureOut">
              <a:rPr lang="zh-CN" altLang="en-US"/>
              <a:pPr>
                <a:defRPr/>
              </a:pPr>
              <a:t>2025/12/8</a:t>
            </a:fld>
            <a:endParaRPr lang="zh-CN" altLang="en-US"/>
          </a:p>
        </p:txBody>
      </p:sp>
      <p:sp>
        <p:nvSpPr>
          <p:cNvPr id="5" name="页脚占位符 4">
            <a:extLst>
              <a:ext uri="{FF2B5EF4-FFF2-40B4-BE49-F238E27FC236}">
                <a16:creationId xmlns:a16="http://schemas.microsoft.com/office/drawing/2014/main" id="{01675AFB-395F-092E-525C-BEE1CF9D81FD}"/>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1497EBA-F0D4-F5B4-CD5B-56A59C85A7D9}"/>
              </a:ext>
            </a:extLst>
          </p:cNvPr>
          <p:cNvSpPr>
            <a:spLocks noGrp="1"/>
          </p:cNvSpPr>
          <p:nvPr>
            <p:ph type="sldNum" sz="quarter" idx="12"/>
          </p:nvPr>
        </p:nvSpPr>
        <p:spPr/>
        <p:txBody>
          <a:bodyPr/>
          <a:lstStyle>
            <a:lvl1pPr>
              <a:defRPr/>
            </a:lvl1pPr>
          </a:lstStyle>
          <a:p>
            <a:pPr>
              <a:defRPr/>
            </a:pPr>
            <a:fld id="{DD9116E7-EA96-4EFE-BF67-BE835E26D96C}" type="slidenum">
              <a:rPr lang="zh-CN" altLang="en-US"/>
              <a:pPr>
                <a:defRPr/>
              </a:pPr>
              <a:t>‹#›</a:t>
            </a:fld>
            <a:endParaRPr lang="zh-CN" altLang="en-US"/>
          </a:p>
        </p:txBody>
      </p:sp>
    </p:spTree>
    <p:extLst>
      <p:ext uri="{BB962C8B-B14F-4D97-AF65-F5344CB8AC3E}">
        <p14:creationId xmlns:p14="http://schemas.microsoft.com/office/powerpoint/2010/main" val="2782720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0BF16C7-46A7-C4B2-6AC7-6A86C8581FCE}"/>
              </a:ext>
            </a:extLst>
          </p:cNvPr>
          <p:cNvSpPr>
            <a:spLocks noGrp="1"/>
          </p:cNvSpPr>
          <p:nvPr>
            <p:ph type="dt" sz="half" idx="10"/>
          </p:nvPr>
        </p:nvSpPr>
        <p:spPr/>
        <p:txBody>
          <a:bodyPr/>
          <a:lstStyle>
            <a:lvl1pPr>
              <a:defRPr/>
            </a:lvl1pPr>
          </a:lstStyle>
          <a:p>
            <a:pPr>
              <a:defRPr/>
            </a:pPr>
            <a:fld id="{3F38710A-7028-4AE9-8034-1E36BD7FD570}" type="datetimeFigureOut">
              <a:rPr lang="zh-CN" altLang="en-US"/>
              <a:pPr>
                <a:defRPr/>
              </a:pPr>
              <a:t>2025/12/8</a:t>
            </a:fld>
            <a:endParaRPr lang="zh-CN" altLang="en-US"/>
          </a:p>
        </p:txBody>
      </p:sp>
      <p:sp>
        <p:nvSpPr>
          <p:cNvPr id="5" name="页脚占位符 4">
            <a:extLst>
              <a:ext uri="{FF2B5EF4-FFF2-40B4-BE49-F238E27FC236}">
                <a16:creationId xmlns:a16="http://schemas.microsoft.com/office/drawing/2014/main" id="{A31E64AF-B159-78F2-0113-EAB62C67A87B}"/>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9837A88-B503-011A-F971-39896027CDE2}"/>
              </a:ext>
            </a:extLst>
          </p:cNvPr>
          <p:cNvSpPr>
            <a:spLocks noGrp="1"/>
          </p:cNvSpPr>
          <p:nvPr>
            <p:ph type="sldNum" sz="quarter" idx="12"/>
          </p:nvPr>
        </p:nvSpPr>
        <p:spPr/>
        <p:txBody>
          <a:bodyPr/>
          <a:lstStyle>
            <a:lvl1pPr>
              <a:defRPr/>
            </a:lvl1pPr>
          </a:lstStyle>
          <a:p>
            <a:pPr>
              <a:defRPr/>
            </a:pPr>
            <a:fld id="{5671D985-5D6C-4A5A-9B74-EF8276E5B65E}" type="slidenum">
              <a:rPr lang="zh-CN" altLang="en-US"/>
              <a:pPr>
                <a:defRPr/>
              </a:pPr>
              <a:t>‹#›</a:t>
            </a:fld>
            <a:endParaRPr lang="zh-CN" altLang="en-US"/>
          </a:p>
        </p:txBody>
      </p:sp>
    </p:spTree>
    <p:extLst>
      <p:ext uri="{BB962C8B-B14F-4D97-AF65-F5344CB8AC3E}">
        <p14:creationId xmlns:p14="http://schemas.microsoft.com/office/powerpoint/2010/main" val="2981866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395536" y="998255"/>
            <a:ext cx="6840760" cy="5664629"/>
          </a:xfrm>
          <a:prstGeom prst="rect">
            <a:avLst/>
          </a:prstGeom>
        </p:spPr>
        <p:txBody>
          <a:bodyPr/>
          <a:lstStyle>
            <a:lvl1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1pPr>
            <a:lvl2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2pPr>
            <a:lvl3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3pPr>
            <a:lvl4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4pPr>
            <a:lvl5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a:solidFill>
                  <a:schemeClr val="tx1"/>
                </a:solidFill>
                <a:latin typeface="黑体" panose="02010609060101010101" pitchFamily="49" charset="-122"/>
                <a:ea typeface="黑体" panose="02010609060101010101" pitchFamily="49" charset="-122"/>
                <a:cs typeface="+mn-cs"/>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extLst>
      <p:ext uri="{BB962C8B-B14F-4D97-AF65-F5344CB8AC3E}">
        <p14:creationId xmlns:p14="http://schemas.microsoft.com/office/powerpoint/2010/main" val="226370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EC68D83-B968-F26F-8C97-37D32D9F3C05}"/>
              </a:ext>
            </a:extLst>
          </p:cNvPr>
          <p:cNvSpPr>
            <a:spLocks noGrp="1"/>
          </p:cNvSpPr>
          <p:nvPr>
            <p:ph type="dt" sz="half" idx="10"/>
          </p:nvPr>
        </p:nvSpPr>
        <p:spPr/>
        <p:txBody>
          <a:bodyPr/>
          <a:lstStyle>
            <a:lvl1pPr>
              <a:defRPr/>
            </a:lvl1pPr>
          </a:lstStyle>
          <a:p>
            <a:pPr>
              <a:defRPr/>
            </a:pPr>
            <a:fld id="{A4F80CCC-DF3C-4D19-BA4D-83CCD21DAB53}" type="datetimeFigureOut">
              <a:rPr lang="zh-CN" altLang="en-US"/>
              <a:pPr>
                <a:defRPr/>
              </a:pPr>
              <a:t>2025/12/8</a:t>
            </a:fld>
            <a:endParaRPr lang="zh-CN" altLang="en-US"/>
          </a:p>
        </p:txBody>
      </p:sp>
      <p:sp>
        <p:nvSpPr>
          <p:cNvPr id="5" name="页脚占位符 4">
            <a:extLst>
              <a:ext uri="{FF2B5EF4-FFF2-40B4-BE49-F238E27FC236}">
                <a16:creationId xmlns:a16="http://schemas.microsoft.com/office/drawing/2014/main" id="{7E5CCA8C-4D33-3D90-2FF6-C779ED31D4F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AE0B2BD-8566-ADBD-A712-45237C04A118}"/>
              </a:ext>
            </a:extLst>
          </p:cNvPr>
          <p:cNvSpPr>
            <a:spLocks noGrp="1"/>
          </p:cNvSpPr>
          <p:nvPr>
            <p:ph type="sldNum" sz="quarter" idx="12"/>
          </p:nvPr>
        </p:nvSpPr>
        <p:spPr/>
        <p:txBody>
          <a:bodyPr/>
          <a:lstStyle>
            <a:lvl1pPr>
              <a:defRPr/>
            </a:lvl1pPr>
          </a:lstStyle>
          <a:p>
            <a:pPr>
              <a:defRPr/>
            </a:pPr>
            <a:fld id="{EF650EC7-C227-4434-9CA2-E916FA77BC72}" type="slidenum">
              <a:rPr lang="zh-CN" altLang="en-US"/>
              <a:pPr>
                <a:defRPr/>
              </a:pPr>
              <a:t>‹#›</a:t>
            </a:fld>
            <a:endParaRPr lang="zh-CN" altLang="en-US"/>
          </a:p>
        </p:txBody>
      </p:sp>
    </p:spTree>
    <p:extLst>
      <p:ext uri="{BB962C8B-B14F-4D97-AF65-F5344CB8AC3E}">
        <p14:creationId xmlns:p14="http://schemas.microsoft.com/office/powerpoint/2010/main" val="362550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BE94FE9-15AB-D496-2FAA-BCF326DCFCBF}"/>
              </a:ext>
            </a:extLst>
          </p:cNvPr>
          <p:cNvSpPr>
            <a:spLocks noGrp="1"/>
          </p:cNvSpPr>
          <p:nvPr>
            <p:ph type="dt" sz="half" idx="10"/>
          </p:nvPr>
        </p:nvSpPr>
        <p:spPr/>
        <p:txBody>
          <a:bodyPr/>
          <a:lstStyle>
            <a:lvl1pPr>
              <a:defRPr/>
            </a:lvl1pPr>
          </a:lstStyle>
          <a:p>
            <a:pPr>
              <a:defRPr/>
            </a:pPr>
            <a:fld id="{72E2B647-5F36-458A-ACFE-624B87FAD879}" type="datetimeFigureOut">
              <a:rPr lang="zh-CN" altLang="en-US"/>
              <a:pPr>
                <a:defRPr/>
              </a:pPr>
              <a:t>2025/12/8</a:t>
            </a:fld>
            <a:endParaRPr lang="zh-CN" altLang="en-US"/>
          </a:p>
        </p:txBody>
      </p:sp>
      <p:sp>
        <p:nvSpPr>
          <p:cNvPr id="5" name="页脚占位符 4">
            <a:extLst>
              <a:ext uri="{FF2B5EF4-FFF2-40B4-BE49-F238E27FC236}">
                <a16:creationId xmlns:a16="http://schemas.microsoft.com/office/drawing/2014/main" id="{D90B16A9-19DA-D268-777F-8C1F266A7CB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D33D88F-2A9A-B939-EB68-9806D2E9C4D0}"/>
              </a:ext>
            </a:extLst>
          </p:cNvPr>
          <p:cNvSpPr>
            <a:spLocks noGrp="1"/>
          </p:cNvSpPr>
          <p:nvPr>
            <p:ph type="sldNum" sz="quarter" idx="12"/>
          </p:nvPr>
        </p:nvSpPr>
        <p:spPr/>
        <p:txBody>
          <a:bodyPr/>
          <a:lstStyle>
            <a:lvl1pPr>
              <a:defRPr/>
            </a:lvl1pPr>
          </a:lstStyle>
          <a:p>
            <a:pPr>
              <a:defRPr/>
            </a:pPr>
            <a:fld id="{E552FCC1-F5B6-430A-A836-E1758CFDF8E3}" type="slidenum">
              <a:rPr lang="zh-CN" altLang="en-US"/>
              <a:pPr>
                <a:defRPr/>
              </a:pPr>
              <a:t>‹#›</a:t>
            </a:fld>
            <a:endParaRPr lang="zh-CN" altLang="en-US"/>
          </a:p>
        </p:txBody>
      </p:sp>
    </p:spTree>
    <p:extLst>
      <p:ext uri="{BB962C8B-B14F-4D97-AF65-F5344CB8AC3E}">
        <p14:creationId xmlns:p14="http://schemas.microsoft.com/office/powerpoint/2010/main" val="1650804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33C8B66-AAA6-8697-BBB7-2FC6BCC714E3}"/>
              </a:ext>
            </a:extLst>
          </p:cNvPr>
          <p:cNvSpPr>
            <a:spLocks noGrp="1"/>
          </p:cNvSpPr>
          <p:nvPr>
            <p:ph type="dt" sz="half" idx="10"/>
          </p:nvPr>
        </p:nvSpPr>
        <p:spPr/>
        <p:txBody>
          <a:bodyPr/>
          <a:lstStyle>
            <a:lvl1pPr>
              <a:defRPr/>
            </a:lvl1pPr>
          </a:lstStyle>
          <a:p>
            <a:pPr>
              <a:defRPr/>
            </a:pPr>
            <a:fld id="{EF09A1D3-8C44-42C7-95A0-E65D7C6BA63F}" type="datetimeFigureOut">
              <a:rPr lang="zh-CN" altLang="en-US"/>
              <a:pPr>
                <a:defRPr/>
              </a:pPr>
              <a:t>2025/12/8</a:t>
            </a:fld>
            <a:endParaRPr lang="zh-CN" altLang="en-US"/>
          </a:p>
        </p:txBody>
      </p:sp>
      <p:sp>
        <p:nvSpPr>
          <p:cNvPr id="6" name="页脚占位符 4">
            <a:extLst>
              <a:ext uri="{FF2B5EF4-FFF2-40B4-BE49-F238E27FC236}">
                <a16:creationId xmlns:a16="http://schemas.microsoft.com/office/drawing/2014/main" id="{C87248A2-C5F0-7D3B-9653-EF026709288E}"/>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A93AFB5-4650-1DA5-60D5-6CD6FFF41DF0}"/>
              </a:ext>
            </a:extLst>
          </p:cNvPr>
          <p:cNvSpPr>
            <a:spLocks noGrp="1"/>
          </p:cNvSpPr>
          <p:nvPr>
            <p:ph type="sldNum" sz="quarter" idx="12"/>
          </p:nvPr>
        </p:nvSpPr>
        <p:spPr/>
        <p:txBody>
          <a:bodyPr/>
          <a:lstStyle>
            <a:lvl1pPr>
              <a:defRPr/>
            </a:lvl1pPr>
          </a:lstStyle>
          <a:p>
            <a:pPr>
              <a:defRPr/>
            </a:pPr>
            <a:fld id="{774908B9-3323-48D4-B8AA-823C1FEA481A}" type="slidenum">
              <a:rPr lang="zh-CN" altLang="en-US"/>
              <a:pPr>
                <a:defRPr/>
              </a:pPr>
              <a:t>‹#›</a:t>
            </a:fld>
            <a:endParaRPr lang="zh-CN" altLang="en-US"/>
          </a:p>
        </p:txBody>
      </p:sp>
    </p:spTree>
    <p:extLst>
      <p:ext uri="{BB962C8B-B14F-4D97-AF65-F5344CB8AC3E}">
        <p14:creationId xmlns:p14="http://schemas.microsoft.com/office/powerpoint/2010/main" val="131201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8058F2EE-99AC-A1B7-93BE-729DE4FCAA8A}"/>
              </a:ext>
            </a:extLst>
          </p:cNvPr>
          <p:cNvSpPr>
            <a:spLocks noGrp="1"/>
          </p:cNvSpPr>
          <p:nvPr>
            <p:ph type="dt" sz="half" idx="10"/>
          </p:nvPr>
        </p:nvSpPr>
        <p:spPr/>
        <p:txBody>
          <a:bodyPr/>
          <a:lstStyle>
            <a:lvl1pPr>
              <a:defRPr/>
            </a:lvl1pPr>
          </a:lstStyle>
          <a:p>
            <a:pPr>
              <a:defRPr/>
            </a:pPr>
            <a:fld id="{9E26BA7B-516A-4588-8664-3B02EEFD479A}" type="datetimeFigureOut">
              <a:rPr lang="zh-CN" altLang="en-US"/>
              <a:pPr>
                <a:defRPr/>
              </a:pPr>
              <a:t>2025/12/8</a:t>
            </a:fld>
            <a:endParaRPr lang="zh-CN" altLang="en-US"/>
          </a:p>
        </p:txBody>
      </p:sp>
      <p:sp>
        <p:nvSpPr>
          <p:cNvPr id="8" name="页脚占位符 4">
            <a:extLst>
              <a:ext uri="{FF2B5EF4-FFF2-40B4-BE49-F238E27FC236}">
                <a16:creationId xmlns:a16="http://schemas.microsoft.com/office/drawing/2014/main" id="{D71E7B90-3F49-14A8-E499-576BE67C6178}"/>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5504063-F224-56CD-4190-ADDA6EC46418}"/>
              </a:ext>
            </a:extLst>
          </p:cNvPr>
          <p:cNvSpPr>
            <a:spLocks noGrp="1"/>
          </p:cNvSpPr>
          <p:nvPr>
            <p:ph type="sldNum" sz="quarter" idx="12"/>
          </p:nvPr>
        </p:nvSpPr>
        <p:spPr/>
        <p:txBody>
          <a:bodyPr/>
          <a:lstStyle>
            <a:lvl1pPr>
              <a:defRPr/>
            </a:lvl1pPr>
          </a:lstStyle>
          <a:p>
            <a:pPr>
              <a:defRPr/>
            </a:pPr>
            <a:fld id="{B73DB8F3-046D-4843-93B9-0664C84CCA08}" type="slidenum">
              <a:rPr lang="zh-CN" altLang="en-US"/>
              <a:pPr>
                <a:defRPr/>
              </a:pPr>
              <a:t>‹#›</a:t>
            </a:fld>
            <a:endParaRPr lang="zh-CN" altLang="en-US"/>
          </a:p>
        </p:txBody>
      </p:sp>
    </p:spTree>
    <p:extLst>
      <p:ext uri="{BB962C8B-B14F-4D97-AF65-F5344CB8AC3E}">
        <p14:creationId xmlns:p14="http://schemas.microsoft.com/office/powerpoint/2010/main" val="35649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24D81F78-4513-65D7-6B9F-42D88C9C9666}"/>
              </a:ext>
            </a:extLst>
          </p:cNvPr>
          <p:cNvSpPr>
            <a:spLocks noGrp="1"/>
          </p:cNvSpPr>
          <p:nvPr>
            <p:ph type="dt" sz="half" idx="10"/>
          </p:nvPr>
        </p:nvSpPr>
        <p:spPr/>
        <p:txBody>
          <a:bodyPr/>
          <a:lstStyle>
            <a:lvl1pPr>
              <a:defRPr/>
            </a:lvl1pPr>
          </a:lstStyle>
          <a:p>
            <a:pPr>
              <a:defRPr/>
            </a:pPr>
            <a:fld id="{A5706A5E-C0DF-4BD8-ABA3-315458DC03A1}" type="datetimeFigureOut">
              <a:rPr lang="zh-CN" altLang="en-US"/>
              <a:pPr>
                <a:defRPr/>
              </a:pPr>
              <a:t>2025/12/8</a:t>
            </a:fld>
            <a:endParaRPr lang="zh-CN" altLang="en-US"/>
          </a:p>
        </p:txBody>
      </p:sp>
      <p:sp>
        <p:nvSpPr>
          <p:cNvPr id="4" name="页脚占位符 4">
            <a:extLst>
              <a:ext uri="{FF2B5EF4-FFF2-40B4-BE49-F238E27FC236}">
                <a16:creationId xmlns:a16="http://schemas.microsoft.com/office/drawing/2014/main" id="{70AA4748-11F4-71E5-F491-6E832102C46F}"/>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728748DF-20CB-004A-7537-7563364218AB}"/>
              </a:ext>
            </a:extLst>
          </p:cNvPr>
          <p:cNvSpPr>
            <a:spLocks noGrp="1"/>
          </p:cNvSpPr>
          <p:nvPr>
            <p:ph type="sldNum" sz="quarter" idx="12"/>
          </p:nvPr>
        </p:nvSpPr>
        <p:spPr/>
        <p:txBody>
          <a:bodyPr/>
          <a:lstStyle>
            <a:lvl1pPr>
              <a:defRPr/>
            </a:lvl1pPr>
          </a:lstStyle>
          <a:p>
            <a:pPr>
              <a:defRPr/>
            </a:pPr>
            <a:fld id="{F490AA64-A09E-4AAF-B88F-169D6013A4A0}" type="slidenum">
              <a:rPr lang="zh-CN" altLang="en-US"/>
              <a:pPr>
                <a:defRPr/>
              </a:pPr>
              <a:t>‹#›</a:t>
            </a:fld>
            <a:endParaRPr lang="zh-CN" altLang="en-US"/>
          </a:p>
        </p:txBody>
      </p:sp>
    </p:spTree>
    <p:extLst>
      <p:ext uri="{BB962C8B-B14F-4D97-AF65-F5344CB8AC3E}">
        <p14:creationId xmlns:p14="http://schemas.microsoft.com/office/powerpoint/2010/main" val="2178826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AB5C6BDF-4B7A-8090-8750-5EB0B5BFBE38}"/>
              </a:ext>
            </a:extLst>
          </p:cNvPr>
          <p:cNvSpPr>
            <a:spLocks noGrp="1"/>
          </p:cNvSpPr>
          <p:nvPr>
            <p:ph type="dt" sz="half" idx="10"/>
          </p:nvPr>
        </p:nvSpPr>
        <p:spPr/>
        <p:txBody>
          <a:bodyPr/>
          <a:lstStyle>
            <a:lvl1pPr>
              <a:defRPr/>
            </a:lvl1pPr>
          </a:lstStyle>
          <a:p>
            <a:pPr>
              <a:defRPr/>
            </a:pPr>
            <a:fld id="{0F01D300-E86F-434E-9681-5AE5B784B464}" type="datetimeFigureOut">
              <a:rPr lang="zh-CN" altLang="en-US"/>
              <a:pPr>
                <a:defRPr/>
              </a:pPr>
              <a:t>2025/12/8</a:t>
            </a:fld>
            <a:endParaRPr lang="zh-CN" altLang="en-US"/>
          </a:p>
        </p:txBody>
      </p:sp>
      <p:sp>
        <p:nvSpPr>
          <p:cNvPr id="3" name="页脚占位符 4">
            <a:extLst>
              <a:ext uri="{FF2B5EF4-FFF2-40B4-BE49-F238E27FC236}">
                <a16:creationId xmlns:a16="http://schemas.microsoft.com/office/drawing/2014/main" id="{A2A36608-B2EF-D81E-9D91-92684B9C96D8}"/>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6EEC1A5-E2C9-B96D-F1B0-F5CEFF7E4D97}"/>
              </a:ext>
            </a:extLst>
          </p:cNvPr>
          <p:cNvSpPr>
            <a:spLocks noGrp="1"/>
          </p:cNvSpPr>
          <p:nvPr>
            <p:ph type="sldNum" sz="quarter" idx="12"/>
          </p:nvPr>
        </p:nvSpPr>
        <p:spPr/>
        <p:txBody>
          <a:bodyPr/>
          <a:lstStyle>
            <a:lvl1pPr>
              <a:defRPr/>
            </a:lvl1pPr>
          </a:lstStyle>
          <a:p>
            <a:pPr>
              <a:defRPr/>
            </a:pPr>
            <a:fld id="{36DDC0FD-38F3-4108-ACC2-0E97724AF7DF}" type="slidenum">
              <a:rPr lang="zh-CN" altLang="en-US"/>
              <a:pPr>
                <a:defRPr/>
              </a:pPr>
              <a:t>‹#›</a:t>
            </a:fld>
            <a:endParaRPr lang="zh-CN" altLang="en-US"/>
          </a:p>
        </p:txBody>
      </p:sp>
    </p:spTree>
    <p:extLst>
      <p:ext uri="{BB962C8B-B14F-4D97-AF65-F5344CB8AC3E}">
        <p14:creationId xmlns:p14="http://schemas.microsoft.com/office/powerpoint/2010/main" val="200538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1226C4C-752C-3489-A2B5-EE6F2D86B3A5}"/>
              </a:ext>
            </a:extLst>
          </p:cNvPr>
          <p:cNvSpPr>
            <a:spLocks noGrp="1"/>
          </p:cNvSpPr>
          <p:nvPr>
            <p:ph type="dt" sz="half" idx="10"/>
          </p:nvPr>
        </p:nvSpPr>
        <p:spPr/>
        <p:txBody>
          <a:bodyPr/>
          <a:lstStyle>
            <a:lvl1pPr>
              <a:defRPr/>
            </a:lvl1pPr>
          </a:lstStyle>
          <a:p>
            <a:pPr>
              <a:defRPr/>
            </a:pPr>
            <a:fld id="{3F968C5E-DC33-46D4-9CE1-5031D4C921C9}" type="datetimeFigureOut">
              <a:rPr lang="zh-CN" altLang="en-US"/>
              <a:pPr>
                <a:defRPr/>
              </a:pPr>
              <a:t>2025/12/8</a:t>
            </a:fld>
            <a:endParaRPr lang="zh-CN" altLang="en-US"/>
          </a:p>
        </p:txBody>
      </p:sp>
      <p:sp>
        <p:nvSpPr>
          <p:cNvPr id="6" name="页脚占位符 4">
            <a:extLst>
              <a:ext uri="{FF2B5EF4-FFF2-40B4-BE49-F238E27FC236}">
                <a16:creationId xmlns:a16="http://schemas.microsoft.com/office/drawing/2014/main" id="{F9C27AE5-D03B-5EEC-17FA-569612E42EE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6B348D3-4F67-658A-8255-50287B46102A}"/>
              </a:ext>
            </a:extLst>
          </p:cNvPr>
          <p:cNvSpPr>
            <a:spLocks noGrp="1"/>
          </p:cNvSpPr>
          <p:nvPr>
            <p:ph type="sldNum" sz="quarter" idx="12"/>
          </p:nvPr>
        </p:nvSpPr>
        <p:spPr/>
        <p:txBody>
          <a:bodyPr/>
          <a:lstStyle>
            <a:lvl1pPr>
              <a:defRPr/>
            </a:lvl1pPr>
          </a:lstStyle>
          <a:p>
            <a:pPr>
              <a:defRPr/>
            </a:pPr>
            <a:fld id="{6674F6EB-9F86-4C79-88DE-23940729C745}" type="slidenum">
              <a:rPr lang="zh-CN" altLang="en-US"/>
              <a:pPr>
                <a:defRPr/>
              </a:pPr>
              <a:t>‹#›</a:t>
            </a:fld>
            <a:endParaRPr lang="zh-CN" altLang="en-US"/>
          </a:p>
        </p:txBody>
      </p:sp>
    </p:spTree>
    <p:extLst>
      <p:ext uri="{BB962C8B-B14F-4D97-AF65-F5344CB8AC3E}">
        <p14:creationId xmlns:p14="http://schemas.microsoft.com/office/powerpoint/2010/main" val="291801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C0DE2B6-5E47-377F-B704-C691319ADAB9}"/>
              </a:ext>
            </a:extLst>
          </p:cNvPr>
          <p:cNvSpPr>
            <a:spLocks noGrp="1"/>
          </p:cNvSpPr>
          <p:nvPr>
            <p:ph type="dt" sz="half" idx="10"/>
          </p:nvPr>
        </p:nvSpPr>
        <p:spPr/>
        <p:txBody>
          <a:bodyPr/>
          <a:lstStyle>
            <a:lvl1pPr>
              <a:defRPr/>
            </a:lvl1pPr>
          </a:lstStyle>
          <a:p>
            <a:pPr>
              <a:defRPr/>
            </a:pPr>
            <a:fld id="{C67934C5-F77F-41E0-B7CD-934FF6E5B925}" type="datetimeFigureOut">
              <a:rPr lang="zh-CN" altLang="en-US"/>
              <a:pPr>
                <a:defRPr/>
              </a:pPr>
              <a:t>2025/12/8</a:t>
            </a:fld>
            <a:endParaRPr lang="zh-CN" altLang="en-US"/>
          </a:p>
        </p:txBody>
      </p:sp>
      <p:sp>
        <p:nvSpPr>
          <p:cNvPr id="6" name="页脚占位符 4">
            <a:extLst>
              <a:ext uri="{FF2B5EF4-FFF2-40B4-BE49-F238E27FC236}">
                <a16:creationId xmlns:a16="http://schemas.microsoft.com/office/drawing/2014/main" id="{C4533A24-DC92-7B2B-D915-17BF2445530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1127C018-708C-B397-5C5F-FB7BCF8F5C77}"/>
              </a:ext>
            </a:extLst>
          </p:cNvPr>
          <p:cNvSpPr>
            <a:spLocks noGrp="1"/>
          </p:cNvSpPr>
          <p:nvPr>
            <p:ph type="sldNum" sz="quarter" idx="12"/>
          </p:nvPr>
        </p:nvSpPr>
        <p:spPr/>
        <p:txBody>
          <a:bodyPr/>
          <a:lstStyle>
            <a:lvl1pPr>
              <a:defRPr/>
            </a:lvl1pPr>
          </a:lstStyle>
          <a:p>
            <a:pPr>
              <a:defRPr/>
            </a:pPr>
            <a:fld id="{1792C918-720B-419F-A50B-CDC572FF0EBB}" type="slidenum">
              <a:rPr lang="zh-CN" altLang="en-US"/>
              <a:pPr>
                <a:defRPr/>
              </a:pPr>
              <a:t>‹#›</a:t>
            </a:fld>
            <a:endParaRPr lang="zh-CN" altLang="en-US"/>
          </a:p>
        </p:txBody>
      </p:sp>
    </p:spTree>
    <p:extLst>
      <p:ext uri="{BB962C8B-B14F-4D97-AF65-F5344CB8AC3E}">
        <p14:creationId xmlns:p14="http://schemas.microsoft.com/office/powerpoint/2010/main" val="3608893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032B348B-498D-31BD-B0E5-422A5D8BAE6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4BC4D062-94BA-4AEE-BA9A-B045A5AF759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82A37E7-043A-D20C-3D60-7C0B6D9E291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203CCE5D-0AE7-4959-8A02-F73AEEA666C3}" type="datetimeFigureOut">
              <a:rPr lang="zh-CN" altLang="en-US"/>
              <a:pPr>
                <a:defRPr/>
              </a:pPr>
              <a:t>2025/12/8</a:t>
            </a:fld>
            <a:endParaRPr lang="zh-CN" altLang="en-US"/>
          </a:p>
        </p:txBody>
      </p:sp>
      <p:sp>
        <p:nvSpPr>
          <p:cNvPr id="5" name="页脚占位符 4">
            <a:extLst>
              <a:ext uri="{FF2B5EF4-FFF2-40B4-BE49-F238E27FC236}">
                <a16:creationId xmlns:a16="http://schemas.microsoft.com/office/drawing/2014/main" id="{0088D449-AEEA-E2A9-A269-2EE6D529867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538FBEA7-5405-E4A1-6D10-BB7376C8FA3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B6A5359-1A1A-4954-B894-07FA88D0D01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2">
            <a:extLst>
              <a:ext uri="{FF2B5EF4-FFF2-40B4-BE49-F238E27FC236}">
                <a16:creationId xmlns:a16="http://schemas.microsoft.com/office/drawing/2014/main" id="{185F2B01-E2E0-76BA-00DC-ACBAA9FDE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87325"/>
            <a:ext cx="6048375"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69B7375-B01C-43A1-5BEA-E23815A5FCE9}"/>
              </a:ext>
            </a:extLst>
          </p:cNvPr>
          <p:cNvSpPr/>
          <p:nvPr/>
        </p:nvSpPr>
        <p:spPr>
          <a:xfrm>
            <a:off x="12700" y="260350"/>
            <a:ext cx="9109075" cy="5702300"/>
          </a:xfrm>
          <a:prstGeom prst="rect">
            <a:avLst/>
          </a:prstGeom>
        </p:spPr>
        <p:txBody>
          <a:bodyPr>
            <a:spAutoFit/>
          </a:bodyPr>
          <a:lstStyle/>
          <a:p>
            <a:pPr algn="just" eaLnBrk="1">
              <a:defRPr/>
            </a:pPr>
            <a:r>
              <a:rPr lang="zh-CN" altLang="en-US" sz="2400" dirty="0">
                <a:latin typeface="黑体" panose="02010609060101010101" pitchFamily="49" charset="-122"/>
                <a:ea typeface="黑体" panose="02010609060101010101" pitchFamily="49" charset="-122"/>
              </a:rPr>
              <a:t>                    刑法总则中的法定量刑情节</a:t>
            </a:r>
            <a:endParaRPr lang="en-US" altLang="zh-CN" sz="2400" dirty="0">
              <a:latin typeface="黑体" panose="02010609060101010101" pitchFamily="49" charset="-122"/>
              <a:ea typeface="黑体" panose="02010609060101010101" pitchFamily="49" charset="-122"/>
            </a:endParaRPr>
          </a:p>
          <a:p>
            <a:pPr algn="just" eaLnBrk="1">
              <a:defRPr/>
            </a:pPr>
            <a:endParaRPr lang="en-US" altLang="zh-CN" sz="1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1.</a:t>
            </a:r>
            <a:r>
              <a:rPr lang="zh-CN" altLang="en-US" sz="2000" dirty="0">
                <a:latin typeface="黑体" panose="02010609060101010101" pitchFamily="49" charset="-122"/>
                <a:ea typeface="黑体" panose="02010609060101010101" pitchFamily="49" charset="-122"/>
              </a:rPr>
              <a:t>犯罪主体</a:t>
            </a:r>
            <a:endParaRPr lang="en-US" altLang="zh-CN" sz="2000" dirty="0">
              <a:latin typeface="黑体" panose="02010609060101010101" pitchFamily="49" charset="-122"/>
              <a:ea typeface="黑体" panose="02010609060101010101" pitchFamily="49" charset="-122"/>
            </a:endParaRPr>
          </a:p>
          <a:p>
            <a:pPr algn="just" eaLnBrk="1">
              <a:defRPr/>
            </a:pP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）未成年人、老年人犯罪</a:t>
            </a:r>
            <a:endParaRPr lang="en-US" altLang="zh-CN" sz="2000" dirty="0">
              <a:latin typeface="黑体" panose="02010609060101010101" pitchFamily="49" charset="-122"/>
              <a:ea typeface="黑体" panose="02010609060101010101" pitchFamily="49" charset="-122"/>
            </a:endParaRPr>
          </a:p>
          <a:p>
            <a:pPr algn="just" eaLnBrk="1">
              <a:defRPr/>
            </a:pP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17</a:t>
            </a:r>
            <a:r>
              <a:rPr lang="zh-CN" altLang="en-US" sz="2000" dirty="0">
                <a:latin typeface="仿宋" panose="02010609060101010101" pitchFamily="49" charset="-122"/>
                <a:ea typeface="仿宋" panose="02010609060101010101" pitchFamily="49" charset="-122"/>
              </a:rPr>
              <a:t>条第</a:t>
            </a:r>
            <a:r>
              <a:rPr lang="en-US" altLang="zh-CN" sz="2000" dirty="0">
                <a:latin typeface="仿宋" panose="02010609060101010101" pitchFamily="49" charset="-122"/>
                <a:ea typeface="仿宋" panose="02010609060101010101" pitchFamily="49" charset="-122"/>
              </a:rPr>
              <a:t>4</a:t>
            </a:r>
            <a:r>
              <a:rPr lang="zh-CN" altLang="en-US" sz="2000" dirty="0">
                <a:latin typeface="仿宋" panose="02010609060101010101" pitchFamily="49" charset="-122"/>
                <a:ea typeface="仿宋" panose="02010609060101010101" pitchFamily="49" charset="-122"/>
              </a:rPr>
              <a:t>款：对依照前三款规定追究刑事责任的不满十八周岁的人，应当从轻或者减轻处罚。</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17</a:t>
            </a:r>
            <a:r>
              <a:rPr lang="zh-CN" altLang="en-US" sz="2000" dirty="0">
                <a:latin typeface="仿宋" panose="02010609060101010101" pitchFamily="49" charset="-122"/>
                <a:ea typeface="仿宋" panose="02010609060101010101" pitchFamily="49" charset="-122"/>
              </a:rPr>
              <a:t>条之一：已满七十五周岁的人故意犯罪的，可以从轻或者减轻处罚；过失犯罪的，应当从轻或者减轻处罚。</a:t>
            </a:r>
            <a:endParaRPr lang="en-US" altLang="zh-CN" sz="2000" dirty="0">
              <a:latin typeface="仿宋" panose="02010609060101010101" pitchFamily="49" charset="-122"/>
              <a:ea typeface="仿宋" panose="02010609060101010101" pitchFamily="49" charset="-122"/>
            </a:endParaRPr>
          </a:p>
          <a:p>
            <a:pPr algn="just" eaLnBrk="1">
              <a:defRPr/>
            </a:pPr>
            <a:endParaRPr lang="en-US" altLang="zh-CN" sz="2000" dirty="0">
              <a:latin typeface="仿宋" panose="02010609060101010101" pitchFamily="49" charset="-122"/>
              <a:ea typeface="仿宋" panose="02010609060101010101" pitchFamily="49" charset="-122"/>
            </a:endParaRPr>
          </a:p>
          <a:p>
            <a:pPr algn="just" eaLnBrk="1">
              <a:defRPr/>
            </a:pPr>
            <a:r>
              <a:rPr lang="zh-CN" altLang="en-US" sz="2000" dirty="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）精神病人</a:t>
            </a: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18</a:t>
            </a:r>
            <a:r>
              <a:rPr lang="zh-CN" altLang="en-US" sz="2000" dirty="0">
                <a:latin typeface="仿宋" panose="02010609060101010101" pitchFamily="49" charset="-122"/>
                <a:ea typeface="仿宋" panose="02010609060101010101" pitchFamily="49" charset="-122"/>
              </a:rPr>
              <a:t>条第</a:t>
            </a:r>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款：尚未完全丧失辨认或者控制自己行为能力的精神病人犯罪的，应当负刑事责任，但是可以从轻或者减轻处罚。</a:t>
            </a:r>
            <a:endParaRPr lang="en-US" altLang="zh-CN" sz="2000" dirty="0">
              <a:latin typeface="仿宋" panose="02010609060101010101" pitchFamily="49" charset="-122"/>
              <a:ea typeface="仿宋" panose="02010609060101010101" pitchFamily="49" charset="-122"/>
            </a:endParaRPr>
          </a:p>
          <a:p>
            <a:pPr algn="just" eaLnBrk="1">
              <a:defRPr/>
            </a:pP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）聋哑人或盲人</a:t>
            </a: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19</a:t>
            </a:r>
            <a:r>
              <a:rPr lang="zh-CN" altLang="en-US" sz="2000" dirty="0">
                <a:latin typeface="仿宋" panose="02010609060101010101" pitchFamily="49" charset="-122"/>
                <a:ea typeface="仿宋" panose="02010609060101010101" pitchFamily="49" charset="-122"/>
              </a:rPr>
              <a:t>条：又聋又哑的人或者盲人犯罪，可以从轻、减轻或者免除处罚。</a:t>
            </a:r>
            <a:endParaRPr lang="en-US" altLang="zh-CN" sz="2000" dirty="0">
              <a:latin typeface="仿宋" panose="02010609060101010101" pitchFamily="49" charset="-122"/>
              <a:ea typeface="仿宋" panose="02010609060101010101" pitchFamily="49" charset="-122"/>
            </a:endParaRPr>
          </a:p>
          <a:p>
            <a:pPr algn="just" eaLnBrk="1">
              <a:defRPr/>
            </a:pPr>
            <a:endParaRPr lang="en-US" altLang="zh-CN" sz="1050" dirty="0">
              <a:latin typeface="+mn-ea"/>
              <a:ea typeface="+mn-ea"/>
            </a:endParaRPr>
          </a:p>
          <a:p>
            <a:pPr algn="just" eaLnBrk="1">
              <a:defRPr/>
            </a:pPr>
            <a:r>
              <a:rPr lang="en-US" altLang="zh-CN" sz="2000" dirty="0">
                <a:latin typeface="+mn-ea"/>
                <a:ea typeface="+mn-ea"/>
              </a:rPr>
              <a:t>    </a:t>
            </a:r>
            <a:endParaRPr lang="en-US" altLang="zh-CN" sz="2000" dirty="0">
              <a:latin typeface="黑体" panose="02010609060101010101" pitchFamily="49" charset="-122"/>
              <a:ea typeface="黑体"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E0101D8-30C4-0EA6-DB4A-93626CD4CBF0}"/>
              </a:ext>
            </a:extLst>
          </p:cNvPr>
          <p:cNvSpPr/>
          <p:nvPr/>
        </p:nvSpPr>
        <p:spPr>
          <a:xfrm>
            <a:off x="0" y="260350"/>
            <a:ext cx="9109075" cy="5339923"/>
          </a:xfrm>
          <a:prstGeom prst="rect">
            <a:avLst/>
          </a:prstGeom>
        </p:spPr>
        <p:txBody>
          <a:bodyPr>
            <a:spAutoFit/>
          </a:bodyPr>
          <a:lstStyle/>
          <a:p>
            <a:pPr algn="just" eaLnBrk="1">
              <a:defRPr/>
            </a:pPr>
            <a:endParaRPr lang="en-US" altLang="zh-CN" sz="1050" dirty="0">
              <a:latin typeface="+mn-ea"/>
              <a:ea typeface="+mn-ea"/>
            </a:endParaRPr>
          </a:p>
          <a:p>
            <a:pPr algn="just" eaLnBrk="1">
              <a:defRPr/>
            </a:pPr>
            <a:r>
              <a:rPr lang="en-US" altLang="zh-CN" sz="2000" dirty="0">
                <a:latin typeface="黑体" panose="02010609060101010101" pitchFamily="49" charset="-122"/>
                <a:ea typeface="黑体" panose="02010609060101010101" pitchFamily="49" charset="-122"/>
              </a:rPr>
              <a:t>    2.</a:t>
            </a:r>
            <a:r>
              <a:rPr lang="zh-CN" altLang="en-US" sz="2000" dirty="0">
                <a:latin typeface="黑体" panose="02010609060101010101" pitchFamily="49" charset="-122"/>
                <a:ea typeface="黑体" panose="02010609060101010101" pitchFamily="49" charset="-122"/>
              </a:rPr>
              <a:t>犯罪停止形态</a:t>
            </a:r>
            <a:endParaRPr lang="en-US" altLang="zh-CN" sz="2000" dirty="0">
              <a:latin typeface="黑体" panose="02010609060101010101" pitchFamily="49" charset="-122"/>
              <a:ea typeface="黑体" panose="02010609060101010101" pitchFamily="49" charset="-122"/>
            </a:endParaRPr>
          </a:p>
          <a:p>
            <a:pPr algn="just" eaLnBrk="1">
              <a:defRPr/>
            </a:pPr>
            <a:endParaRPr lang="en-US" altLang="zh-CN" sz="1000" dirty="0">
              <a:latin typeface="黑体" panose="02010609060101010101" pitchFamily="49" charset="-122"/>
              <a:ea typeface="黑体" panose="02010609060101010101" pitchFamily="49" charset="-122"/>
            </a:endParaRPr>
          </a:p>
          <a:p>
            <a:pPr algn="just" eaLnBrk="1">
              <a:defRPr/>
            </a:pPr>
            <a:r>
              <a:rPr lang="en-US" altLang="zh-CN" sz="2000" dirty="0">
                <a:latin typeface="+mn-ea"/>
                <a:ea typeface="+mn-ea"/>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）预备犯。</a:t>
            </a:r>
            <a:r>
              <a:rPr lang="zh-CN" altLang="en-US"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22</a:t>
            </a:r>
            <a:r>
              <a:rPr lang="zh-CN" altLang="en-US" sz="2000" dirty="0">
                <a:latin typeface="仿宋" panose="02010609060101010101" pitchFamily="49" charset="-122"/>
                <a:ea typeface="仿宋" panose="02010609060101010101" pitchFamily="49" charset="-122"/>
              </a:rPr>
              <a:t>条第</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款：对于预备犯，可以比照既遂犯从轻、减轻处罚或者免除处罚。</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mn-ea"/>
                <a:ea typeface="+mn-ea"/>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）未遂犯。</a:t>
            </a:r>
            <a:r>
              <a:rPr lang="zh-CN" altLang="en-US"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23</a:t>
            </a:r>
            <a:r>
              <a:rPr lang="zh-CN" altLang="en-US" sz="2000" dirty="0">
                <a:latin typeface="仿宋" panose="02010609060101010101" pitchFamily="49" charset="-122"/>
                <a:ea typeface="仿宋" panose="02010609060101010101" pitchFamily="49" charset="-122"/>
              </a:rPr>
              <a:t>条第</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款：对于未遂犯，可以比照既遂犯从轻或者减轻处罚。</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mn-ea"/>
                <a:ea typeface="+mn-ea"/>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）中止犯。</a:t>
            </a:r>
            <a:r>
              <a:rPr lang="zh-CN" altLang="en-US"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24</a:t>
            </a:r>
            <a:r>
              <a:rPr lang="zh-CN" altLang="en-US" sz="2000" dirty="0">
                <a:latin typeface="仿宋" panose="02010609060101010101" pitchFamily="49" charset="-122"/>
                <a:ea typeface="仿宋" panose="02010609060101010101" pitchFamily="49" charset="-122"/>
              </a:rPr>
              <a:t>条第</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款：对于中止犯，没有造成损害的，应当免除处罚；造成损害的，应当减轻处罚。</a:t>
            </a:r>
            <a:endParaRPr lang="en-US" altLang="zh-CN" sz="2000" dirty="0">
              <a:latin typeface="仿宋" panose="02010609060101010101" pitchFamily="49" charset="-122"/>
              <a:ea typeface="仿宋" panose="02010609060101010101" pitchFamily="49" charset="-122"/>
            </a:endParaRPr>
          </a:p>
          <a:p>
            <a:pPr algn="just" eaLnBrk="1">
              <a:defRPr/>
            </a:pPr>
            <a:endParaRPr lang="en-US" altLang="zh-CN" sz="1050" dirty="0">
              <a:latin typeface="+mn-ea"/>
              <a:ea typeface="+mn-ea"/>
            </a:endParaRPr>
          </a:p>
          <a:p>
            <a:pPr algn="just" eaLnBrk="1">
              <a:defRPr/>
            </a:pPr>
            <a:r>
              <a:rPr lang="en-US" altLang="zh-CN" sz="2000" dirty="0">
                <a:latin typeface="黑体" panose="02010609060101010101" pitchFamily="49" charset="-122"/>
                <a:ea typeface="黑体" panose="02010609060101010101" pitchFamily="49" charset="-122"/>
              </a:rPr>
              <a:t>    3.</a:t>
            </a:r>
            <a:r>
              <a:rPr lang="zh-CN" altLang="en-US" sz="2000" dirty="0">
                <a:latin typeface="黑体" panose="02010609060101010101" pitchFamily="49" charset="-122"/>
                <a:ea typeface="黑体" panose="02010609060101010101" pitchFamily="49" charset="-122"/>
              </a:rPr>
              <a:t>共同犯罪</a:t>
            </a:r>
            <a:endParaRPr lang="en-US" altLang="zh-CN" sz="2000" dirty="0">
              <a:latin typeface="黑体" panose="02010609060101010101" pitchFamily="49" charset="-122"/>
              <a:ea typeface="黑体" panose="02010609060101010101" pitchFamily="49" charset="-122"/>
            </a:endParaRPr>
          </a:p>
          <a:p>
            <a:pPr algn="just" eaLnBrk="1">
              <a:defRPr/>
            </a:pPr>
            <a:endParaRPr lang="en-US" altLang="zh-CN" sz="1000" dirty="0">
              <a:latin typeface="黑体" panose="02010609060101010101" pitchFamily="49" charset="-122"/>
              <a:ea typeface="黑体" panose="02010609060101010101" pitchFamily="49" charset="-122"/>
            </a:endParaRPr>
          </a:p>
          <a:p>
            <a:pPr algn="just" eaLnBrk="1">
              <a:defRPr/>
            </a:pPr>
            <a:r>
              <a:rPr lang="en-US" altLang="zh-CN" sz="2000" dirty="0">
                <a:latin typeface="+mn-ea"/>
                <a:ea typeface="+mn-ea"/>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）从犯。</a:t>
            </a:r>
            <a:r>
              <a:rPr lang="zh-CN" altLang="en-US"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27</a:t>
            </a:r>
            <a:r>
              <a:rPr lang="zh-CN" altLang="en-US" sz="2000" dirty="0">
                <a:latin typeface="仿宋" panose="02010609060101010101" pitchFamily="49" charset="-122"/>
                <a:ea typeface="仿宋" panose="02010609060101010101" pitchFamily="49" charset="-122"/>
              </a:rPr>
              <a:t>条第</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款：对于从犯，应当从轻、减轻处罚或者免除处罚。</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mn-ea"/>
                <a:ea typeface="+mn-ea"/>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）胁从犯。</a:t>
            </a:r>
            <a:r>
              <a:rPr lang="zh-CN" altLang="en-US"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28</a:t>
            </a:r>
            <a:r>
              <a:rPr lang="zh-CN" altLang="en-US" sz="2000" dirty="0">
                <a:latin typeface="仿宋" panose="02010609060101010101" pitchFamily="49" charset="-122"/>
                <a:ea typeface="仿宋" panose="02010609060101010101" pitchFamily="49" charset="-122"/>
              </a:rPr>
              <a:t>条：对于被胁迫参加犯罪的，应当按照他的犯罪情节减轻处罚或者免除处罚。</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mn-ea"/>
                <a:ea typeface="+mn-ea"/>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）教唆未成年人犯罪。</a:t>
            </a:r>
            <a:r>
              <a:rPr lang="zh-CN" altLang="en-US"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29</a:t>
            </a:r>
            <a:r>
              <a:rPr lang="zh-CN" altLang="en-US" sz="2000" dirty="0">
                <a:latin typeface="仿宋" panose="02010609060101010101" pitchFamily="49" charset="-122"/>
                <a:ea typeface="仿宋" panose="02010609060101010101" pitchFamily="49" charset="-122"/>
              </a:rPr>
              <a:t>条第</a:t>
            </a:r>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款：教唆不满十八周岁的人犯罪的，应当从重处罚。</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mn-ea"/>
                <a:ea typeface="+mn-ea"/>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4</a:t>
            </a:r>
            <a:r>
              <a:rPr lang="zh-CN" altLang="en-US" sz="2000" dirty="0">
                <a:latin typeface="黑体" panose="02010609060101010101" pitchFamily="49" charset="-122"/>
                <a:ea typeface="黑体" panose="02010609060101010101" pitchFamily="49" charset="-122"/>
              </a:rPr>
              <a:t>）教唆未遂。</a:t>
            </a:r>
            <a:r>
              <a:rPr lang="zh-CN" altLang="en-US"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29</a:t>
            </a:r>
            <a:r>
              <a:rPr lang="zh-CN" altLang="en-US" sz="2000" dirty="0">
                <a:latin typeface="仿宋" panose="02010609060101010101" pitchFamily="49" charset="-122"/>
                <a:ea typeface="仿宋" panose="02010609060101010101" pitchFamily="49" charset="-122"/>
              </a:rPr>
              <a:t>条第</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款：如果被教唆的人没有犯被教唆的罪，对于教唆犯，可以从轻或者减轻处罚。</a:t>
            </a:r>
            <a:endParaRPr lang="en-US" altLang="zh-CN" sz="2000" dirty="0">
              <a:latin typeface="黑体" panose="02010609060101010101" pitchFamily="49" charset="-122"/>
              <a:ea typeface="黑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
            <a:extLst>
              <a:ext uri="{FF2B5EF4-FFF2-40B4-BE49-F238E27FC236}">
                <a16:creationId xmlns:a16="http://schemas.microsoft.com/office/drawing/2014/main" id="{407EAE04-0C44-18EF-8AD3-168D994D86B3}"/>
              </a:ext>
            </a:extLst>
          </p:cNvPr>
          <p:cNvSpPr>
            <a:spLocks noChangeArrowheads="1"/>
          </p:cNvSpPr>
          <p:nvPr/>
        </p:nvSpPr>
        <p:spPr bwMode="auto">
          <a:xfrm>
            <a:off x="0" y="188913"/>
            <a:ext cx="9109075" cy="670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endParaRPr lang="en-US" altLang="zh-CN" sz="1000" dirty="0">
              <a:latin typeface="黑体" panose="02010609060101010101" pitchFamily="49" charset="-122"/>
              <a:ea typeface="黑体" panose="02010609060101010101" pitchFamily="49" charset="-122"/>
            </a:endParaRPr>
          </a:p>
          <a:p>
            <a:pPr algn="just" eaLnBrk="1">
              <a:spcBef>
                <a:spcPct val="0"/>
              </a:spcBef>
              <a:buFontTx/>
              <a:buNone/>
            </a:pPr>
            <a:r>
              <a:rPr lang="en-US" altLang="zh-CN" sz="2000" dirty="0">
                <a:latin typeface="黑体" panose="02010609060101010101" pitchFamily="49" charset="-122"/>
                <a:ea typeface="黑体" panose="02010609060101010101" pitchFamily="49" charset="-122"/>
              </a:rPr>
              <a:t>    4.</a:t>
            </a:r>
            <a:r>
              <a:rPr lang="zh-CN" altLang="en-US" sz="2000" dirty="0">
                <a:latin typeface="黑体" panose="02010609060101010101" pitchFamily="49" charset="-122"/>
                <a:ea typeface="黑体" panose="02010609060101010101" pitchFamily="49" charset="-122"/>
              </a:rPr>
              <a:t>犯罪后的表现</a:t>
            </a:r>
            <a:endParaRPr lang="en-US" altLang="zh-CN" sz="2000" dirty="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dirty="0">
              <a:latin typeface="黑体" panose="02010609060101010101" pitchFamily="49" charset="-122"/>
              <a:ea typeface="黑体" panose="02010609060101010101" pitchFamily="49" charset="-122"/>
            </a:endParaRPr>
          </a:p>
          <a:p>
            <a:pPr algn="just" eaLnBrk="1">
              <a:spcBef>
                <a:spcPct val="0"/>
              </a:spcBef>
              <a:buFontTx/>
              <a:buNone/>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）自首。</a:t>
            </a:r>
            <a:r>
              <a:rPr lang="zh-CN" altLang="en-US"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67</a:t>
            </a:r>
            <a:r>
              <a:rPr lang="zh-CN" altLang="en-US" sz="2000" dirty="0">
                <a:latin typeface="仿宋" panose="02010609060101010101" pitchFamily="49" charset="-122"/>
                <a:ea typeface="仿宋" panose="02010609060101010101" pitchFamily="49" charset="-122"/>
              </a:rPr>
              <a:t>条第</a:t>
            </a:r>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款：对于自首的犯罪分子，可以从轻或者减轻处罚。其中，犯罪较轻的，可以免除处罚。</a:t>
            </a:r>
            <a:endParaRPr lang="en-US" altLang="zh-CN" sz="2000" dirty="0">
              <a:latin typeface="仿宋" panose="02010609060101010101" pitchFamily="49" charset="-122"/>
              <a:ea typeface="仿宋" panose="02010609060101010101" pitchFamily="49" charset="-122"/>
            </a:endParaRPr>
          </a:p>
          <a:p>
            <a:pPr algn="just" eaLnBrk="1">
              <a:spcBef>
                <a:spcPct val="0"/>
              </a:spcBef>
              <a:buFontTx/>
              <a:buNone/>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）立功。</a:t>
            </a:r>
            <a:r>
              <a:rPr lang="zh-CN" altLang="en-US"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68</a:t>
            </a:r>
            <a:r>
              <a:rPr lang="zh-CN" altLang="en-US" sz="2000" dirty="0">
                <a:latin typeface="仿宋" panose="02010609060101010101" pitchFamily="49" charset="-122"/>
                <a:ea typeface="仿宋" panose="02010609060101010101" pitchFamily="49" charset="-122"/>
              </a:rPr>
              <a:t>条：犯罪分子有揭发他人犯罪行为，查证属实的，或者提供重要线索，从而得以侦破其他案件等立功表现的，可以从轻或者减轻处罚；有重大立功表现的，可以减轻或者免除处罚。</a:t>
            </a:r>
            <a:endParaRPr lang="en-US" altLang="zh-CN" sz="2000" dirty="0">
              <a:latin typeface="仿宋" panose="02010609060101010101" pitchFamily="49" charset="-122"/>
              <a:ea typeface="仿宋" panose="02010609060101010101" pitchFamily="49" charset="-122"/>
            </a:endParaRPr>
          </a:p>
          <a:p>
            <a:pPr algn="just" eaLnBrk="1">
              <a:spcBef>
                <a:spcPct val="0"/>
              </a:spcBef>
              <a:buFontTx/>
              <a:buNone/>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）坦白。</a:t>
            </a:r>
            <a:r>
              <a:rPr lang="zh-CN" altLang="en-US"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67</a:t>
            </a:r>
            <a:r>
              <a:rPr lang="zh-CN" altLang="en-US" sz="2000" dirty="0">
                <a:latin typeface="仿宋" panose="02010609060101010101" pitchFamily="49" charset="-122"/>
                <a:ea typeface="仿宋" panose="02010609060101010101" pitchFamily="49" charset="-122"/>
              </a:rPr>
              <a:t>条第</a:t>
            </a:r>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款：犯罪嫌疑人虽不具有前两款规定的自首情节，但是如实供述自己罪行的，可以从轻处罚；因其如实供述自己罪行，避免特别严重后果发生的，可以减轻处罚。</a:t>
            </a:r>
            <a:endParaRPr lang="en-US" altLang="zh-CN" sz="2000" dirty="0">
              <a:latin typeface="仿宋" panose="02010609060101010101" pitchFamily="49" charset="-122"/>
              <a:ea typeface="仿宋" panose="02010609060101010101" pitchFamily="49" charset="-122"/>
            </a:endParaRPr>
          </a:p>
          <a:p>
            <a:pPr algn="just" eaLnBrk="1">
              <a:spcBef>
                <a:spcPct val="0"/>
              </a:spcBef>
              <a:buFontTx/>
              <a:buNone/>
            </a:pPr>
            <a:endParaRPr lang="en-US" altLang="zh-CN" sz="2000" dirty="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dirty="0">
              <a:latin typeface="黑体" panose="02010609060101010101" pitchFamily="49" charset="-122"/>
              <a:ea typeface="黑体" panose="02010609060101010101" pitchFamily="49" charset="-122"/>
            </a:endParaRPr>
          </a:p>
          <a:p>
            <a:pPr algn="just" eaLnBrk="1">
              <a:spcBef>
                <a:spcPct val="0"/>
              </a:spcBef>
              <a:buFontTx/>
              <a:buNone/>
            </a:pPr>
            <a:r>
              <a:rPr lang="en-US" altLang="zh-CN" sz="2000" dirty="0">
                <a:latin typeface="黑体" panose="02010609060101010101" pitchFamily="49" charset="-122"/>
                <a:ea typeface="黑体" panose="02010609060101010101" pitchFamily="49" charset="-122"/>
              </a:rPr>
              <a:t>    5.</a:t>
            </a:r>
            <a:r>
              <a:rPr lang="zh-CN" altLang="en-US" sz="2000" dirty="0">
                <a:latin typeface="黑体" panose="02010609060101010101" pitchFamily="49" charset="-122"/>
                <a:ea typeface="黑体" panose="02010609060101010101" pitchFamily="49" charset="-122"/>
              </a:rPr>
              <a:t>其他</a:t>
            </a:r>
            <a:endParaRPr lang="en-US" altLang="zh-CN" sz="2000" dirty="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dirty="0">
              <a:latin typeface="黑体" panose="02010609060101010101" pitchFamily="49" charset="-122"/>
              <a:ea typeface="黑体" panose="02010609060101010101" pitchFamily="49" charset="-122"/>
            </a:endParaRPr>
          </a:p>
          <a:p>
            <a:pPr algn="just" eaLnBrk="1">
              <a:spcBef>
                <a:spcPct val="0"/>
              </a:spcBef>
              <a:buFontTx/>
              <a:buNone/>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）刑法的消极承认。</a:t>
            </a:r>
            <a:r>
              <a:rPr lang="zh-CN" altLang="en-US"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10</a:t>
            </a:r>
            <a:r>
              <a:rPr lang="zh-CN" altLang="en-US" sz="2000" dirty="0">
                <a:latin typeface="仿宋" panose="02010609060101010101" pitchFamily="49" charset="-122"/>
                <a:ea typeface="仿宋" panose="02010609060101010101" pitchFamily="49" charset="-122"/>
              </a:rPr>
              <a:t>条：依照本法应当负刑事责任的，虽然经过外国审判，仍然可以依照本法追究，但是在外国已经受过刑罚处罚的，可以免除或者减轻处罚。</a:t>
            </a:r>
            <a:endParaRPr lang="en-US" altLang="zh-CN" sz="2000" dirty="0">
              <a:latin typeface="仿宋" panose="02010609060101010101" pitchFamily="49" charset="-122"/>
              <a:ea typeface="仿宋" panose="02010609060101010101" pitchFamily="49" charset="-122"/>
            </a:endParaRPr>
          </a:p>
          <a:p>
            <a:pPr algn="just" eaLnBrk="1">
              <a:spcBef>
                <a:spcPct val="0"/>
              </a:spcBef>
              <a:buFontTx/>
              <a:buNone/>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）防卫过当。</a:t>
            </a:r>
            <a:r>
              <a:rPr lang="zh-CN" altLang="en-US"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20</a:t>
            </a:r>
            <a:r>
              <a:rPr lang="zh-CN" altLang="en-US" sz="2000" dirty="0">
                <a:latin typeface="仿宋" panose="02010609060101010101" pitchFamily="49" charset="-122"/>
                <a:ea typeface="仿宋" panose="02010609060101010101" pitchFamily="49" charset="-122"/>
              </a:rPr>
              <a:t>条第</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款：正当防卫明显超过必要限度造成重大损害的，应当负刑事责任，但是应当减轻或者免除处罚。</a:t>
            </a:r>
            <a:endParaRPr lang="en-US" altLang="zh-CN" sz="2000" dirty="0">
              <a:latin typeface="仿宋" panose="02010609060101010101" pitchFamily="49" charset="-122"/>
              <a:ea typeface="仿宋" panose="02010609060101010101" pitchFamily="49" charset="-122"/>
            </a:endParaRPr>
          </a:p>
          <a:p>
            <a:pPr algn="just" eaLnBrk="1">
              <a:spcBef>
                <a:spcPct val="0"/>
              </a:spcBef>
              <a:buFontTx/>
              <a:buNone/>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）避险过当。</a:t>
            </a:r>
            <a:r>
              <a:rPr lang="zh-CN" altLang="en-US"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21</a:t>
            </a:r>
            <a:r>
              <a:rPr lang="zh-CN" altLang="en-US" sz="2000" dirty="0">
                <a:latin typeface="仿宋" panose="02010609060101010101" pitchFamily="49" charset="-122"/>
                <a:ea typeface="仿宋" panose="02010609060101010101" pitchFamily="49" charset="-122"/>
              </a:rPr>
              <a:t>条第</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款：紧急避险超过必要限度造成不应有的损害的，应当负刑事责任，但是应当减轻或者免除处罚。</a:t>
            </a:r>
            <a:endParaRPr lang="en-US" altLang="zh-CN" sz="2000" dirty="0">
              <a:latin typeface="仿宋" panose="02010609060101010101" pitchFamily="49" charset="-122"/>
              <a:ea typeface="仿宋" panose="02010609060101010101" pitchFamily="49" charset="-122"/>
            </a:endParaRPr>
          </a:p>
          <a:p>
            <a:pPr algn="just" eaLnBrk="1">
              <a:spcBef>
                <a:spcPct val="0"/>
              </a:spcBef>
              <a:buFontTx/>
              <a:buNone/>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4</a:t>
            </a:r>
            <a:r>
              <a:rPr lang="zh-CN" altLang="en-US" sz="2000" dirty="0">
                <a:latin typeface="黑体" panose="02010609060101010101" pitchFamily="49" charset="-122"/>
                <a:ea typeface="黑体" panose="02010609060101010101" pitchFamily="49" charset="-122"/>
              </a:rPr>
              <a:t>）累犯。</a:t>
            </a:r>
            <a:r>
              <a:rPr lang="zh-CN" altLang="en-US"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65</a:t>
            </a:r>
            <a:r>
              <a:rPr lang="zh-CN" altLang="en-US" sz="2000" dirty="0">
                <a:latin typeface="仿宋" panose="02010609060101010101" pitchFamily="49" charset="-122"/>
                <a:ea typeface="仿宋" panose="02010609060101010101" pitchFamily="49" charset="-122"/>
              </a:rPr>
              <a:t>条：</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累犯，应当从重处罚。</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
            <a:extLst>
              <a:ext uri="{FF2B5EF4-FFF2-40B4-BE49-F238E27FC236}">
                <a16:creationId xmlns:a16="http://schemas.microsoft.com/office/drawing/2014/main" id="{C1730C67-E2EA-F0DC-4AFF-429239C62DBF}"/>
              </a:ext>
            </a:extLst>
          </p:cNvPr>
          <p:cNvSpPr>
            <a:spLocks noChangeArrowheads="1"/>
          </p:cNvSpPr>
          <p:nvPr/>
        </p:nvSpPr>
        <p:spPr bwMode="auto">
          <a:xfrm>
            <a:off x="0" y="188913"/>
            <a:ext cx="910907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000">
                <a:latin typeface="黑体" panose="02010609060101010101" pitchFamily="49" charset="-122"/>
                <a:ea typeface="黑体" panose="02010609060101010101" pitchFamily="49" charset="-122"/>
              </a:rPr>
              <a:t>刑法分则中重要的法定量刑情节</a:t>
            </a:r>
            <a:endParaRPr lang="en-US" altLang="zh-CN" sz="2000">
              <a:latin typeface="黑体" panose="02010609060101010101" pitchFamily="49" charset="-122"/>
              <a:ea typeface="黑体" panose="02010609060101010101" pitchFamily="49" charset="-122"/>
            </a:endParaRPr>
          </a:p>
          <a:p>
            <a:pPr algn="ctr"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latin typeface="黑体" panose="02010609060101010101" pitchFamily="49" charset="-122"/>
                <a:ea typeface="黑体" panose="02010609060101010101" pitchFamily="49" charset="-122"/>
              </a:rPr>
              <a:t>武装掩护走私的，从重处罚。</a:t>
            </a:r>
            <a:r>
              <a:rPr lang="zh-CN" altLang="en-US" sz="2000">
                <a:latin typeface="仿宋" panose="02010609060101010101" pitchFamily="49" charset="-122"/>
                <a:ea typeface="仿宋" panose="02010609060101010101" pitchFamily="49" charset="-122"/>
              </a:rPr>
              <a:t>（</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刑法</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157</a:t>
            </a:r>
            <a:r>
              <a:rPr lang="zh-CN" altLang="en-US" sz="2000">
                <a:latin typeface="仿宋" panose="02010609060101010101" pitchFamily="49" charset="-122"/>
                <a:ea typeface="仿宋" panose="02010609060101010101" pitchFamily="49" charset="-122"/>
              </a:rPr>
              <a:t>条第</a:t>
            </a:r>
            <a:r>
              <a:rPr lang="en-US" altLang="zh-CN" sz="2000">
                <a:latin typeface="仿宋" panose="02010609060101010101" pitchFamily="49" charset="-122"/>
                <a:ea typeface="仿宋" panose="02010609060101010101" pitchFamily="49" charset="-122"/>
              </a:rPr>
              <a:t>1</a:t>
            </a:r>
            <a:r>
              <a:rPr lang="zh-CN" altLang="en-US" sz="2000">
                <a:latin typeface="仿宋" panose="02010609060101010101" pitchFamily="49" charset="-122"/>
                <a:ea typeface="仿宋" panose="02010609060101010101" pitchFamily="49" charset="-122"/>
              </a:rPr>
              <a:t>款）</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伪造货币并出售或者运输伪造的货币的，以伪造货币罪从重处罚。</a:t>
            </a:r>
            <a:r>
              <a:rPr lang="zh-CN" altLang="en-US" sz="2000">
                <a:latin typeface="仿宋" panose="02010609060101010101" pitchFamily="49" charset="-122"/>
                <a:ea typeface="仿宋" panose="02010609060101010101" pitchFamily="49" charset="-122"/>
              </a:rPr>
              <a:t>（</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刑法</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171</a:t>
            </a:r>
            <a:r>
              <a:rPr lang="zh-CN" altLang="en-US" sz="2000">
                <a:latin typeface="仿宋" panose="02010609060101010101" pitchFamily="49" charset="-122"/>
                <a:ea typeface="仿宋" panose="02010609060101010101" pitchFamily="49" charset="-122"/>
              </a:rPr>
              <a:t>条第</a:t>
            </a:r>
            <a:r>
              <a:rPr lang="en-US" altLang="zh-CN" sz="2000">
                <a:latin typeface="仿宋" panose="02010609060101010101" pitchFamily="49" charset="-122"/>
                <a:ea typeface="仿宋" panose="02010609060101010101" pitchFamily="49" charset="-122"/>
              </a:rPr>
              <a:t>3</a:t>
            </a:r>
            <a:r>
              <a:rPr lang="zh-CN" altLang="en-US" sz="2000">
                <a:latin typeface="仿宋" panose="02010609060101010101" pitchFamily="49" charset="-122"/>
                <a:ea typeface="仿宋" panose="02010609060101010101" pitchFamily="49" charset="-122"/>
              </a:rPr>
              <a:t>款）</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latin typeface="黑体" panose="02010609060101010101" pitchFamily="49" charset="-122"/>
                <a:ea typeface="黑体" panose="02010609060101010101" pitchFamily="49" charset="-122"/>
              </a:rPr>
              <a:t>奸淫不满</a:t>
            </a:r>
            <a:r>
              <a:rPr lang="en-US" altLang="zh-CN" sz="2000">
                <a:latin typeface="黑体" panose="02010609060101010101" pitchFamily="49" charset="-122"/>
                <a:ea typeface="黑体" panose="02010609060101010101" pitchFamily="49" charset="-122"/>
              </a:rPr>
              <a:t>14</a:t>
            </a:r>
            <a:r>
              <a:rPr lang="zh-CN" altLang="en-US" sz="2000">
                <a:latin typeface="黑体" panose="02010609060101010101" pitchFamily="49" charset="-122"/>
                <a:ea typeface="黑体" panose="02010609060101010101" pitchFamily="49" charset="-122"/>
              </a:rPr>
              <a:t>周岁的幼女的，以强奸罪从重处罚。</a:t>
            </a:r>
            <a:r>
              <a:rPr lang="zh-CN" altLang="en-US" sz="2000">
                <a:latin typeface="仿宋" panose="02010609060101010101" pitchFamily="49" charset="-122"/>
                <a:ea typeface="仿宋" panose="02010609060101010101" pitchFamily="49" charset="-122"/>
              </a:rPr>
              <a:t>（</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刑法</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236</a:t>
            </a:r>
            <a:r>
              <a:rPr lang="zh-CN" altLang="en-US" sz="2000">
                <a:latin typeface="仿宋" panose="02010609060101010101" pitchFamily="49" charset="-122"/>
                <a:ea typeface="仿宋" panose="02010609060101010101" pitchFamily="49" charset="-122"/>
              </a:rPr>
              <a:t>条第</a:t>
            </a:r>
            <a:r>
              <a:rPr lang="en-US" altLang="zh-CN" sz="2000">
                <a:latin typeface="仿宋" panose="02010609060101010101" pitchFamily="49" charset="-122"/>
                <a:ea typeface="仿宋" panose="02010609060101010101" pitchFamily="49" charset="-122"/>
              </a:rPr>
              <a:t>2</a:t>
            </a:r>
            <a:r>
              <a:rPr lang="zh-CN" altLang="en-US" sz="2000">
                <a:latin typeface="仿宋" panose="02010609060101010101" pitchFamily="49" charset="-122"/>
                <a:ea typeface="仿宋" panose="02010609060101010101" pitchFamily="49" charset="-122"/>
              </a:rPr>
              <a:t>款）</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4.</a:t>
            </a:r>
            <a:r>
              <a:rPr lang="zh-CN" altLang="en-US" sz="2000">
                <a:latin typeface="黑体" panose="02010609060101010101" pitchFamily="49" charset="-122"/>
                <a:ea typeface="黑体" panose="02010609060101010101" pitchFamily="49" charset="-122"/>
              </a:rPr>
              <a:t>非法剥夺他人人身自由，具有殴打、侮辱情节的（非法拘禁罪），从重处罚。</a:t>
            </a:r>
            <a:r>
              <a:rPr lang="zh-CN" altLang="en-US" sz="2000">
                <a:latin typeface="仿宋" panose="02010609060101010101" pitchFamily="49" charset="-122"/>
                <a:ea typeface="仿宋" panose="02010609060101010101" pitchFamily="49" charset="-122"/>
              </a:rPr>
              <a:t>（</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刑法</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238</a:t>
            </a:r>
            <a:r>
              <a:rPr lang="zh-CN" altLang="en-US" sz="2000">
                <a:latin typeface="仿宋" panose="02010609060101010101" pitchFamily="49" charset="-122"/>
                <a:ea typeface="仿宋" panose="02010609060101010101" pitchFamily="49" charset="-122"/>
              </a:rPr>
              <a:t>条第</a:t>
            </a:r>
            <a:r>
              <a:rPr lang="en-US" altLang="zh-CN" sz="2000">
                <a:latin typeface="仿宋" panose="02010609060101010101" pitchFamily="49" charset="-122"/>
                <a:ea typeface="仿宋" panose="02010609060101010101" pitchFamily="49" charset="-122"/>
              </a:rPr>
              <a:t>1</a:t>
            </a:r>
            <a:r>
              <a:rPr lang="zh-CN" altLang="en-US" sz="2000">
                <a:latin typeface="仿宋" panose="02010609060101010101" pitchFamily="49" charset="-122"/>
                <a:ea typeface="仿宋" panose="02010609060101010101" pitchFamily="49" charset="-122"/>
              </a:rPr>
              <a:t>款）</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5.</a:t>
            </a:r>
            <a:r>
              <a:rPr lang="zh-CN" altLang="en-US" sz="2000">
                <a:latin typeface="黑体" panose="02010609060101010101" pitchFamily="49" charset="-122"/>
                <a:ea typeface="黑体" panose="02010609060101010101" pitchFamily="49" charset="-122"/>
              </a:rPr>
              <a:t>国家机关工作人员利用职权犯非法拘禁罪的，从重处罚。</a:t>
            </a:r>
            <a:r>
              <a:rPr lang="zh-CN" altLang="en-US" sz="2000">
                <a:latin typeface="仿宋" panose="02010609060101010101" pitchFamily="49" charset="-122"/>
                <a:ea typeface="仿宋" panose="02010609060101010101" pitchFamily="49" charset="-122"/>
              </a:rPr>
              <a:t>（</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刑法</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238</a:t>
            </a:r>
            <a:r>
              <a:rPr lang="zh-CN" altLang="en-US" sz="2000">
                <a:latin typeface="仿宋" panose="02010609060101010101" pitchFamily="49" charset="-122"/>
                <a:ea typeface="仿宋" panose="02010609060101010101" pitchFamily="49" charset="-122"/>
              </a:rPr>
              <a:t>条第</a:t>
            </a:r>
            <a:r>
              <a:rPr lang="en-US" altLang="zh-CN" sz="2000">
                <a:latin typeface="仿宋" panose="02010609060101010101" pitchFamily="49" charset="-122"/>
                <a:ea typeface="仿宋" panose="02010609060101010101" pitchFamily="49" charset="-122"/>
              </a:rPr>
              <a:t>4</a:t>
            </a:r>
            <a:r>
              <a:rPr lang="zh-CN" altLang="en-US" sz="2000">
                <a:latin typeface="仿宋" panose="02010609060101010101" pitchFamily="49" charset="-122"/>
                <a:ea typeface="仿宋" panose="02010609060101010101" pitchFamily="49" charset="-122"/>
              </a:rPr>
              <a:t>款）</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6.</a:t>
            </a:r>
            <a:r>
              <a:rPr lang="zh-CN" altLang="en-US" sz="2000">
                <a:latin typeface="黑体" panose="02010609060101010101" pitchFamily="49" charset="-122"/>
                <a:ea typeface="黑体" panose="02010609060101010101" pitchFamily="49" charset="-122"/>
              </a:rPr>
              <a:t>国家机关工作人员犯诬告陷害罪的，从重处罚。</a:t>
            </a:r>
            <a:r>
              <a:rPr lang="zh-CN" altLang="en-US" sz="2000">
                <a:latin typeface="仿宋" panose="02010609060101010101" pitchFamily="49" charset="-122"/>
                <a:ea typeface="仿宋" panose="02010609060101010101" pitchFamily="49" charset="-122"/>
              </a:rPr>
              <a:t>（</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刑法</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243</a:t>
            </a:r>
            <a:r>
              <a:rPr lang="zh-CN" altLang="en-US" sz="2000">
                <a:latin typeface="仿宋" panose="02010609060101010101" pitchFamily="49" charset="-122"/>
                <a:ea typeface="仿宋" panose="02010609060101010101" pitchFamily="49" charset="-122"/>
              </a:rPr>
              <a:t>条第</a:t>
            </a:r>
            <a:r>
              <a:rPr lang="en-US" altLang="zh-CN" sz="2000">
                <a:latin typeface="仿宋" panose="02010609060101010101" pitchFamily="49" charset="-122"/>
                <a:ea typeface="仿宋" panose="02010609060101010101" pitchFamily="49" charset="-122"/>
              </a:rPr>
              <a:t>2</a:t>
            </a:r>
            <a:r>
              <a:rPr lang="zh-CN" altLang="en-US" sz="2000">
                <a:latin typeface="仿宋" panose="02010609060101010101" pitchFamily="49" charset="-122"/>
                <a:ea typeface="仿宋" panose="02010609060101010101" pitchFamily="49" charset="-122"/>
              </a:rPr>
              <a:t>款）</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7.</a:t>
            </a:r>
            <a:r>
              <a:rPr lang="zh-CN" altLang="en-US" sz="2000">
                <a:latin typeface="黑体" panose="02010609060101010101" pitchFamily="49" charset="-122"/>
                <a:ea typeface="黑体" panose="02010609060101010101" pitchFamily="49" charset="-122"/>
              </a:rPr>
              <a:t>司法工作人员滥用职权非法搜查、侵入他人住宅的，从重处罚。</a:t>
            </a:r>
            <a:r>
              <a:rPr lang="zh-CN" altLang="en-US" sz="2000">
                <a:latin typeface="仿宋" panose="02010609060101010101" pitchFamily="49" charset="-122"/>
                <a:ea typeface="仿宋" panose="02010609060101010101" pitchFamily="49" charset="-122"/>
              </a:rPr>
              <a:t>（</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刑法</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245</a:t>
            </a:r>
            <a:r>
              <a:rPr lang="zh-CN" altLang="en-US" sz="2000">
                <a:latin typeface="仿宋" panose="02010609060101010101" pitchFamily="49" charset="-122"/>
                <a:ea typeface="仿宋" panose="02010609060101010101" pitchFamily="49" charset="-122"/>
              </a:rPr>
              <a:t>条第</a:t>
            </a:r>
            <a:r>
              <a:rPr lang="en-US" altLang="zh-CN" sz="2000">
                <a:latin typeface="仿宋" panose="02010609060101010101" pitchFamily="49" charset="-122"/>
                <a:ea typeface="仿宋" panose="02010609060101010101" pitchFamily="49" charset="-122"/>
              </a:rPr>
              <a:t>2</a:t>
            </a:r>
            <a:r>
              <a:rPr lang="zh-CN" altLang="en-US" sz="2000">
                <a:latin typeface="仿宋" panose="02010609060101010101" pitchFamily="49" charset="-122"/>
                <a:ea typeface="仿宋" panose="02010609060101010101" pitchFamily="49" charset="-122"/>
              </a:rPr>
              <a:t>款）</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8.</a:t>
            </a:r>
            <a:r>
              <a:rPr lang="zh-CN" altLang="en-US" sz="2000">
                <a:latin typeface="黑体" panose="02010609060101010101" pitchFamily="49" charset="-122"/>
                <a:ea typeface="黑体" panose="02010609060101010101" pitchFamily="49" charset="-122"/>
              </a:rPr>
              <a:t>司法工作人员刑讯逼供或者暴力取证致人伤残、死亡的，以故意伤害罪、故意杀人罪从重处罚。</a:t>
            </a:r>
            <a:r>
              <a:rPr lang="zh-CN" altLang="en-US" sz="2000">
                <a:latin typeface="仿宋" panose="02010609060101010101" pitchFamily="49" charset="-122"/>
                <a:ea typeface="仿宋" panose="02010609060101010101" pitchFamily="49" charset="-122"/>
              </a:rPr>
              <a:t>（</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刑法</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247</a:t>
            </a:r>
            <a:r>
              <a:rPr lang="zh-CN" altLang="en-US" sz="2000">
                <a:latin typeface="仿宋" panose="02010609060101010101" pitchFamily="49" charset="-122"/>
                <a:ea typeface="仿宋" panose="02010609060101010101" pitchFamily="49" charset="-122"/>
              </a:rPr>
              <a:t>条）</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9.</a:t>
            </a:r>
            <a:r>
              <a:rPr lang="zh-CN" altLang="en-US" sz="2000">
                <a:latin typeface="黑体" panose="02010609060101010101" pitchFamily="49" charset="-122"/>
                <a:ea typeface="黑体" panose="02010609060101010101" pitchFamily="49" charset="-122"/>
              </a:rPr>
              <a:t>邮政工作人员私自开拆、隐匿、毁弃邮件、电报，从中窃取财物的，以盗窃罪从重处罚。</a:t>
            </a:r>
            <a:r>
              <a:rPr lang="zh-CN" altLang="en-US" sz="2000">
                <a:latin typeface="仿宋" panose="02010609060101010101" pitchFamily="49" charset="-122"/>
                <a:ea typeface="仿宋" panose="02010609060101010101" pitchFamily="49" charset="-122"/>
              </a:rPr>
              <a:t>（</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刑法</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253</a:t>
            </a:r>
            <a:r>
              <a:rPr lang="zh-CN" altLang="en-US" sz="2000">
                <a:latin typeface="仿宋" panose="02010609060101010101" pitchFamily="49" charset="-122"/>
                <a:ea typeface="仿宋" panose="02010609060101010101" pitchFamily="49" charset="-122"/>
              </a:rPr>
              <a:t>条第</a:t>
            </a:r>
            <a:r>
              <a:rPr lang="en-US" altLang="zh-CN" sz="2000">
                <a:latin typeface="仿宋" panose="02010609060101010101" pitchFamily="49" charset="-122"/>
                <a:ea typeface="仿宋" panose="02010609060101010101" pitchFamily="49" charset="-122"/>
              </a:rPr>
              <a:t>2</a:t>
            </a:r>
            <a:r>
              <a:rPr lang="zh-CN" altLang="en-US" sz="2000">
                <a:latin typeface="仿宋" panose="02010609060101010101" pitchFamily="49" charset="-122"/>
                <a:ea typeface="仿宋" panose="02010609060101010101" pitchFamily="49" charset="-122"/>
              </a:rPr>
              <a:t>款）</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10.</a:t>
            </a:r>
            <a:r>
              <a:rPr lang="zh-CN" altLang="en-US" sz="2000">
                <a:latin typeface="黑体" panose="02010609060101010101" pitchFamily="49" charset="-122"/>
                <a:ea typeface="黑体" panose="02010609060101010101" pitchFamily="49" charset="-122"/>
              </a:rPr>
              <a:t>冒充人民警察招摇撞骗的，以招摇撞骗罪从重处罚。</a:t>
            </a:r>
            <a:r>
              <a:rPr lang="zh-CN" altLang="en-US" sz="2000">
                <a:latin typeface="仿宋" panose="02010609060101010101" pitchFamily="49" charset="-122"/>
                <a:ea typeface="仿宋" panose="02010609060101010101" pitchFamily="49" charset="-122"/>
              </a:rPr>
              <a:t>（</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刑法</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279</a:t>
            </a:r>
            <a:r>
              <a:rPr lang="zh-CN" altLang="en-US" sz="2000">
                <a:latin typeface="仿宋" panose="02010609060101010101" pitchFamily="49" charset="-122"/>
                <a:ea typeface="仿宋" panose="02010609060101010101" pitchFamily="49" charset="-122"/>
              </a:rPr>
              <a:t>条第</a:t>
            </a:r>
            <a:r>
              <a:rPr lang="en-US" altLang="zh-CN" sz="2000">
                <a:latin typeface="仿宋" panose="02010609060101010101" pitchFamily="49" charset="-122"/>
                <a:ea typeface="仿宋" panose="02010609060101010101" pitchFamily="49" charset="-122"/>
              </a:rPr>
              <a:t>2</a:t>
            </a:r>
            <a:r>
              <a:rPr lang="zh-CN" altLang="en-US" sz="2000">
                <a:latin typeface="仿宋" panose="02010609060101010101" pitchFamily="49" charset="-122"/>
                <a:ea typeface="仿宋" panose="02010609060101010101" pitchFamily="49" charset="-122"/>
              </a:rPr>
              <a:t>款）</a:t>
            </a:r>
            <a:endParaRPr lang="en-US" altLang="zh-CN" sz="2000">
              <a:latin typeface="仿宋" panose="02010609060101010101" pitchFamily="49" charset="-122"/>
              <a:ea typeface="仿宋"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1">
            <a:extLst>
              <a:ext uri="{FF2B5EF4-FFF2-40B4-BE49-F238E27FC236}">
                <a16:creationId xmlns:a16="http://schemas.microsoft.com/office/drawing/2014/main" id="{565DD5E2-99FC-891F-7A2B-6AF7ABC83DC0}"/>
              </a:ext>
            </a:extLst>
          </p:cNvPr>
          <p:cNvSpPr>
            <a:spLocks noChangeArrowheads="1"/>
          </p:cNvSpPr>
          <p:nvPr/>
        </p:nvSpPr>
        <p:spPr bwMode="auto">
          <a:xfrm>
            <a:off x="0" y="188913"/>
            <a:ext cx="9109075"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endParaRPr lang="en-US" altLang="zh-CN" sz="1900">
              <a:latin typeface="黑体" panose="02010609060101010101" pitchFamily="49" charset="-122"/>
              <a:ea typeface="黑体" panose="02010609060101010101" pitchFamily="49" charset="-122"/>
            </a:endParaRPr>
          </a:p>
          <a:p>
            <a:pPr eaLnBrk="1">
              <a:spcBef>
                <a:spcPct val="0"/>
              </a:spcBef>
              <a:buFontTx/>
              <a:buNone/>
            </a:pPr>
            <a:r>
              <a:rPr lang="en-US" altLang="zh-CN" sz="1900">
                <a:latin typeface="黑体" panose="02010609060101010101" pitchFamily="49" charset="-122"/>
                <a:ea typeface="黑体" panose="02010609060101010101" pitchFamily="49" charset="-122"/>
              </a:rPr>
              <a:t>   11.</a:t>
            </a:r>
            <a:r>
              <a:rPr lang="zh-CN" altLang="en-US" sz="1900">
                <a:latin typeface="黑体" panose="02010609060101010101" pitchFamily="49" charset="-122"/>
                <a:ea typeface="黑体" panose="02010609060101010101" pitchFamily="49" charset="-122"/>
              </a:rPr>
              <a:t>司法工作人员犯妨害作证罪，以暴力、威胁、贿买等方法阻止证人作证或者指使他人作伪证或者犯帮助毁灭、伪造证据罪的，从重处罚。</a:t>
            </a:r>
            <a:r>
              <a:rPr lang="zh-CN" altLang="en-US" sz="1900">
                <a:latin typeface="仿宋" panose="02010609060101010101" pitchFamily="49" charset="-122"/>
                <a:ea typeface="仿宋" panose="02010609060101010101" pitchFamily="49" charset="-122"/>
              </a:rPr>
              <a:t>（</a:t>
            </a:r>
            <a:r>
              <a:rPr lang="en-US" altLang="zh-CN" sz="1900">
                <a:latin typeface="仿宋" panose="02010609060101010101" pitchFamily="49" charset="-122"/>
                <a:ea typeface="仿宋" panose="02010609060101010101" pitchFamily="49" charset="-122"/>
              </a:rPr>
              <a:t>《</a:t>
            </a:r>
            <a:r>
              <a:rPr lang="zh-CN" altLang="en-US" sz="1900">
                <a:latin typeface="仿宋" panose="02010609060101010101" pitchFamily="49" charset="-122"/>
                <a:ea typeface="仿宋" panose="02010609060101010101" pitchFamily="49" charset="-122"/>
              </a:rPr>
              <a:t>刑法</a:t>
            </a:r>
            <a:r>
              <a:rPr lang="en-US" altLang="zh-CN" sz="1900">
                <a:latin typeface="仿宋" panose="02010609060101010101" pitchFamily="49" charset="-122"/>
                <a:ea typeface="仿宋" panose="02010609060101010101" pitchFamily="49" charset="-122"/>
              </a:rPr>
              <a:t>》</a:t>
            </a:r>
            <a:r>
              <a:rPr lang="zh-CN" altLang="en-US" sz="1900">
                <a:latin typeface="仿宋" panose="02010609060101010101" pitchFamily="49" charset="-122"/>
                <a:ea typeface="仿宋" panose="02010609060101010101" pitchFamily="49" charset="-122"/>
              </a:rPr>
              <a:t>第</a:t>
            </a:r>
            <a:r>
              <a:rPr lang="en-US" altLang="zh-CN" sz="1900">
                <a:latin typeface="仿宋" panose="02010609060101010101" pitchFamily="49" charset="-122"/>
                <a:ea typeface="仿宋" panose="02010609060101010101" pitchFamily="49" charset="-122"/>
              </a:rPr>
              <a:t>307</a:t>
            </a:r>
            <a:r>
              <a:rPr lang="zh-CN" altLang="en-US" sz="1900">
                <a:latin typeface="仿宋" panose="02010609060101010101" pitchFamily="49" charset="-122"/>
                <a:ea typeface="仿宋" panose="02010609060101010101" pitchFamily="49" charset="-122"/>
              </a:rPr>
              <a:t>条第</a:t>
            </a:r>
            <a:r>
              <a:rPr lang="en-US" altLang="zh-CN" sz="1900">
                <a:latin typeface="仿宋" panose="02010609060101010101" pitchFamily="49" charset="-122"/>
                <a:ea typeface="仿宋" panose="02010609060101010101" pitchFamily="49" charset="-122"/>
              </a:rPr>
              <a:t>3</a:t>
            </a:r>
            <a:r>
              <a:rPr lang="zh-CN" altLang="en-US" sz="1900">
                <a:latin typeface="仿宋" panose="02010609060101010101" pitchFamily="49" charset="-122"/>
                <a:ea typeface="仿宋" panose="02010609060101010101" pitchFamily="49" charset="-122"/>
              </a:rPr>
              <a:t>款）</a:t>
            </a:r>
            <a:endParaRPr lang="en-US" altLang="zh-CN" sz="1900">
              <a:latin typeface="仿宋" panose="02010609060101010101" pitchFamily="49" charset="-122"/>
              <a:ea typeface="仿宋" panose="02010609060101010101" pitchFamily="49" charset="-122"/>
            </a:endParaRPr>
          </a:p>
          <a:p>
            <a:pPr algn="just" eaLnBrk="1">
              <a:spcBef>
                <a:spcPct val="0"/>
              </a:spcBef>
              <a:buFontTx/>
              <a:buNone/>
            </a:pPr>
            <a:r>
              <a:rPr lang="en-US" altLang="zh-CN" sz="1900">
                <a:latin typeface="黑体" panose="02010609060101010101" pitchFamily="49" charset="-122"/>
                <a:ea typeface="黑体" panose="02010609060101010101" pitchFamily="49" charset="-122"/>
              </a:rPr>
              <a:t>    12.</a:t>
            </a:r>
            <a:r>
              <a:rPr lang="zh-CN" altLang="en-US" sz="1900">
                <a:latin typeface="黑体" panose="02010609060101010101" pitchFamily="49" charset="-122"/>
                <a:ea typeface="黑体" panose="02010609060101010101" pitchFamily="49" charset="-122"/>
              </a:rPr>
              <a:t>利用、教唆未成年人走私、贩卖、运输、制造毒品，或者向未成年人出售毒品的，从重处罚。</a:t>
            </a:r>
            <a:r>
              <a:rPr lang="zh-CN" altLang="en-US" sz="1900">
                <a:latin typeface="仿宋" panose="02010609060101010101" pitchFamily="49" charset="-122"/>
                <a:ea typeface="仿宋" panose="02010609060101010101" pitchFamily="49" charset="-122"/>
              </a:rPr>
              <a:t>（</a:t>
            </a:r>
            <a:r>
              <a:rPr lang="en-US" altLang="zh-CN" sz="1900">
                <a:latin typeface="仿宋" panose="02010609060101010101" pitchFamily="49" charset="-122"/>
                <a:ea typeface="仿宋" panose="02010609060101010101" pitchFamily="49" charset="-122"/>
              </a:rPr>
              <a:t>《</a:t>
            </a:r>
            <a:r>
              <a:rPr lang="zh-CN" altLang="en-US" sz="1900">
                <a:latin typeface="仿宋" panose="02010609060101010101" pitchFamily="49" charset="-122"/>
                <a:ea typeface="仿宋" panose="02010609060101010101" pitchFamily="49" charset="-122"/>
              </a:rPr>
              <a:t>刑法</a:t>
            </a:r>
            <a:r>
              <a:rPr lang="en-US" altLang="zh-CN" sz="1900">
                <a:latin typeface="仿宋" panose="02010609060101010101" pitchFamily="49" charset="-122"/>
                <a:ea typeface="仿宋" panose="02010609060101010101" pitchFamily="49" charset="-122"/>
              </a:rPr>
              <a:t>》</a:t>
            </a:r>
            <a:r>
              <a:rPr lang="zh-CN" altLang="en-US" sz="1900">
                <a:latin typeface="仿宋" panose="02010609060101010101" pitchFamily="49" charset="-122"/>
                <a:ea typeface="仿宋" panose="02010609060101010101" pitchFamily="49" charset="-122"/>
              </a:rPr>
              <a:t>第</a:t>
            </a:r>
            <a:r>
              <a:rPr lang="en-US" altLang="zh-CN" sz="1900">
                <a:latin typeface="仿宋" panose="02010609060101010101" pitchFamily="49" charset="-122"/>
                <a:ea typeface="仿宋" panose="02010609060101010101" pitchFamily="49" charset="-122"/>
              </a:rPr>
              <a:t>347</a:t>
            </a:r>
            <a:r>
              <a:rPr lang="zh-CN" altLang="en-US" sz="1900">
                <a:latin typeface="仿宋" panose="02010609060101010101" pitchFamily="49" charset="-122"/>
                <a:ea typeface="仿宋" panose="02010609060101010101" pitchFamily="49" charset="-122"/>
              </a:rPr>
              <a:t>条第</a:t>
            </a:r>
            <a:r>
              <a:rPr lang="en-US" altLang="zh-CN" sz="1900">
                <a:latin typeface="仿宋" panose="02010609060101010101" pitchFamily="49" charset="-122"/>
                <a:ea typeface="仿宋" panose="02010609060101010101" pitchFamily="49" charset="-122"/>
              </a:rPr>
              <a:t>6</a:t>
            </a:r>
            <a:r>
              <a:rPr lang="zh-CN" altLang="en-US" sz="1900">
                <a:latin typeface="仿宋" panose="02010609060101010101" pitchFamily="49" charset="-122"/>
                <a:ea typeface="仿宋" panose="02010609060101010101" pitchFamily="49" charset="-122"/>
              </a:rPr>
              <a:t>款）</a:t>
            </a:r>
            <a:endParaRPr lang="en-US" altLang="zh-CN" sz="1900">
              <a:latin typeface="仿宋" panose="02010609060101010101" pitchFamily="49" charset="-122"/>
              <a:ea typeface="仿宋" panose="02010609060101010101" pitchFamily="49" charset="-122"/>
            </a:endParaRPr>
          </a:p>
          <a:p>
            <a:pPr algn="just" eaLnBrk="1">
              <a:spcBef>
                <a:spcPct val="0"/>
              </a:spcBef>
              <a:buFontTx/>
              <a:buNone/>
            </a:pPr>
            <a:r>
              <a:rPr lang="en-US" altLang="zh-CN" sz="1900">
                <a:latin typeface="黑体" panose="02010609060101010101" pitchFamily="49" charset="-122"/>
                <a:ea typeface="黑体" panose="02010609060101010101" pitchFamily="49" charset="-122"/>
              </a:rPr>
              <a:t>    13.</a:t>
            </a:r>
            <a:r>
              <a:rPr lang="zh-CN" altLang="en-US" sz="1900">
                <a:latin typeface="黑体" panose="02010609060101010101" pitchFamily="49" charset="-122"/>
                <a:ea typeface="黑体" panose="02010609060101010101" pitchFamily="49" charset="-122"/>
              </a:rPr>
              <a:t>引诱、教唆、欺骗或者强迫未成年人吸食、注射毒品的，从重处罚。</a:t>
            </a:r>
            <a:r>
              <a:rPr lang="zh-CN" altLang="en-US" sz="1900">
                <a:latin typeface="仿宋" panose="02010609060101010101" pitchFamily="49" charset="-122"/>
                <a:ea typeface="仿宋" panose="02010609060101010101" pitchFamily="49" charset="-122"/>
              </a:rPr>
              <a:t>（</a:t>
            </a:r>
            <a:r>
              <a:rPr lang="en-US" altLang="zh-CN" sz="1900">
                <a:latin typeface="仿宋" panose="02010609060101010101" pitchFamily="49" charset="-122"/>
                <a:ea typeface="仿宋" panose="02010609060101010101" pitchFamily="49" charset="-122"/>
              </a:rPr>
              <a:t>《</a:t>
            </a:r>
            <a:r>
              <a:rPr lang="zh-CN" altLang="en-US" sz="1900">
                <a:latin typeface="仿宋" panose="02010609060101010101" pitchFamily="49" charset="-122"/>
                <a:ea typeface="仿宋" panose="02010609060101010101" pitchFamily="49" charset="-122"/>
              </a:rPr>
              <a:t>刑法</a:t>
            </a:r>
            <a:r>
              <a:rPr lang="en-US" altLang="zh-CN" sz="1900">
                <a:latin typeface="仿宋" panose="02010609060101010101" pitchFamily="49" charset="-122"/>
                <a:ea typeface="仿宋" panose="02010609060101010101" pitchFamily="49" charset="-122"/>
              </a:rPr>
              <a:t>》</a:t>
            </a:r>
            <a:r>
              <a:rPr lang="zh-CN" altLang="en-US" sz="1900">
                <a:latin typeface="仿宋" panose="02010609060101010101" pitchFamily="49" charset="-122"/>
                <a:ea typeface="仿宋" panose="02010609060101010101" pitchFamily="49" charset="-122"/>
              </a:rPr>
              <a:t>第</a:t>
            </a:r>
            <a:r>
              <a:rPr lang="en-US" altLang="zh-CN" sz="1900">
                <a:latin typeface="仿宋" panose="02010609060101010101" pitchFamily="49" charset="-122"/>
                <a:ea typeface="仿宋" panose="02010609060101010101" pitchFamily="49" charset="-122"/>
              </a:rPr>
              <a:t>353</a:t>
            </a:r>
            <a:r>
              <a:rPr lang="zh-CN" altLang="en-US" sz="1900">
                <a:latin typeface="仿宋" panose="02010609060101010101" pitchFamily="49" charset="-122"/>
                <a:ea typeface="仿宋" panose="02010609060101010101" pitchFamily="49" charset="-122"/>
              </a:rPr>
              <a:t>条第</a:t>
            </a:r>
            <a:r>
              <a:rPr lang="en-US" altLang="zh-CN" sz="1900">
                <a:latin typeface="仿宋" panose="02010609060101010101" pitchFamily="49" charset="-122"/>
                <a:ea typeface="仿宋" panose="02010609060101010101" pitchFamily="49" charset="-122"/>
              </a:rPr>
              <a:t>3</a:t>
            </a:r>
            <a:r>
              <a:rPr lang="zh-CN" altLang="en-US" sz="1900">
                <a:latin typeface="仿宋" panose="02010609060101010101" pitchFamily="49" charset="-122"/>
                <a:ea typeface="仿宋" panose="02010609060101010101" pitchFamily="49" charset="-122"/>
              </a:rPr>
              <a:t>款）</a:t>
            </a:r>
            <a:endParaRPr lang="en-US" altLang="zh-CN" sz="1900">
              <a:latin typeface="仿宋" panose="02010609060101010101" pitchFamily="49" charset="-122"/>
              <a:ea typeface="仿宋" panose="02010609060101010101" pitchFamily="49" charset="-122"/>
            </a:endParaRPr>
          </a:p>
          <a:p>
            <a:pPr algn="just" eaLnBrk="1">
              <a:spcBef>
                <a:spcPct val="0"/>
              </a:spcBef>
              <a:buFontTx/>
              <a:buNone/>
            </a:pPr>
            <a:r>
              <a:rPr lang="en-US" altLang="zh-CN" sz="1900">
                <a:latin typeface="黑体" panose="02010609060101010101" pitchFamily="49" charset="-122"/>
                <a:ea typeface="黑体" panose="02010609060101010101" pitchFamily="49" charset="-122"/>
              </a:rPr>
              <a:t>    14.</a:t>
            </a:r>
            <a:r>
              <a:rPr lang="zh-CN" altLang="en-US" sz="1900">
                <a:latin typeface="黑体" panose="02010609060101010101" pitchFamily="49" charset="-122"/>
                <a:ea typeface="黑体" panose="02010609060101010101" pitchFamily="49" charset="-122"/>
              </a:rPr>
              <a:t>因走私、贩卖、运输、制造、非法持有毒品罪被判过刑，又犯毒品犯罪的，从重处罚。</a:t>
            </a:r>
            <a:r>
              <a:rPr lang="zh-CN" altLang="en-US" sz="1900">
                <a:latin typeface="仿宋" panose="02010609060101010101" pitchFamily="49" charset="-122"/>
                <a:ea typeface="仿宋" panose="02010609060101010101" pitchFamily="49" charset="-122"/>
              </a:rPr>
              <a:t>（</a:t>
            </a:r>
            <a:r>
              <a:rPr lang="en-US" altLang="zh-CN" sz="1900">
                <a:latin typeface="仿宋" panose="02010609060101010101" pitchFamily="49" charset="-122"/>
                <a:ea typeface="仿宋" panose="02010609060101010101" pitchFamily="49" charset="-122"/>
              </a:rPr>
              <a:t>《</a:t>
            </a:r>
            <a:r>
              <a:rPr lang="zh-CN" altLang="en-US" sz="1900">
                <a:latin typeface="仿宋" panose="02010609060101010101" pitchFamily="49" charset="-122"/>
                <a:ea typeface="仿宋" panose="02010609060101010101" pitchFamily="49" charset="-122"/>
              </a:rPr>
              <a:t>刑法</a:t>
            </a:r>
            <a:r>
              <a:rPr lang="en-US" altLang="zh-CN" sz="1900">
                <a:latin typeface="仿宋" panose="02010609060101010101" pitchFamily="49" charset="-122"/>
                <a:ea typeface="仿宋" panose="02010609060101010101" pitchFamily="49" charset="-122"/>
              </a:rPr>
              <a:t>》</a:t>
            </a:r>
            <a:r>
              <a:rPr lang="zh-CN" altLang="en-US" sz="1900">
                <a:latin typeface="仿宋" panose="02010609060101010101" pitchFamily="49" charset="-122"/>
                <a:ea typeface="仿宋" panose="02010609060101010101" pitchFamily="49" charset="-122"/>
              </a:rPr>
              <a:t>第</a:t>
            </a:r>
            <a:r>
              <a:rPr lang="en-US" altLang="zh-CN" sz="1900">
                <a:latin typeface="仿宋" panose="02010609060101010101" pitchFamily="49" charset="-122"/>
                <a:ea typeface="仿宋" panose="02010609060101010101" pitchFamily="49" charset="-122"/>
              </a:rPr>
              <a:t>356</a:t>
            </a:r>
            <a:r>
              <a:rPr lang="zh-CN" altLang="en-US" sz="1900">
                <a:latin typeface="仿宋" panose="02010609060101010101" pitchFamily="49" charset="-122"/>
                <a:ea typeface="仿宋" panose="02010609060101010101" pitchFamily="49" charset="-122"/>
              </a:rPr>
              <a:t>条）</a:t>
            </a:r>
            <a:endParaRPr lang="en-US" altLang="zh-CN" sz="1900">
              <a:latin typeface="仿宋" panose="02010609060101010101" pitchFamily="49" charset="-122"/>
              <a:ea typeface="仿宋" panose="02010609060101010101" pitchFamily="49" charset="-122"/>
            </a:endParaRPr>
          </a:p>
          <a:p>
            <a:pPr algn="just" eaLnBrk="1">
              <a:spcBef>
                <a:spcPct val="0"/>
              </a:spcBef>
              <a:buFontTx/>
              <a:buNone/>
            </a:pPr>
            <a:r>
              <a:rPr lang="en-US" altLang="zh-CN" sz="1900">
                <a:latin typeface="黑体" panose="02010609060101010101" pitchFamily="49" charset="-122"/>
                <a:ea typeface="黑体" panose="02010609060101010101" pitchFamily="49" charset="-122"/>
              </a:rPr>
              <a:t>    15.</a:t>
            </a:r>
            <a:r>
              <a:rPr lang="zh-CN" altLang="en-US" sz="1900">
                <a:latin typeface="黑体" panose="02010609060101010101" pitchFamily="49" charset="-122"/>
                <a:ea typeface="黑体" panose="02010609060101010101" pitchFamily="49" charset="-122"/>
              </a:rPr>
              <a:t>有关单位的主要负责人，利用本单位的条件，组织、强迫、引诱、容留、介绍他人卖淫的，从重处罚。</a:t>
            </a:r>
            <a:r>
              <a:rPr lang="zh-CN" altLang="en-US" sz="1900">
                <a:latin typeface="仿宋" panose="02010609060101010101" pitchFamily="49" charset="-122"/>
                <a:ea typeface="仿宋" panose="02010609060101010101" pitchFamily="49" charset="-122"/>
              </a:rPr>
              <a:t>（</a:t>
            </a:r>
            <a:r>
              <a:rPr lang="en-US" altLang="zh-CN" sz="1900">
                <a:latin typeface="仿宋" panose="02010609060101010101" pitchFamily="49" charset="-122"/>
                <a:ea typeface="仿宋" panose="02010609060101010101" pitchFamily="49" charset="-122"/>
              </a:rPr>
              <a:t>《</a:t>
            </a:r>
            <a:r>
              <a:rPr lang="zh-CN" altLang="en-US" sz="1900">
                <a:latin typeface="仿宋" panose="02010609060101010101" pitchFamily="49" charset="-122"/>
                <a:ea typeface="仿宋" panose="02010609060101010101" pitchFamily="49" charset="-122"/>
              </a:rPr>
              <a:t>刑法</a:t>
            </a:r>
            <a:r>
              <a:rPr lang="en-US" altLang="zh-CN" sz="1900">
                <a:latin typeface="仿宋" panose="02010609060101010101" pitchFamily="49" charset="-122"/>
                <a:ea typeface="仿宋" panose="02010609060101010101" pitchFamily="49" charset="-122"/>
              </a:rPr>
              <a:t>》</a:t>
            </a:r>
            <a:r>
              <a:rPr lang="zh-CN" altLang="en-US" sz="1900">
                <a:latin typeface="仿宋" panose="02010609060101010101" pitchFamily="49" charset="-122"/>
                <a:ea typeface="仿宋" panose="02010609060101010101" pitchFamily="49" charset="-122"/>
              </a:rPr>
              <a:t>第</a:t>
            </a:r>
            <a:r>
              <a:rPr lang="en-US" altLang="zh-CN" sz="1900">
                <a:latin typeface="仿宋" panose="02010609060101010101" pitchFamily="49" charset="-122"/>
                <a:ea typeface="仿宋" panose="02010609060101010101" pitchFamily="49" charset="-122"/>
              </a:rPr>
              <a:t>361</a:t>
            </a:r>
            <a:r>
              <a:rPr lang="zh-CN" altLang="en-US" sz="1900">
                <a:latin typeface="仿宋" panose="02010609060101010101" pitchFamily="49" charset="-122"/>
                <a:ea typeface="仿宋" panose="02010609060101010101" pitchFamily="49" charset="-122"/>
              </a:rPr>
              <a:t>条第</a:t>
            </a:r>
            <a:r>
              <a:rPr lang="en-US" altLang="zh-CN" sz="1900">
                <a:latin typeface="仿宋" panose="02010609060101010101" pitchFamily="49" charset="-122"/>
                <a:ea typeface="仿宋" panose="02010609060101010101" pitchFamily="49" charset="-122"/>
              </a:rPr>
              <a:t>2</a:t>
            </a:r>
            <a:r>
              <a:rPr lang="zh-CN" altLang="en-US" sz="1900">
                <a:latin typeface="仿宋" panose="02010609060101010101" pitchFamily="49" charset="-122"/>
                <a:ea typeface="仿宋" panose="02010609060101010101" pitchFamily="49" charset="-122"/>
              </a:rPr>
              <a:t>款）</a:t>
            </a:r>
            <a:endParaRPr lang="en-US" altLang="zh-CN" sz="1900">
              <a:latin typeface="仿宋" panose="02010609060101010101" pitchFamily="49" charset="-122"/>
              <a:ea typeface="仿宋" panose="02010609060101010101" pitchFamily="49" charset="-122"/>
            </a:endParaRPr>
          </a:p>
          <a:p>
            <a:pPr algn="just" eaLnBrk="1">
              <a:spcBef>
                <a:spcPct val="0"/>
              </a:spcBef>
              <a:buFontTx/>
              <a:buNone/>
            </a:pPr>
            <a:r>
              <a:rPr lang="en-US" altLang="zh-CN" sz="1900">
                <a:latin typeface="黑体" panose="02010609060101010101" pitchFamily="49" charset="-122"/>
                <a:ea typeface="黑体" panose="02010609060101010101" pitchFamily="49" charset="-122"/>
              </a:rPr>
              <a:t>    16.</a:t>
            </a:r>
            <a:r>
              <a:rPr lang="zh-CN" altLang="en-US" sz="1900">
                <a:latin typeface="黑体" panose="02010609060101010101" pitchFamily="49" charset="-122"/>
                <a:ea typeface="黑体" panose="02010609060101010101" pitchFamily="49" charset="-122"/>
              </a:rPr>
              <a:t>制作、复制淫秽的电影、录像等音像制品组织播放的，从重处罚。</a:t>
            </a:r>
            <a:r>
              <a:rPr lang="zh-CN" altLang="en-US" sz="1900">
                <a:latin typeface="仿宋" panose="02010609060101010101" pitchFamily="49" charset="-122"/>
                <a:ea typeface="仿宋" panose="02010609060101010101" pitchFamily="49" charset="-122"/>
              </a:rPr>
              <a:t>（</a:t>
            </a:r>
            <a:r>
              <a:rPr lang="en-US" altLang="zh-CN" sz="1900">
                <a:latin typeface="仿宋" panose="02010609060101010101" pitchFamily="49" charset="-122"/>
                <a:ea typeface="仿宋" panose="02010609060101010101" pitchFamily="49" charset="-122"/>
              </a:rPr>
              <a:t>《</a:t>
            </a:r>
            <a:r>
              <a:rPr lang="zh-CN" altLang="en-US" sz="1900">
                <a:latin typeface="仿宋" panose="02010609060101010101" pitchFamily="49" charset="-122"/>
                <a:ea typeface="仿宋" panose="02010609060101010101" pitchFamily="49" charset="-122"/>
              </a:rPr>
              <a:t>刑法</a:t>
            </a:r>
            <a:r>
              <a:rPr lang="en-US" altLang="zh-CN" sz="1900">
                <a:latin typeface="仿宋" panose="02010609060101010101" pitchFamily="49" charset="-122"/>
                <a:ea typeface="仿宋" panose="02010609060101010101" pitchFamily="49" charset="-122"/>
              </a:rPr>
              <a:t>》</a:t>
            </a:r>
            <a:r>
              <a:rPr lang="zh-CN" altLang="en-US" sz="1900">
                <a:latin typeface="仿宋" panose="02010609060101010101" pitchFamily="49" charset="-122"/>
                <a:ea typeface="仿宋" panose="02010609060101010101" pitchFamily="49" charset="-122"/>
              </a:rPr>
              <a:t>第</a:t>
            </a:r>
            <a:r>
              <a:rPr lang="en-US" altLang="zh-CN" sz="1900">
                <a:latin typeface="仿宋" panose="02010609060101010101" pitchFamily="49" charset="-122"/>
                <a:ea typeface="仿宋" panose="02010609060101010101" pitchFamily="49" charset="-122"/>
              </a:rPr>
              <a:t>364</a:t>
            </a:r>
            <a:r>
              <a:rPr lang="zh-CN" altLang="en-US" sz="1900">
                <a:latin typeface="仿宋" panose="02010609060101010101" pitchFamily="49" charset="-122"/>
                <a:ea typeface="仿宋" panose="02010609060101010101" pitchFamily="49" charset="-122"/>
              </a:rPr>
              <a:t>条第</a:t>
            </a:r>
            <a:r>
              <a:rPr lang="en-US" altLang="zh-CN" sz="1900">
                <a:latin typeface="仿宋" panose="02010609060101010101" pitchFamily="49" charset="-122"/>
                <a:ea typeface="仿宋" panose="02010609060101010101" pitchFamily="49" charset="-122"/>
              </a:rPr>
              <a:t>3</a:t>
            </a:r>
            <a:r>
              <a:rPr lang="zh-CN" altLang="en-US" sz="1900">
                <a:latin typeface="仿宋" panose="02010609060101010101" pitchFamily="49" charset="-122"/>
                <a:ea typeface="仿宋" panose="02010609060101010101" pitchFamily="49" charset="-122"/>
              </a:rPr>
              <a:t>款）</a:t>
            </a:r>
            <a:endParaRPr lang="en-US" altLang="zh-CN" sz="1900">
              <a:latin typeface="仿宋" panose="02010609060101010101" pitchFamily="49" charset="-122"/>
              <a:ea typeface="仿宋" panose="02010609060101010101" pitchFamily="49" charset="-122"/>
            </a:endParaRPr>
          </a:p>
          <a:p>
            <a:pPr algn="just" eaLnBrk="1">
              <a:spcBef>
                <a:spcPct val="0"/>
              </a:spcBef>
              <a:buFontTx/>
              <a:buNone/>
            </a:pPr>
            <a:r>
              <a:rPr lang="en-US" altLang="zh-CN" sz="1900">
                <a:latin typeface="黑体" panose="02010609060101010101" pitchFamily="49" charset="-122"/>
                <a:ea typeface="黑体" panose="02010609060101010101" pitchFamily="49" charset="-122"/>
              </a:rPr>
              <a:t>    17.</a:t>
            </a:r>
            <a:r>
              <a:rPr lang="zh-CN" altLang="en-US" sz="1900">
                <a:latin typeface="黑体" panose="02010609060101010101" pitchFamily="49" charset="-122"/>
                <a:ea typeface="黑体" panose="02010609060101010101" pitchFamily="49" charset="-122"/>
              </a:rPr>
              <a:t>向不满</a:t>
            </a:r>
            <a:r>
              <a:rPr lang="en-US" altLang="zh-CN" sz="1900">
                <a:latin typeface="黑体" panose="02010609060101010101" pitchFamily="49" charset="-122"/>
                <a:ea typeface="黑体" panose="02010609060101010101" pitchFamily="49" charset="-122"/>
              </a:rPr>
              <a:t>18</a:t>
            </a:r>
            <a:r>
              <a:rPr lang="zh-CN" altLang="en-US" sz="1900">
                <a:latin typeface="黑体" panose="02010609060101010101" pitchFamily="49" charset="-122"/>
                <a:ea typeface="黑体" panose="02010609060101010101" pitchFamily="49" charset="-122"/>
              </a:rPr>
              <a:t>周岁的未成年人传播淫秽物品的，从重处罚。</a:t>
            </a:r>
            <a:r>
              <a:rPr lang="zh-CN" altLang="en-US" sz="1900">
                <a:latin typeface="仿宋" panose="02010609060101010101" pitchFamily="49" charset="-122"/>
                <a:ea typeface="仿宋" panose="02010609060101010101" pitchFamily="49" charset="-122"/>
              </a:rPr>
              <a:t>（</a:t>
            </a:r>
            <a:r>
              <a:rPr lang="en-US" altLang="zh-CN" sz="1900">
                <a:latin typeface="仿宋" panose="02010609060101010101" pitchFamily="49" charset="-122"/>
                <a:ea typeface="仿宋" panose="02010609060101010101" pitchFamily="49" charset="-122"/>
              </a:rPr>
              <a:t>《</a:t>
            </a:r>
            <a:r>
              <a:rPr lang="zh-CN" altLang="en-US" sz="1900">
                <a:latin typeface="仿宋" panose="02010609060101010101" pitchFamily="49" charset="-122"/>
                <a:ea typeface="仿宋" panose="02010609060101010101" pitchFamily="49" charset="-122"/>
              </a:rPr>
              <a:t>刑法</a:t>
            </a:r>
            <a:r>
              <a:rPr lang="en-US" altLang="zh-CN" sz="1900">
                <a:latin typeface="仿宋" panose="02010609060101010101" pitchFamily="49" charset="-122"/>
                <a:ea typeface="仿宋" panose="02010609060101010101" pitchFamily="49" charset="-122"/>
              </a:rPr>
              <a:t>》</a:t>
            </a:r>
            <a:r>
              <a:rPr lang="zh-CN" altLang="en-US" sz="1900">
                <a:latin typeface="仿宋" panose="02010609060101010101" pitchFamily="49" charset="-122"/>
                <a:ea typeface="仿宋" panose="02010609060101010101" pitchFamily="49" charset="-122"/>
              </a:rPr>
              <a:t>第</a:t>
            </a:r>
            <a:r>
              <a:rPr lang="en-US" altLang="zh-CN" sz="1900">
                <a:latin typeface="仿宋" panose="02010609060101010101" pitchFamily="49" charset="-122"/>
                <a:ea typeface="仿宋" panose="02010609060101010101" pitchFamily="49" charset="-122"/>
              </a:rPr>
              <a:t>364</a:t>
            </a:r>
            <a:r>
              <a:rPr lang="zh-CN" altLang="en-US" sz="1900">
                <a:latin typeface="仿宋" panose="02010609060101010101" pitchFamily="49" charset="-122"/>
                <a:ea typeface="仿宋" panose="02010609060101010101" pitchFamily="49" charset="-122"/>
              </a:rPr>
              <a:t>条第</a:t>
            </a:r>
            <a:r>
              <a:rPr lang="en-US" altLang="zh-CN" sz="1900">
                <a:latin typeface="仿宋" panose="02010609060101010101" pitchFamily="49" charset="-122"/>
                <a:ea typeface="仿宋" panose="02010609060101010101" pitchFamily="49" charset="-122"/>
              </a:rPr>
              <a:t>4</a:t>
            </a:r>
            <a:r>
              <a:rPr lang="zh-CN" altLang="en-US" sz="1900">
                <a:latin typeface="仿宋" panose="02010609060101010101" pitchFamily="49" charset="-122"/>
                <a:ea typeface="仿宋" panose="02010609060101010101" pitchFamily="49" charset="-122"/>
              </a:rPr>
              <a:t>款）</a:t>
            </a:r>
            <a:endParaRPr lang="en-US" altLang="zh-CN" sz="1900">
              <a:latin typeface="仿宋" panose="02010609060101010101" pitchFamily="49" charset="-122"/>
              <a:ea typeface="仿宋" panose="02010609060101010101" pitchFamily="49" charset="-122"/>
            </a:endParaRPr>
          </a:p>
          <a:p>
            <a:pPr algn="just" eaLnBrk="1">
              <a:spcBef>
                <a:spcPct val="0"/>
              </a:spcBef>
              <a:buFontTx/>
              <a:buNone/>
            </a:pPr>
            <a:r>
              <a:rPr lang="en-US" altLang="zh-CN" sz="1900">
                <a:latin typeface="黑体" panose="02010609060101010101" pitchFamily="49" charset="-122"/>
                <a:ea typeface="黑体" panose="02010609060101010101" pitchFamily="49" charset="-122"/>
              </a:rPr>
              <a:t>    18.</a:t>
            </a:r>
            <a:r>
              <a:rPr lang="zh-CN" altLang="en-US" sz="1900">
                <a:latin typeface="黑体" panose="02010609060101010101" pitchFamily="49" charset="-122"/>
                <a:ea typeface="黑体" panose="02010609060101010101" pitchFamily="49" charset="-122"/>
              </a:rPr>
              <a:t>挪用用于救灾、抢险、防汛、优抚、扶贫、移民、救济款物归个人使用的，从重处罚。</a:t>
            </a:r>
            <a:r>
              <a:rPr lang="zh-CN" altLang="en-US" sz="1900">
                <a:latin typeface="仿宋" panose="02010609060101010101" pitchFamily="49" charset="-122"/>
                <a:ea typeface="仿宋" panose="02010609060101010101" pitchFamily="49" charset="-122"/>
              </a:rPr>
              <a:t>（</a:t>
            </a:r>
            <a:r>
              <a:rPr lang="en-US" altLang="zh-CN" sz="1900">
                <a:latin typeface="仿宋" panose="02010609060101010101" pitchFamily="49" charset="-122"/>
                <a:ea typeface="仿宋" panose="02010609060101010101" pitchFamily="49" charset="-122"/>
              </a:rPr>
              <a:t>《</a:t>
            </a:r>
            <a:r>
              <a:rPr lang="zh-CN" altLang="en-US" sz="1900">
                <a:latin typeface="仿宋" panose="02010609060101010101" pitchFamily="49" charset="-122"/>
                <a:ea typeface="仿宋" panose="02010609060101010101" pitchFamily="49" charset="-122"/>
              </a:rPr>
              <a:t>刑法</a:t>
            </a:r>
            <a:r>
              <a:rPr lang="en-US" altLang="zh-CN" sz="1900">
                <a:latin typeface="仿宋" panose="02010609060101010101" pitchFamily="49" charset="-122"/>
                <a:ea typeface="仿宋" panose="02010609060101010101" pitchFamily="49" charset="-122"/>
              </a:rPr>
              <a:t>》</a:t>
            </a:r>
            <a:r>
              <a:rPr lang="zh-CN" altLang="en-US" sz="1900">
                <a:latin typeface="仿宋" panose="02010609060101010101" pitchFamily="49" charset="-122"/>
                <a:ea typeface="仿宋" panose="02010609060101010101" pitchFamily="49" charset="-122"/>
              </a:rPr>
              <a:t>第</a:t>
            </a:r>
            <a:r>
              <a:rPr lang="en-US" altLang="zh-CN" sz="1900">
                <a:latin typeface="仿宋" panose="02010609060101010101" pitchFamily="49" charset="-122"/>
                <a:ea typeface="仿宋" panose="02010609060101010101" pitchFamily="49" charset="-122"/>
              </a:rPr>
              <a:t>384</a:t>
            </a:r>
            <a:r>
              <a:rPr lang="zh-CN" altLang="en-US" sz="1900">
                <a:latin typeface="仿宋" panose="02010609060101010101" pitchFamily="49" charset="-122"/>
                <a:ea typeface="仿宋" panose="02010609060101010101" pitchFamily="49" charset="-122"/>
              </a:rPr>
              <a:t>条第</a:t>
            </a:r>
            <a:r>
              <a:rPr lang="en-US" altLang="zh-CN" sz="1900">
                <a:latin typeface="仿宋" panose="02010609060101010101" pitchFamily="49" charset="-122"/>
                <a:ea typeface="仿宋" panose="02010609060101010101" pitchFamily="49" charset="-122"/>
              </a:rPr>
              <a:t>2</a:t>
            </a:r>
            <a:r>
              <a:rPr lang="zh-CN" altLang="en-US" sz="1900">
                <a:latin typeface="仿宋" panose="02010609060101010101" pitchFamily="49" charset="-122"/>
                <a:ea typeface="仿宋" panose="02010609060101010101" pitchFamily="49" charset="-122"/>
              </a:rPr>
              <a:t>款）</a:t>
            </a:r>
            <a:endParaRPr lang="en-US" altLang="zh-CN" sz="1900">
              <a:latin typeface="仿宋" panose="02010609060101010101" pitchFamily="49" charset="-122"/>
              <a:ea typeface="仿宋" panose="02010609060101010101" pitchFamily="49" charset="-122"/>
            </a:endParaRPr>
          </a:p>
          <a:p>
            <a:pPr algn="just" eaLnBrk="1">
              <a:spcBef>
                <a:spcPct val="0"/>
              </a:spcBef>
              <a:buFontTx/>
              <a:buNone/>
            </a:pPr>
            <a:r>
              <a:rPr lang="en-US" altLang="zh-CN" sz="1900">
                <a:latin typeface="黑体" panose="02010609060101010101" pitchFamily="49" charset="-122"/>
                <a:ea typeface="黑体" panose="02010609060101010101" pitchFamily="49" charset="-122"/>
              </a:rPr>
              <a:t>    19.</a:t>
            </a:r>
            <a:r>
              <a:rPr lang="zh-CN" altLang="en-US" sz="1900">
                <a:latin typeface="黑体" panose="02010609060101010101" pitchFamily="49" charset="-122"/>
                <a:ea typeface="黑体" panose="02010609060101010101" pitchFamily="49" charset="-122"/>
              </a:rPr>
              <a:t>犯受贿罪索贿的，从重处罚。</a:t>
            </a:r>
            <a:r>
              <a:rPr lang="zh-CN" altLang="en-US" sz="1900">
                <a:latin typeface="仿宋" panose="02010609060101010101" pitchFamily="49" charset="-122"/>
                <a:ea typeface="仿宋" panose="02010609060101010101" pitchFamily="49" charset="-122"/>
              </a:rPr>
              <a:t>（</a:t>
            </a:r>
            <a:r>
              <a:rPr lang="en-US" altLang="zh-CN" sz="1900">
                <a:latin typeface="仿宋" panose="02010609060101010101" pitchFamily="49" charset="-122"/>
                <a:ea typeface="仿宋" panose="02010609060101010101" pitchFamily="49" charset="-122"/>
              </a:rPr>
              <a:t>《</a:t>
            </a:r>
            <a:r>
              <a:rPr lang="zh-CN" altLang="en-US" sz="1900">
                <a:latin typeface="仿宋" panose="02010609060101010101" pitchFamily="49" charset="-122"/>
                <a:ea typeface="仿宋" panose="02010609060101010101" pitchFamily="49" charset="-122"/>
              </a:rPr>
              <a:t>刑法</a:t>
            </a:r>
            <a:r>
              <a:rPr lang="en-US" altLang="zh-CN" sz="1900">
                <a:latin typeface="仿宋" panose="02010609060101010101" pitchFamily="49" charset="-122"/>
                <a:ea typeface="仿宋" panose="02010609060101010101" pitchFamily="49" charset="-122"/>
              </a:rPr>
              <a:t>》</a:t>
            </a:r>
            <a:r>
              <a:rPr lang="zh-CN" altLang="en-US" sz="1900">
                <a:latin typeface="仿宋" panose="02010609060101010101" pitchFamily="49" charset="-122"/>
                <a:ea typeface="仿宋" panose="02010609060101010101" pitchFamily="49" charset="-122"/>
              </a:rPr>
              <a:t>第</a:t>
            </a:r>
            <a:r>
              <a:rPr lang="en-US" altLang="zh-CN" sz="1900">
                <a:latin typeface="仿宋" panose="02010609060101010101" pitchFamily="49" charset="-122"/>
                <a:ea typeface="仿宋" panose="02010609060101010101" pitchFamily="49" charset="-122"/>
              </a:rPr>
              <a:t>386</a:t>
            </a:r>
            <a:r>
              <a:rPr lang="zh-CN" altLang="en-US" sz="1900">
                <a:latin typeface="仿宋" panose="02010609060101010101" pitchFamily="49" charset="-122"/>
                <a:ea typeface="仿宋" panose="02010609060101010101" pitchFamily="49" charset="-122"/>
              </a:rPr>
              <a:t>条）</a:t>
            </a:r>
            <a:endParaRPr lang="en-US" altLang="zh-CN" sz="1900">
              <a:latin typeface="仿宋" panose="02010609060101010101" pitchFamily="49" charset="-122"/>
              <a:ea typeface="仿宋" panose="02010609060101010101" pitchFamily="49" charset="-122"/>
            </a:endParaRPr>
          </a:p>
          <a:p>
            <a:pPr algn="just" eaLnBrk="1">
              <a:spcBef>
                <a:spcPct val="0"/>
              </a:spcBef>
              <a:buFontTx/>
              <a:buNone/>
            </a:pPr>
            <a:r>
              <a:rPr lang="en-US" altLang="zh-CN" sz="1900">
                <a:latin typeface="黑体" panose="02010609060101010101" pitchFamily="49" charset="-122"/>
                <a:ea typeface="黑体" panose="02010609060101010101" pitchFamily="49" charset="-122"/>
              </a:rPr>
              <a:t>    20.</a:t>
            </a:r>
            <a:r>
              <a:rPr lang="zh-CN" altLang="en-US" sz="1900">
                <a:latin typeface="黑体" panose="02010609060101010101" pitchFamily="49" charset="-122"/>
                <a:ea typeface="黑体" panose="02010609060101010101" pitchFamily="49" charset="-122"/>
              </a:rPr>
              <a:t>行贿人在被追诉前主动交待行贿行为的，可以从轻或者减轻处罚。其中，犯罪较轻的，对侦破重大案件起关键作用的，或者有重大立功表现的，可以减轻或者免除处罚。</a:t>
            </a:r>
            <a:r>
              <a:rPr lang="zh-CN" altLang="en-US" sz="1900">
                <a:latin typeface="仿宋" panose="02010609060101010101" pitchFamily="49" charset="-122"/>
                <a:ea typeface="仿宋" panose="02010609060101010101" pitchFamily="49" charset="-122"/>
              </a:rPr>
              <a:t>（</a:t>
            </a:r>
            <a:r>
              <a:rPr lang="en-US" altLang="zh-CN" sz="1900">
                <a:latin typeface="仿宋" panose="02010609060101010101" pitchFamily="49" charset="-122"/>
                <a:ea typeface="仿宋" panose="02010609060101010101" pitchFamily="49" charset="-122"/>
              </a:rPr>
              <a:t>《</a:t>
            </a:r>
            <a:r>
              <a:rPr lang="zh-CN" altLang="en-US" sz="1900">
                <a:latin typeface="仿宋" panose="02010609060101010101" pitchFamily="49" charset="-122"/>
                <a:ea typeface="仿宋" panose="02010609060101010101" pitchFamily="49" charset="-122"/>
              </a:rPr>
              <a:t>刑法</a:t>
            </a:r>
            <a:r>
              <a:rPr lang="en-US" altLang="zh-CN" sz="1900">
                <a:latin typeface="仿宋" panose="02010609060101010101" pitchFamily="49" charset="-122"/>
                <a:ea typeface="仿宋" panose="02010609060101010101" pitchFamily="49" charset="-122"/>
              </a:rPr>
              <a:t>》</a:t>
            </a:r>
            <a:r>
              <a:rPr lang="zh-CN" altLang="en-US" sz="1900">
                <a:latin typeface="仿宋" panose="02010609060101010101" pitchFamily="49" charset="-122"/>
                <a:ea typeface="仿宋" panose="02010609060101010101" pitchFamily="49" charset="-122"/>
              </a:rPr>
              <a:t>第</a:t>
            </a:r>
            <a:r>
              <a:rPr lang="en-US" altLang="zh-CN" sz="1900">
                <a:latin typeface="仿宋" panose="02010609060101010101" pitchFamily="49" charset="-122"/>
                <a:ea typeface="仿宋" panose="02010609060101010101" pitchFamily="49" charset="-122"/>
              </a:rPr>
              <a:t>390</a:t>
            </a:r>
            <a:r>
              <a:rPr lang="zh-CN" altLang="en-US" sz="1900">
                <a:latin typeface="仿宋" panose="02010609060101010101" pitchFamily="49" charset="-122"/>
                <a:ea typeface="仿宋" panose="02010609060101010101" pitchFamily="49" charset="-122"/>
              </a:rPr>
              <a:t>条第</a:t>
            </a:r>
            <a:r>
              <a:rPr lang="en-US" altLang="zh-CN" sz="1900">
                <a:latin typeface="仿宋" panose="02010609060101010101" pitchFamily="49" charset="-122"/>
                <a:ea typeface="仿宋" panose="02010609060101010101" pitchFamily="49" charset="-122"/>
              </a:rPr>
              <a:t>2</a:t>
            </a:r>
            <a:r>
              <a:rPr lang="zh-CN" altLang="en-US" sz="1900">
                <a:latin typeface="仿宋" panose="02010609060101010101" pitchFamily="49" charset="-122"/>
                <a:ea typeface="仿宋" panose="02010609060101010101" pitchFamily="49" charset="-122"/>
              </a:rPr>
              <a:t>款）</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a:extLst>
              <a:ext uri="{FF2B5EF4-FFF2-40B4-BE49-F238E27FC236}">
                <a16:creationId xmlns:a16="http://schemas.microsoft.com/office/drawing/2014/main" id="{7F6C4CFA-7F83-57E8-6FA3-338099CDE2EF}"/>
              </a:ext>
            </a:extLst>
          </p:cNvPr>
          <p:cNvSpPr>
            <a:spLocks noChangeArrowheads="1"/>
          </p:cNvSpPr>
          <p:nvPr/>
        </p:nvSpPr>
        <p:spPr bwMode="auto">
          <a:xfrm>
            <a:off x="0" y="188913"/>
            <a:ext cx="9109075"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800" b="1">
                <a:latin typeface="黑体" panose="02010609060101010101" pitchFamily="49" charset="-122"/>
                <a:ea typeface="黑体" panose="02010609060101010101" pitchFamily="49" charset="-122"/>
              </a:rPr>
              <a:t>量刑制度</a:t>
            </a:r>
            <a:r>
              <a:rPr lang="zh-CN" altLang="en-US" sz="1000">
                <a:latin typeface="黑体" panose="02010609060101010101" pitchFamily="49" charset="-122"/>
                <a:ea typeface="黑体" panose="02010609060101010101" pitchFamily="49" charset="-122"/>
              </a:rPr>
              <a:t>   </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一、累犯    </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a:t>
            </a:r>
            <a:r>
              <a:rPr lang="zh-CN" altLang="en-US"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65</a:t>
            </a:r>
            <a:r>
              <a:rPr lang="zh-CN" altLang="en-US" sz="2000">
                <a:latin typeface="仿宋" panose="02010609060101010101" pitchFamily="49" charset="-122"/>
                <a:ea typeface="仿宋" panose="02010609060101010101" pitchFamily="49" charset="-122"/>
              </a:rPr>
              <a:t>条</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一般累犯</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被判处有期徒刑以上刑罚的犯罪分子，刑罚执行完毕或者赦免以后，在五年以内再犯应当判处有期徒刑以上刑罚之罪的，是累犯，应当从重处罚，但是过失犯罪和不满十八周岁的人犯罪的除外。</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zh-CN" altLang="en-US" sz="2000">
                <a:latin typeface="仿宋" panose="02010609060101010101" pitchFamily="49" charset="-122"/>
                <a:ea typeface="仿宋" panose="02010609060101010101" pitchFamily="49" charset="-122"/>
              </a:rPr>
              <a:t>    第</a:t>
            </a:r>
            <a:r>
              <a:rPr lang="en-US" altLang="zh-CN" sz="2000">
                <a:latin typeface="仿宋" panose="02010609060101010101" pitchFamily="49" charset="-122"/>
                <a:ea typeface="仿宋" panose="02010609060101010101" pitchFamily="49" charset="-122"/>
              </a:rPr>
              <a:t>66</a:t>
            </a:r>
            <a:r>
              <a:rPr lang="zh-CN" altLang="en-US" sz="2000">
                <a:latin typeface="仿宋" panose="02010609060101010101" pitchFamily="49" charset="-122"/>
                <a:ea typeface="仿宋" panose="02010609060101010101" pitchFamily="49" charset="-122"/>
              </a:rPr>
              <a:t>条</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特别累犯</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危害国家安全犯罪、恐怖活动犯罪、黑社会性质的组织犯罪的犯罪分子，在刑罚执行完毕或者赦免以后，在任何时候再犯上述任一类罪的，都以累犯论处。</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zh-CN" altLang="en-US"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（一）概念</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是指因犯罪而受过一定的刑罚处罚，在刑罚</a:t>
            </a:r>
            <a:r>
              <a:rPr lang="zh-CN" altLang="en-US" sz="2000">
                <a:solidFill>
                  <a:srgbClr val="0070C0"/>
                </a:solidFill>
                <a:latin typeface="黑体" panose="02010609060101010101" pitchFamily="49" charset="-122"/>
                <a:ea typeface="黑体" panose="02010609060101010101" pitchFamily="49" charset="-122"/>
              </a:rPr>
              <a:t>执行完毕或者赦免</a:t>
            </a:r>
            <a:r>
              <a:rPr lang="zh-CN" altLang="en-US" sz="2000">
                <a:latin typeface="黑体" panose="02010609060101010101" pitchFamily="49" charset="-122"/>
                <a:ea typeface="黑体" panose="02010609060101010101" pitchFamily="49" charset="-122"/>
              </a:rPr>
              <a:t>以后，于法定期限内又犯一定之罪的罪犯。（</a:t>
            </a:r>
            <a:r>
              <a:rPr lang="zh-CN" altLang="en-US" sz="2000">
                <a:solidFill>
                  <a:srgbClr val="0070C0"/>
                </a:solidFill>
                <a:latin typeface="黑体" panose="02010609060101010101" pitchFamily="49" charset="-122"/>
                <a:ea typeface="黑体" panose="02010609060101010101" pitchFamily="49" charset="-122"/>
              </a:rPr>
              <a:t>屡教不改</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我国刑法规定的累犯，分为</a:t>
            </a:r>
            <a:r>
              <a:rPr lang="zh-CN" altLang="en-US" sz="2000">
                <a:solidFill>
                  <a:srgbClr val="0070C0"/>
                </a:solidFill>
                <a:latin typeface="黑体" panose="02010609060101010101" pitchFamily="49" charset="-122"/>
                <a:ea typeface="黑体" panose="02010609060101010101" pitchFamily="49" charset="-122"/>
              </a:rPr>
              <a:t>一般累犯</a:t>
            </a:r>
            <a:r>
              <a:rPr lang="zh-CN" altLang="en-US" sz="2000">
                <a:latin typeface="黑体" panose="02010609060101010101" pitchFamily="49" charset="-122"/>
                <a:ea typeface="黑体" panose="02010609060101010101" pitchFamily="49" charset="-122"/>
              </a:rPr>
              <a:t>和</a:t>
            </a:r>
            <a:r>
              <a:rPr lang="zh-CN" altLang="en-US" sz="2000">
                <a:solidFill>
                  <a:srgbClr val="0070C0"/>
                </a:solidFill>
                <a:latin typeface="黑体" panose="02010609060101010101" pitchFamily="49" charset="-122"/>
                <a:ea typeface="黑体" panose="02010609060101010101" pitchFamily="49" charset="-122"/>
              </a:rPr>
              <a:t>特别累犯</a:t>
            </a:r>
            <a:r>
              <a:rPr lang="zh-CN" altLang="en-US" sz="2000">
                <a:latin typeface="黑体" panose="02010609060101010101" pitchFamily="49" charset="-122"/>
                <a:ea typeface="黑体" panose="02010609060101010101" pitchFamily="49" charset="-122"/>
              </a:rPr>
              <a:t>两种。</a:t>
            </a:r>
            <a:endParaRPr lang="en-US" altLang="zh-CN" sz="2000">
              <a:latin typeface="黑体" panose="02010609060101010101" pitchFamily="49" charset="-122"/>
              <a:ea typeface="黑体" panose="020106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1">
            <a:extLst>
              <a:ext uri="{FF2B5EF4-FFF2-40B4-BE49-F238E27FC236}">
                <a16:creationId xmlns:a16="http://schemas.microsoft.com/office/drawing/2014/main" id="{9382F7EC-BAF5-C7E6-0D33-BCABC8DC1AD4}"/>
              </a:ext>
            </a:extLst>
          </p:cNvPr>
          <p:cNvSpPr>
            <a:spLocks noChangeArrowheads="1"/>
          </p:cNvSpPr>
          <p:nvPr/>
        </p:nvSpPr>
        <p:spPr bwMode="auto">
          <a:xfrm>
            <a:off x="17463" y="260350"/>
            <a:ext cx="91090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a:latin typeface="黑体" panose="02010609060101010101" pitchFamily="49" charset="-122"/>
                <a:ea typeface="黑体" panose="02010609060101010101" pitchFamily="49" charset="-122"/>
              </a:rPr>
              <a:t>    （二）一般累犯</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是指被判处</a:t>
            </a:r>
            <a:r>
              <a:rPr lang="zh-CN" altLang="en-US" sz="2000">
                <a:solidFill>
                  <a:srgbClr val="0070C0"/>
                </a:solidFill>
                <a:latin typeface="黑体" panose="02010609060101010101" pitchFamily="49" charset="-122"/>
                <a:ea typeface="黑体" panose="02010609060101010101" pitchFamily="49" charset="-122"/>
              </a:rPr>
              <a:t>有期徒刑以上</a:t>
            </a:r>
            <a:r>
              <a:rPr lang="zh-CN" altLang="en-US" sz="2000">
                <a:latin typeface="黑体" panose="02010609060101010101" pitchFamily="49" charset="-122"/>
                <a:ea typeface="黑体" panose="02010609060101010101" pitchFamily="49" charset="-122"/>
              </a:rPr>
              <a:t>刑罚并在刑罚</a:t>
            </a:r>
            <a:r>
              <a:rPr lang="zh-CN" altLang="en-US" sz="2000">
                <a:solidFill>
                  <a:srgbClr val="0070C0"/>
                </a:solidFill>
                <a:latin typeface="黑体" panose="02010609060101010101" pitchFamily="49" charset="-122"/>
                <a:ea typeface="黑体" panose="02010609060101010101" pitchFamily="49" charset="-122"/>
              </a:rPr>
              <a:t>执行完毕或者赦免（</a:t>
            </a:r>
            <a:r>
              <a:rPr lang="zh-CN" altLang="en-US" sz="2000" b="1">
                <a:solidFill>
                  <a:srgbClr val="0070C0"/>
                </a:solidFill>
                <a:latin typeface="黑体" panose="02010609060101010101" pitchFamily="49" charset="-122"/>
                <a:ea typeface="黑体" panose="02010609060101010101" pitchFamily="49" charset="-122"/>
              </a:rPr>
              <a:t>当日</a:t>
            </a:r>
            <a:r>
              <a:rPr lang="zh-CN" altLang="en-US" sz="2000">
                <a:solidFill>
                  <a:srgbClr val="0070C0"/>
                </a:solidFill>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以后，在</a:t>
            </a:r>
            <a:r>
              <a:rPr lang="en-US" altLang="zh-CN" sz="2000">
                <a:solidFill>
                  <a:srgbClr val="0070C0"/>
                </a:solidFill>
                <a:latin typeface="黑体" panose="02010609060101010101" pitchFamily="49" charset="-122"/>
                <a:ea typeface="黑体" panose="02010609060101010101" pitchFamily="49" charset="-122"/>
              </a:rPr>
              <a:t>5</a:t>
            </a:r>
            <a:r>
              <a:rPr lang="zh-CN" altLang="en-US" sz="2000">
                <a:solidFill>
                  <a:srgbClr val="0070C0"/>
                </a:solidFill>
                <a:latin typeface="黑体" panose="02010609060101010101" pitchFamily="49" charset="-122"/>
                <a:ea typeface="黑体" panose="02010609060101010101" pitchFamily="49" charset="-122"/>
              </a:rPr>
              <a:t>年内</a:t>
            </a:r>
            <a:r>
              <a:rPr lang="zh-CN" altLang="en-US" sz="2000">
                <a:latin typeface="黑体" panose="02010609060101010101" pitchFamily="49" charset="-122"/>
                <a:ea typeface="黑体" panose="02010609060101010101" pitchFamily="49" charset="-122"/>
              </a:rPr>
              <a:t>再犯应当判处</a:t>
            </a:r>
            <a:r>
              <a:rPr lang="zh-CN" altLang="en-US" sz="2000">
                <a:solidFill>
                  <a:srgbClr val="0070C0"/>
                </a:solidFill>
                <a:latin typeface="黑体" panose="02010609060101010101" pitchFamily="49" charset="-122"/>
                <a:ea typeface="黑体" panose="02010609060101010101" pitchFamily="49" charset="-122"/>
              </a:rPr>
              <a:t>有期徒刑以上</a:t>
            </a:r>
            <a:r>
              <a:rPr lang="zh-CN" altLang="en-US" sz="2000">
                <a:latin typeface="黑体" panose="02010609060101010101" pitchFamily="49" charset="-122"/>
                <a:ea typeface="黑体" panose="02010609060101010101" pitchFamily="49" charset="-122"/>
              </a:rPr>
              <a:t>刑罚之罪的犯罪分子。</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一般累犯的构成条件：</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solidFill>
                  <a:srgbClr val="0070C0"/>
                </a:solidFill>
                <a:latin typeface="黑体" panose="02010609060101010101" pitchFamily="49" charset="-122"/>
                <a:ea typeface="黑体" panose="02010609060101010101" pitchFamily="49" charset="-122"/>
              </a:rPr>
              <a:t>主体条件</a:t>
            </a:r>
            <a:r>
              <a:rPr lang="zh-CN" altLang="en-US" sz="2000">
                <a:latin typeface="黑体" panose="02010609060101010101" pitchFamily="49" charset="-122"/>
                <a:ea typeface="黑体" panose="02010609060101010101" pitchFamily="49" charset="-122"/>
              </a:rPr>
              <a:t>：犯罪时，犯罪人已满</a:t>
            </a:r>
            <a:r>
              <a:rPr lang="en-US" altLang="zh-CN" sz="2000">
                <a:latin typeface="黑体" panose="02010609060101010101" pitchFamily="49" charset="-122"/>
                <a:ea typeface="黑体" panose="02010609060101010101" pitchFamily="49" charset="-122"/>
              </a:rPr>
              <a:t>18</a:t>
            </a:r>
            <a:r>
              <a:rPr lang="zh-CN" altLang="en-US" sz="2000">
                <a:latin typeface="黑体" panose="02010609060101010101" pitchFamily="49" charset="-122"/>
                <a:ea typeface="黑体" panose="02010609060101010101" pitchFamily="49" charset="-122"/>
              </a:rPr>
              <a:t>周岁。</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solidFill>
                  <a:srgbClr val="0070C0"/>
                </a:solidFill>
                <a:latin typeface="黑体" panose="02010609060101010101" pitchFamily="49" charset="-122"/>
                <a:ea typeface="黑体" panose="02010609060101010101" pitchFamily="49" charset="-122"/>
              </a:rPr>
              <a:t>主观条件</a:t>
            </a:r>
            <a:r>
              <a:rPr lang="zh-CN" altLang="en-US" sz="2000">
                <a:latin typeface="黑体" panose="02010609060101010101" pitchFamily="49" charset="-122"/>
                <a:ea typeface="黑体" panose="02010609060101010101" pitchFamily="49" charset="-122"/>
              </a:rPr>
              <a:t>：前罪与后罪都是故意犯罪。</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solidFill>
                  <a:srgbClr val="0070C0"/>
                </a:solidFill>
                <a:latin typeface="黑体" panose="02010609060101010101" pitchFamily="49" charset="-122"/>
                <a:ea typeface="黑体" panose="02010609060101010101" pitchFamily="49" charset="-122"/>
              </a:rPr>
              <a:t>刑度条件</a:t>
            </a:r>
            <a:r>
              <a:rPr lang="zh-CN" altLang="en-US" sz="2000">
                <a:latin typeface="黑体" panose="02010609060101010101" pitchFamily="49" charset="-122"/>
                <a:ea typeface="黑体" panose="02010609060101010101" pitchFamily="49" charset="-122"/>
              </a:rPr>
              <a:t>：前罪与后罪都被判处有期徒刑以上刑罚。</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4.</a:t>
            </a:r>
            <a:r>
              <a:rPr lang="zh-CN" altLang="en-US" sz="2000">
                <a:solidFill>
                  <a:srgbClr val="0070C0"/>
                </a:solidFill>
                <a:latin typeface="黑体" panose="02010609060101010101" pitchFamily="49" charset="-122"/>
                <a:ea typeface="黑体" panose="02010609060101010101" pitchFamily="49" charset="-122"/>
              </a:rPr>
              <a:t>时间条件</a:t>
            </a:r>
            <a:r>
              <a:rPr lang="zh-CN" altLang="en-US" sz="2000">
                <a:latin typeface="黑体" panose="02010609060101010101" pitchFamily="49" charset="-122"/>
                <a:ea typeface="黑体" panose="02010609060101010101" pitchFamily="49" charset="-122"/>
              </a:rPr>
              <a:t>：后罪发生在前罪的刑罚执行完毕或者赦免以后</a:t>
            </a:r>
            <a:r>
              <a:rPr lang="en-US" altLang="zh-CN" sz="2000">
                <a:latin typeface="黑体" panose="02010609060101010101" pitchFamily="49" charset="-122"/>
                <a:ea typeface="黑体" panose="02010609060101010101" pitchFamily="49" charset="-122"/>
              </a:rPr>
              <a:t>5</a:t>
            </a:r>
            <a:r>
              <a:rPr lang="zh-CN" altLang="en-US" sz="2000">
                <a:latin typeface="黑体" panose="02010609060101010101" pitchFamily="49" charset="-122"/>
                <a:ea typeface="黑体" panose="02010609060101010101" pitchFamily="49" charset="-122"/>
              </a:rPr>
              <a:t>年之内。</a:t>
            </a:r>
            <a:endParaRPr lang="en-US" altLang="zh-CN" sz="2000">
              <a:solidFill>
                <a:srgbClr val="0070C0"/>
              </a:solidFill>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）所谓刑罚执行完毕，是指</a:t>
            </a:r>
            <a:r>
              <a:rPr lang="zh-CN" altLang="en-US" sz="2000">
                <a:solidFill>
                  <a:srgbClr val="0070C0"/>
                </a:solidFill>
                <a:latin typeface="黑体" panose="02010609060101010101" pitchFamily="49" charset="-122"/>
                <a:ea typeface="黑体" panose="02010609060101010101" pitchFamily="49" charset="-122"/>
              </a:rPr>
              <a:t>主刑</a:t>
            </a:r>
            <a:r>
              <a:rPr lang="zh-CN" altLang="en-US" sz="2000">
                <a:latin typeface="黑体" panose="02010609060101010101" pitchFamily="49" charset="-122"/>
                <a:ea typeface="黑体" panose="02010609060101010101" pitchFamily="49" charset="-122"/>
              </a:rPr>
              <a:t>执行完毕，不包括附加刑在内。  </a:t>
            </a:r>
            <a:r>
              <a:rPr lang="en-US" altLang="zh-CN" sz="2000">
                <a:latin typeface="黑体" panose="02010609060101010101" pitchFamily="49" charset="-122"/>
                <a:ea typeface="黑体" panose="02010609060101010101" pitchFamily="49" charset="-122"/>
              </a:rPr>
              <a:t>       </a:t>
            </a: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）后罪发生在前罪的刑罚执行期间，则不构成累犯。</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3</a:t>
            </a:r>
            <a:r>
              <a:rPr lang="zh-CN" altLang="en-US" sz="2000">
                <a:latin typeface="黑体" panose="02010609060101010101" pitchFamily="49" charset="-122"/>
                <a:ea typeface="黑体" panose="02010609060101010101" pitchFamily="49" charset="-122"/>
              </a:rPr>
              <a:t>）犯罪分子在</a:t>
            </a:r>
            <a:r>
              <a:rPr lang="zh-CN" altLang="en-US" sz="2000">
                <a:solidFill>
                  <a:srgbClr val="0070C0"/>
                </a:solidFill>
                <a:latin typeface="黑体" panose="02010609060101010101" pitchFamily="49" charset="-122"/>
                <a:ea typeface="黑体" panose="02010609060101010101" pitchFamily="49" charset="-122"/>
              </a:rPr>
              <a:t>缓刑考验期或者假释考验期内</a:t>
            </a:r>
            <a:r>
              <a:rPr lang="zh-CN" altLang="en-US" sz="2000">
                <a:latin typeface="黑体" panose="02010609060101010101" pitchFamily="49" charset="-122"/>
                <a:ea typeface="黑体" panose="02010609060101010101" pitchFamily="49" charset="-122"/>
              </a:rPr>
              <a:t>又犯新罪，不构成累犯。</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4</a:t>
            </a:r>
            <a:r>
              <a:rPr lang="zh-CN" altLang="en-US" sz="2000">
                <a:latin typeface="黑体" panose="02010609060101010101" pitchFamily="49" charset="-122"/>
                <a:ea typeface="黑体" panose="02010609060101010101" pitchFamily="49" charset="-122"/>
              </a:rPr>
              <a:t>）被缓刑的犯罪分子在</a:t>
            </a:r>
            <a:r>
              <a:rPr lang="zh-CN" altLang="en-US" sz="2000">
                <a:solidFill>
                  <a:srgbClr val="0070C0"/>
                </a:solidFill>
                <a:latin typeface="黑体" panose="02010609060101010101" pitchFamily="49" charset="-122"/>
                <a:ea typeface="黑体" panose="02010609060101010101" pitchFamily="49" charset="-122"/>
              </a:rPr>
              <a:t>缓刑考验期满后</a:t>
            </a:r>
            <a:r>
              <a:rPr lang="zh-CN" altLang="en-US" sz="2000">
                <a:latin typeface="黑体" panose="02010609060101010101" pitchFamily="49" charset="-122"/>
                <a:ea typeface="黑体" panose="02010609060101010101" pitchFamily="49" charset="-122"/>
              </a:rPr>
              <a:t>又犯罪，不构成累犯。</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5</a:t>
            </a:r>
            <a:r>
              <a:rPr lang="zh-CN" altLang="en-US" sz="2000">
                <a:latin typeface="黑体" panose="02010609060101010101" pitchFamily="49" charset="-122"/>
                <a:ea typeface="黑体" panose="02010609060101010101" pitchFamily="49" charset="-122"/>
              </a:rPr>
              <a:t>）被假释的犯罪分子在假释考验期满后</a:t>
            </a:r>
            <a:r>
              <a:rPr lang="en-US" altLang="zh-CN" sz="2000">
                <a:latin typeface="黑体" panose="02010609060101010101" pitchFamily="49" charset="-122"/>
                <a:ea typeface="黑体" panose="02010609060101010101" pitchFamily="49" charset="-122"/>
              </a:rPr>
              <a:t>5</a:t>
            </a:r>
            <a:r>
              <a:rPr lang="zh-CN" altLang="en-US" sz="2000">
                <a:latin typeface="黑体" panose="02010609060101010101" pitchFamily="49" charset="-122"/>
                <a:ea typeface="黑体" panose="02010609060101010101" pitchFamily="49" charset="-122"/>
              </a:rPr>
              <a:t>年内再犯新罪，可以构成累犯。</a:t>
            </a:r>
            <a:endParaRPr lang="en-US" altLang="zh-CN" sz="2000">
              <a:latin typeface="黑体" panose="02010609060101010101" pitchFamily="49" charset="-122"/>
              <a:ea typeface="黑体" panose="02010609060101010101"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1">
            <a:extLst>
              <a:ext uri="{FF2B5EF4-FFF2-40B4-BE49-F238E27FC236}">
                <a16:creationId xmlns:a16="http://schemas.microsoft.com/office/drawing/2014/main" id="{5582AF6B-AEA8-191A-DE96-68829CCC88F4}"/>
              </a:ext>
            </a:extLst>
          </p:cNvPr>
          <p:cNvSpPr>
            <a:spLocks noChangeArrowheads="1"/>
          </p:cNvSpPr>
          <p:nvPr/>
        </p:nvSpPr>
        <p:spPr bwMode="auto">
          <a:xfrm>
            <a:off x="17463" y="260350"/>
            <a:ext cx="91090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a:latin typeface="黑体" panose="02010609060101010101" pitchFamily="49" charset="-122"/>
                <a:ea typeface="黑体" panose="02010609060101010101" pitchFamily="49" charset="-122"/>
              </a:rPr>
              <a:t>    （三）特别累犯</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是指因犯危害</a:t>
            </a:r>
            <a:r>
              <a:rPr lang="zh-CN" altLang="en-US" sz="2000">
                <a:solidFill>
                  <a:srgbClr val="0070C0"/>
                </a:solidFill>
                <a:latin typeface="黑体" panose="02010609060101010101" pitchFamily="49" charset="-122"/>
                <a:ea typeface="黑体" panose="02010609060101010101" pitchFamily="49" charset="-122"/>
              </a:rPr>
              <a:t>国家安全犯罪、恐怖活动犯罪、黑社会性质犯罪</a:t>
            </a:r>
            <a:r>
              <a:rPr lang="zh-CN" altLang="en-US" sz="2000">
                <a:latin typeface="黑体" panose="02010609060101010101" pitchFamily="49" charset="-122"/>
                <a:ea typeface="黑体" panose="02010609060101010101" pitchFamily="49" charset="-122"/>
              </a:rPr>
              <a:t>的犯罪分子受过刑罚处罚，刑罚执行完毕或者赦免以后，在任何时候再犯上述任一类罪的犯罪分子。</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特别累犯的成立条件：</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solidFill>
                  <a:srgbClr val="0070C0"/>
                </a:solidFill>
                <a:latin typeface="黑体" panose="02010609060101010101" pitchFamily="49" charset="-122"/>
                <a:ea typeface="黑体" panose="02010609060101010101" pitchFamily="49" charset="-122"/>
              </a:rPr>
              <a:t>犯罪范围</a:t>
            </a:r>
            <a:r>
              <a:rPr lang="zh-CN" altLang="en-US" sz="2000">
                <a:latin typeface="黑体" panose="02010609060101010101" pitchFamily="49" charset="-122"/>
                <a:ea typeface="黑体" panose="02010609060101010101" pitchFamily="49" charset="-122"/>
              </a:rPr>
              <a:t>：前罪与后罪为危害国家安全犯罪、恐怖活动犯罪、黑社会性质的组织犯罪的任一类犯罪。</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solidFill>
                  <a:srgbClr val="0070C0"/>
                </a:solidFill>
                <a:latin typeface="黑体" panose="02010609060101010101" pitchFamily="49" charset="-122"/>
                <a:ea typeface="黑体" panose="02010609060101010101" pitchFamily="49" charset="-122"/>
              </a:rPr>
              <a:t>刑罚要求</a:t>
            </a:r>
            <a:r>
              <a:rPr lang="zh-CN" altLang="en-US" sz="2000">
                <a:latin typeface="黑体" panose="02010609060101010101" pitchFamily="49" charset="-122"/>
                <a:ea typeface="黑体" panose="02010609060101010101" pitchFamily="49" charset="-122"/>
              </a:rPr>
              <a:t>：前罪被判处的刑罚和后罪应判处的刑罚的种类及其轻重不受限制。</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solidFill>
                  <a:srgbClr val="0070C0"/>
                </a:solidFill>
                <a:latin typeface="黑体" panose="02010609060101010101" pitchFamily="49" charset="-122"/>
                <a:ea typeface="黑体" panose="02010609060101010101" pitchFamily="49" charset="-122"/>
              </a:rPr>
              <a:t>时间间隔</a:t>
            </a:r>
            <a:r>
              <a:rPr lang="zh-CN" altLang="en-US" sz="2000">
                <a:latin typeface="黑体" panose="02010609060101010101" pitchFamily="49" charset="-122"/>
                <a:ea typeface="黑体" panose="02010609060101010101" pitchFamily="49" charset="-122"/>
              </a:rPr>
              <a:t>：前罪与后罪相距时间长短无限制。</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4.</a:t>
            </a:r>
            <a:r>
              <a:rPr lang="zh-CN" altLang="en-US" sz="2000">
                <a:solidFill>
                  <a:srgbClr val="0070C0"/>
                </a:solidFill>
                <a:latin typeface="黑体" panose="02010609060101010101" pitchFamily="49" charset="-122"/>
                <a:ea typeface="黑体" panose="02010609060101010101" pitchFamily="49" charset="-122"/>
              </a:rPr>
              <a:t>主体条件</a:t>
            </a:r>
            <a:r>
              <a:rPr lang="zh-CN" altLang="en-US" sz="2000">
                <a:latin typeface="黑体" panose="02010609060101010101" pitchFamily="49" charset="-122"/>
                <a:ea typeface="黑体" panose="02010609060101010101" pitchFamily="49" charset="-122"/>
              </a:rPr>
              <a:t>：犯罪时，犯罪人已满</a:t>
            </a:r>
            <a:r>
              <a:rPr lang="en-US" altLang="zh-CN" sz="2000">
                <a:latin typeface="黑体" panose="02010609060101010101" pitchFamily="49" charset="-122"/>
                <a:ea typeface="黑体" panose="02010609060101010101" pitchFamily="49" charset="-122"/>
              </a:rPr>
              <a:t>18</a:t>
            </a:r>
            <a:r>
              <a:rPr lang="zh-CN" altLang="en-US" sz="2000">
                <a:latin typeface="黑体" panose="02010609060101010101" pitchFamily="49" charset="-122"/>
                <a:ea typeface="黑体" panose="02010609060101010101" pitchFamily="49" charset="-122"/>
              </a:rPr>
              <a:t>周岁。（多数观点）</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5.</a:t>
            </a:r>
            <a:r>
              <a:rPr lang="zh-CN" altLang="en-US" sz="2000">
                <a:solidFill>
                  <a:srgbClr val="0070C0"/>
                </a:solidFill>
                <a:latin typeface="黑体" panose="02010609060101010101" pitchFamily="49" charset="-122"/>
                <a:ea typeface="黑体" panose="02010609060101010101" pitchFamily="49" charset="-122"/>
              </a:rPr>
              <a:t>主观条件</a:t>
            </a:r>
            <a:r>
              <a:rPr lang="zh-CN" altLang="en-US" sz="2000">
                <a:latin typeface="黑体" panose="02010609060101010101" pitchFamily="49" charset="-122"/>
                <a:ea typeface="黑体" panose="02010609060101010101" pitchFamily="49" charset="-122"/>
              </a:rPr>
              <a:t>：前罪与后罪都是故意犯罪。</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
            <a:extLst>
              <a:ext uri="{FF2B5EF4-FFF2-40B4-BE49-F238E27FC236}">
                <a16:creationId xmlns:a16="http://schemas.microsoft.com/office/drawing/2014/main" id="{C0B0FFE3-CB58-231A-93A8-CC104CC759C4}"/>
              </a:ext>
            </a:extLst>
          </p:cNvPr>
          <p:cNvSpPr>
            <a:spLocks noChangeArrowheads="1"/>
          </p:cNvSpPr>
          <p:nvPr/>
        </p:nvSpPr>
        <p:spPr bwMode="auto">
          <a:xfrm>
            <a:off x="0" y="188913"/>
            <a:ext cx="91090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endParaRPr lang="zh-CN" altLang="en-US"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（四）累犯的法律后果</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solidFill>
                  <a:srgbClr val="0070C0"/>
                </a:solidFill>
                <a:latin typeface="黑体" panose="02010609060101010101" pitchFamily="49" charset="-122"/>
                <a:ea typeface="黑体" panose="02010609060101010101" pitchFamily="49" charset="-122"/>
              </a:rPr>
              <a:t>应当从重</a:t>
            </a:r>
            <a:r>
              <a:rPr lang="zh-CN" altLang="en-US" sz="2000">
                <a:latin typeface="黑体" panose="02010609060101010101" pitchFamily="49" charset="-122"/>
                <a:ea typeface="黑体" panose="02010609060101010101" pitchFamily="49" charset="-122"/>
              </a:rPr>
              <a:t>处罚</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solidFill>
                  <a:srgbClr val="0070C0"/>
                </a:solidFill>
                <a:latin typeface="黑体" panose="02010609060101010101" pitchFamily="49" charset="-122"/>
                <a:ea typeface="黑体" panose="02010609060101010101" pitchFamily="49" charset="-122"/>
              </a:rPr>
              <a:t>不能适用</a:t>
            </a:r>
            <a:r>
              <a:rPr lang="zh-CN" altLang="en-US" sz="2000">
                <a:latin typeface="黑体" panose="02010609060101010101" pitchFamily="49" charset="-122"/>
                <a:ea typeface="黑体" panose="02010609060101010101" pitchFamily="49" charset="-122"/>
              </a:rPr>
              <a:t>缓刑</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solidFill>
                  <a:srgbClr val="0070C0"/>
                </a:solidFill>
                <a:latin typeface="黑体" panose="02010609060101010101" pitchFamily="49" charset="-122"/>
                <a:ea typeface="黑体" panose="02010609060101010101" pitchFamily="49" charset="-122"/>
              </a:rPr>
              <a:t>不能适用</a:t>
            </a:r>
            <a:r>
              <a:rPr lang="zh-CN" altLang="en-US" sz="2000">
                <a:latin typeface="黑体" panose="02010609060101010101" pitchFamily="49" charset="-122"/>
                <a:ea typeface="黑体" panose="02010609060101010101" pitchFamily="49" charset="-122"/>
              </a:rPr>
              <a:t>假释</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4.</a:t>
            </a:r>
            <a:r>
              <a:rPr lang="zh-CN" altLang="en-US" sz="2000">
                <a:latin typeface="黑体" panose="02010609060101010101" pitchFamily="49" charset="-122"/>
                <a:ea typeface="黑体" panose="02010609060101010101" pitchFamily="49" charset="-122"/>
              </a:rPr>
              <a:t>如累犯被判处死缓，人民法院“可以”对其</a:t>
            </a:r>
            <a:r>
              <a:rPr lang="zh-CN" altLang="en-US" sz="2000">
                <a:solidFill>
                  <a:srgbClr val="0070C0"/>
                </a:solidFill>
                <a:latin typeface="黑体" panose="02010609060101010101" pitchFamily="49" charset="-122"/>
                <a:ea typeface="黑体" panose="02010609060101010101" pitchFamily="49" charset="-122"/>
              </a:rPr>
              <a:t>限制减刑</a:t>
            </a:r>
            <a:endParaRPr lang="en-US" altLang="zh-CN" sz="2000">
              <a:solidFill>
                <a:srgbClr val="0070C0"/>
              </a:solidFill>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缓刑犯、假释犯都是放归社会，不剥夺人身自由，而累犯的人身危险性很大，不能让他们随便放归社会，因此，累犯不能适用缓刑、假释就是这个道理。</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1">
            <a:extLst>
              <a:ext uri="{FF2B5EF4-FFF2-40B4-BE49-F238E27FC236}">
                <a16:creationId xmlns:a16="http://schemas.microsoft.com/office/drawing/2014/main" id="{B3BA8FB4-0CF3-510E-B17E-147405E6D399}"/>
              </a:ext>
            </a:extLst>
          </p:cNvPr>
          <p:cNvSpPr>
            <a:spLocks noChangeArrowheads="1"/>
          </p:cNvSpPr>
          <p:nvPr/>
        </p:nvSpPr>
        <p:spPr bwMode="auto">
          <a:xfrm>
            <a:off x="0" y="188913"/>
            <a:ext cx="91090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endParaRPr lang="zh-CN" altLang="en-US"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（五）累犯与再犯</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p>
        </p:txBody>
      </p:sp>
      <p:pic>
        <p:nvPicPr>
          <p:cNvPr id="3" name="图片 2">
            <a:extLst>
              <a:ext uri="{FF2B5EF4-FFF2-40B4-BE49-F238E27FC236}">
                <a16:creationId xmlns:a16="http://schemas.microsoft.com/office/drawing/2014/main" id="{1F78A282-6C7F-0F32-8CC2-4B8AF6C81A82}"/>
              </a:ext>
            </a:extLst>
          </p:cNvPr>
          <p:cNvPicPr>
            <a:picLocks noChangeAspect="1"/>
          </p:cNvPicPr>
          <p:nvPr/>
        </p:nvPicPr>
        <p:blipFill>
          <a:blip r:embed="rId3"/>
          <a:stretch>
            <a:fillRect/>
          </a:stretch>
        </p:blipFill>
        <p:spPr>
          <a:xfrm>
            <a:off x="683568" y="1052736"/>
            <a:ext cx="7560840" cy="53530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
            <a:extLst>
              <a:ext uri="{FF2B5EF4-FFF2-40B4-BE49-F238E27FC236}">
                <a16:creationId xmlns:a16="http://schemas.microsoft.com/office/drawing/2014/main" id="{6C766283-244F-1730-3634-7B8F9A5E9586}"/>
              </a:ext>
            </a:extLst>
          </p:cNvPr>
          <p:cNvSpPr>
            <a:spLocks noChangeArrowheads="1"/>
          </p:cNvSpPr>
          <p:nvPr/>
        </p:nvSpPr>
        <p:spPr bwMode="auto">
          <a:xfrm>
            <a:off x="0" y="188913"/>
            <a:ext cx="9109075"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800" b="1">
                <a:latin typeface="黑体" panose="02010609060101010101" pitchFamily="49" charset="-122"/>
                <a:ea typeface="黑体" panose="02010609060101010101" pitchFamily="49" charset="-122"/>
              </a:rPr>
              <a:t>量刑概述</a:t>
            </a:r>
            <a:r>
              <a:rPr lang="zh-CN" altLang="en-US" sz="1000">
                <a:latin typeface="黑体" panose="02010609060101010101" pitchFamily="49" charset="-122"/>
                <a:ea typeface="黑体" panose="02010609060101010101" pitchFamily="49" charset="-122"/>
              </a:rPr>
              <a:t>   </a:t>
            </a: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一、概念</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量刑，又称刑罚的裁量，是指人民法院根据</a:t>
            </a:r>
            <a:r>
              <a:rPr lang="zh-CN" altLang="en-US" sz="2000" b="1">
                <a:solidFill>
                  <a:srgbClr val="0070C0"/>
                </a:solidFill>
                <a:latin typeface="黑体" panose="02010609060101010101" pitchFamily="49" charset="-122"/>
                <a:ea typeface="黑体" panose="02010609060101010101" pitchFamily="49" charset="-122"/>
              </a:rPr>
              <a:t>刑事法律，在认定犯罪</a:t>
            </a:r>
            <a:r>
              <a:rPr lang="zh-CN" altLang="en-US" sz="2000">
                <a:latin typeface="黑体" panose="02010609060101010101" pitchFamily="49" charset="-122"/>
                <a:ea typeface="黑体" panose="02010609060101010101" pitchFamily="49" charset="-122"/>
              </a:rPr>
              <a:t>的基础上，确定对犯罪</a:t>
            </a:r>
            <a:r>
              <a:rPr lang="zh-CN" altLang="en-US" sz="2000">
                <a:solidFill>
                  <a:srgbClr val="0070C0"/>
                </a:solidFill>
                <a:latin typeface="黑体" panose="02010609060101010101" pitchFamily="49" charset="-122"/>
                <a:ea typeface="黑体" panose="02010609060101010101" pitchFamily="49" charset="-122"/>
              </a:rPr>
              <a:t>人</a:t>
            </a:r>
            <a:r>
              <a:rPr lang="zh-CN" altLang="en-US" sz="2000" b="1">
                <a:solidFill>
                  <a:srgbClr val="0070C0"/>
                </a:solidFill>
                <a:latin typeface="黑体" panose="02010609060101010101" pitchFamily="49" charset="-122"/>
                <a:ea typeface="黑体" panose="02010609060101010101" pitchFamily="49" charset="-122"/>
              </a:rPr>
              <a:t>是否判处刑罚，判处何种刑罚以及判处多重刑罚</a:t>
            </a:r>
            <a:r>
              <a:rPr lang="zh-CN" altLang="en-US" sz="2000" b="1">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并决定所判刑罚</a:t>
            </a:r>
            <a:r>
              <a:rPr lang="zh-CN" altLang="en-US" sz="2000">
                <a:solidFill>
                  <a:srgbClr val="0070C0"/>
                </a:solidFill>
                <a:latin typeface="黑体" panose="02010609060101010101" pitchFamily="49" charset="-122"/>
                <a:ea typeface="黑体" panose="02010609060101010101" pitchFamily="49" charset="-122"/>
              </a:rPr>
              <a:t>是否立即执行</a:t>
            </a:r>
            <a:r>
              <a:rPr lang="zh-CN" altLang="en-US" sz="2000">
                <a:latin typeface="黑体" panose="02010609060101010101" pitchFamily="49" charset="-122"/>
                <a:ea typeface="黑体" panose="02010609060101010101" pitchFamily="49" charset="-122"/>
              </a:rPr>
              <a:t>的刑事司法活动。</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二、特征</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a:t>
            </a:r>
            <a:r>
              <a:rPr lang="en-US" altLang="zh-CN" sz="2000">
                <a:latin typeface="黑体" panose="02010609060101010101" pitchFamily="49" charset="-122"/>
                <a:ea typeface="黑体" panose="02010609060101010101" pitchFamily="49" charset="-122"/>
              </a:rPr>
              <a:t>1.</a:t>
            </a:r>
            <a:r>
              <a:rPr lang="zh-CN" altLang="en-US" sz="2000">
                <a:solidFill>
                  <a:srgbClr val="0070C0"/>
                </a:solidFill>
                <a:latin typeface="黑体" panose="02010609060101010101" pitchFamily="49" charset="-122"/>
                <a:ea typeface="黑体" panose="02010609060101010101" pitchFamily="49" charset="-122"/>
              </a:rPr>
              <a:t>主体</a:t>
            </a:r>
            <a:r>
              <a:rPr lang="zh-CN" altLang="en-US" sz="2000">
                <a:latin typeface="黑体" panose="02010609060101010101" pitchFamily="49" charset="-122"/>
                <a:ea typeface="黑体" panose="02010609060101010101" pitchFamily="49" charset="-122"/>
              </a:rPr>
              <a:t>是人民法院；</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solidFill>
                  <a:srgbClr val="0070C0"/>
                </a:solidFill>
                <a:latin typeface="黑体" panose="02010609060101010101" pitchFamily="49" charset="-122"/>
                <a:ea typeface="黑体" panose="02010609060101010101" pitchFamily="49" charset="-122"/>
              </a:rPr>
              <a:t>内容</a:t>
            </a:r>
            <a:r>
              <a:rPr lang="zh-CN" altLang="en-US" sz="2000">
                <a:latin typeface="黑体" panose="02010609060101010101" pitchFamily="49" charset="-122"/>
                <a:ea typeface="黑体" panose="02010609060101010101" pitchFamily="49" charset="-122"/>
              </a:rPr>
              <a:t>是对犯罪人确定刑罚；</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solidFill>
                  <a:srgbClr val="0070C0"/>
                </a:solidFill>
                <a:latin typeface="黑体" panose="02010609060101010101" pitchFamily="49" charset="-122"/>
                <a:ea typeface="黑体" panose="02010609060101010101" pitchFamily="49" charset="-122"/>
              </a:rPr>
              <a:t>性质</a:t>
            </a:r>
            <a:r>
              <a:rPr lang="zh-CN" altLang="en-US" sz="2000">
                <a:latin typeface="黑体" panose="02010609060101010101" pitchFamily="49" charset="-122"/>
                <a:ea typeface="黑体" panose="02010609060101010101" pitchFamily="49" charset="-122"/>
              </a:rPr>
              <a:t>是一种刑事司法活动。</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三、原则</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以犯罪事实为</a:t>
            </a:r>
            <a:r>
              <a:rPr lang="zh-CN" altLang="en-US" sz="2000">
                <a:solidFill>
                  <a:srgbClr val="0070C0"/>
                </a:solidFill>
                <a:latin typeface="黑体" panose="02010609060101010101" pitchFamily="49" charset="-122"/>
                <a:ea typeface="黑体" panose="02010609060101010101" pitchFamily="49" charset="-122"/>
              </a:rPr>
              <a:t>根据</a:t>
            </a:r>
            <a:r>
              <a:rPr lang="zh-CN" altLang="en-US" sz="2000">
                <a:latin typeface="黑体" panose="02010609060101010101" pitchFamily="49" charset="-122"/>
                <a:ea typeface="黑体" panose="02010609060101010101" pitchFamily="49" charset="-122"/>
              </a:rPr>
              <a:t>，以法律为</a:t>
            </a:r>
            <a:r>
              <a:rPr lang="zh-CN" altLang="en-US" sz="2000">
                <a:solidFill>
                  <a:srgbClr val="0070C0"/>
                </a:solidFill>
                <a:latin typeface="黑体" panose="02010609060101010101" pitchFamily="49" charset="-122"/>
                <a:ea typeface="黑体" panose="02010609060101010101" pitchFamily="49" charset="-122"/>
              </a:rPr>
              <a:t>准绳</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1">
            <a:extLst>
              <a:ext uri="{FF2B5EF4-FFF2-40B4-BE49-F238E27FC236}">
                <a16:creationId xmlns:a16="http://schemas.microsoft.com/office/drawing/2014/main" id="{430A929B-A626-3F6A-647E-412845625FD1}"/>
              </a:ext>
            </a:extLst>
          </p:cNvPr>
          <p:cNvSpPr>
            <a:spLocks noChangeArrowheads="1"/>
          </p:cNvSpPr>
          <p:nvPr/>
        </p:nvSpPr>
        <p:spPr bwMode="auto">
          <a:xfrm>
            <a:off x="0" y="188913"/>
            <a:ext cx="9109075"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800" b="1">
                <a:latin typeface="黑体" panose="02010609060101010101" pitchFamily="49" charset="-122"/>
                <a:ea typeface="黑体" panose="02010609060101010101" pitchFamily="49" charset="-122"/>
              </a:rPr>
              <a:t>自首</a:t>
            </a:r>
            <a:r>
              <a:rPr lang="zh-CN" altLang="en-US" sz="1000">
                <a:latin typeface="黑体" panose="02010609060101010101" pitchFamily="49" charset="-122"/>
                <a:ea typeface="黑体" panose="02010609060101010101" pitchFamily="49" charset="-122"/>
              </a:rPr>
              <a:t>   </a:t>
            </a: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endParaRPr lang="zh-CN" altLang="en-US"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仿宋" panose="02010609060101010101" pitchFamily="49" charset="-122"/>
                <a:ea typeface="仿宋" panose="02010609060101010101" pitchFamily="49" charset="-122"/>
              </a:rPr>
              <a:t>    第</a:t>
            </a:r>
            <a:r>
              <a:rPr lang="en-US" altLang="zh-CN" sz="2000">
                <a:latin typeface="仿宋" panose="02010609060101010101" pitchFamily="49" charset="-122"/>
                <a:ea typeface="仿宋" panose="02010609060101010101" pitchFamily="49" charset="-122"/>
              </a:rPr>
              <a:t>67</a:t>
            </a:r>
            <a:r>
              <a:rPr lang="zh-CN" altLang="en-US" sz="2000">
                <a:latin typeface="仿宋" panose="02010609060101010101" pitchFamily="49" charset="-122"/>
                <a:ea typeface="仿宋" panose="02010609060101010101" pitchFamily="49" charset="-122"/>
              </a:rPr>
              <a:t>条</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自首</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犯罪以后自动投案，如实供述自己的罪行的，是自首。对于自首的犯罪分子，可以从轻或者减轻处罚。其中，犯罪较轻的，可以免除处罚。</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b="1">
                <a:latin typeface="仿宋" panose="02010609060101010101" pitchFamily="49" charset="-122"/>
                <a:ea typeface="仿宋" panose="02010609060101010101" pitchFamily="49" charset="-122"/>
              </a:rPr>
              <a:t>被采取强制措施</a:t>
            </a:r>
            <a:r>
              <a:rPr lang="zh-CN" altLang="en-US" sz="2000">
                <a:latin typeface="仿宋" panose="02010609060101010101" pitchFamily="49" charset="-122"/>
                <a:ea typeface="仿宋" panose="02010609060101010101" pitchFamily="49" charset="-122"/>
              </a:rPr>
              <a:t>的犯罪嫌疑人、被告人和正在服刑的罪犯，如实供述司法机关还未掌握的本人其他罪行的，</a:t>
            </a:r>
            <a:r>
              <a:rPr lang="zh-CN" altLang="en-US" sz="2000">
                <a:solidFill>
                  <a:srgbClr val="0070C0"/>
                </a:solidFill>
                <a:latin typeface="仿宋" panose="02010609060101010101" pitchFamily="49" charset="-122"/>
                <a:ea typeface="仿宋" panose="02010609060101010101" pitchFamily="49" charset="-122"/>
              </a:rPr>
              <a:t>以自首论</a:t>
            </a:r>
            <a:r>
              <a:rPr lang="zh-CN" altLang="en-US" sz="2000">
                <a:latin typeface="仿宋" panose="02010609060101010101" pitchFamily="49" charset="-122"/>
                <a:ea typeface="仿宋" panose="02010609060101010101" pitchFamily="49" charset="-122"/>
              </a:rPr>
              <a:t>。</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犯罪嫌疑人虽不具有前两款规定的自首情节，但是如实供述自己罪行的，可以从轻处罚；因其如实供述自己罪行，避免特别严重后果发生的，可以减轻处罚。</a:t>
            </a:r>
          </a:p>
          <a:p>
            <a:pPr algn="just" eaLnBrk="1">
              <a:spcBef>
                <a:spcPct val="0"/>
              </a:spcBef>
              <a:buFontTx/>
              <a:buNone/>
            </a:pPr>
            <a:r>
              <a:rPr lang="zh-CN" altLang="en-US" sz="2000">
                <a:latin typeface="黑体" panose="02010609060101010101" pitchFamily="49" charset="-122"/>
                <a:ea typeface="黑体" panose="02010609060101010101" pitchFamily="49" charset="-122"/>
              </a:rPr>
              <a:t>    </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一、概念</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是指犯罪分子犯罪以后</a:t>
            </a:r>
            <a:r>
              <a:rPr lang="zh-CN" altLang="en-US" sz="2000">
                <a:solidFill>
                  <a:srgbClr val="0070C0"/>
                </a:solidFill>
                <a:latin typeface="黑体" panose="02010609060101010101" pitchFamily="49" charset="-122"/>
                <a:ea typeface="黑体" panose="02010609060101010101" pitchFamily="49" charset="-122"/>
              </a:rPr>
              <a:t>自动投案</a:t>
            </a:r>
            <a:r>
              <a:rPr lang="zh-CN" altLang="en-US" sz="2000">
                <a:latin typeface="黑体" panose="02010609060101010101" pitchFamily="49" charset="-122"/>
                <a:ea typeface="黑体" panose="02010609060101010101" pitchFamily="49" charset="-122"/>
              </a:rPr>
              <a:t>，</a:t>
            </a:r>
            <a:r>
              <a:rPr lang="zh-CN" altLang="en-US" sz="2000">
                <a:solidFill>
                  <a:srgbClr val="0070C0"/>
                </a:solidFill>
                <a:latin typeface="黑体" panose="02010609060101010101" pitchFamily="49" charset="-122"/>
                <a:ea typeface="黑体" panose="02010609060101010101" pitchFamily="49" charset="-122"/>
              </a:rPr>
              <a:t>如实供述</a:t>
            </a:r>
            <a:r>
              <a:rPr lang="zh-CN" altLang="en-US" sz="2000">
                <a:latin typeface="黑体" panose="02010609060101010101" pitchFamily="49" charset="-122"/>
                <a:ea typeface="黑体" panose="02010609060101010101" pitchFamily="49" charset="-122"/>
              </a:rPr>
              <a:t>自己的罪行的行为，或者被采取强制措施的犯罪嫌疑人、被告人和正在服刑的罪犯，如实供述司法机关还未掌握的</a:t>
            </a:r>
            <a:r>
              <a:rPr lang="zh-CN" altLang="en-US" sz="2000">
                <a:solidFill>
                  <a:srgbClr val="0070C0"/>
                </a:solidFill>
                <a:latin typeface="黑体" panose="02010609060101010101" pitchFamily="49" charset="-122"/>
                <a:ea typeface="黑体" panose="02010609060101010101" pitchFamily="49" charset="-122"/>
              </a:rPr>
              <a:t>本人其他罪行</a:t>
            </a:r>
            <a:r>
              <a:rPr lang="zh-CN" altLang="en-US" sz="2000">
                <a:latin typeface="黑体" panose="02010609060101010101" pitchFamily="49" charset="-122"/>
                <a:ea typeface="黑体" panose="02010609060101010101" pitchFamily="49" charset="-122"/>
              </a:rPr>
              <a:t>的行为。</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据此，自首可以分为</a:t>
            </a:r>
            <a:r>
              <a:rPr lang="zh-CN" altLang="en-US" sz="2000">
                <a:solidFill>
                  <a:srgbClr val="0070C0"/>
                </a:solidFill>
                <a:latin typeface="黑体" panose="02010609060101010101" pitchFamily="49" charset="-122"/>
                <a:ea typeface="黑体" panose="02010609060101010101" pitchFamily="49" charset="-122"/>
              </a:rPr>
              <a:t>一般自首</a:t>
            </a:r>
            <a:r>
              <a:rPr lang="zh-CN" altLang="en-US" sz="2000">
                <a:latin typeface="黑体" panose="02010609060101010101" pitchFamily="49" charset="-122"/>
                <a:ea typeface="黑体" panose="02010609060101010101" pitchFamily="49" charset="-122"/>
              </a:rPr>
              <a:t>和</a:t>
            </a:r>
            <a:r>
              <a:rPr lang="zh-CN" altLang="en-US" sz="2000">
                <a:solidFill>
                  <a:srgbClr val="0070C0"/>
                </a:solidFill>
                <a:latin typeface="黑体" panose="02010609060101010101" pitchFamily="49" charset="-122"/>
                <a:ea typeface="黑体" panose="02010609060101010101" pitchFamily="49" charset="-122"/>
              </a:rPr>
              <a:t>特别自首</a:t>
            </a:r>
            <a:r>
              <a:rPr lang="zh-CN" altLang="en-US" sz="2000">
                <a:latin typeface="黑体" panose="02010609060101010101" pitchFamily="49" charset="-122"/>
                <a:ea typeface="黑体" panose="02010609060101010101" pitchFamily="49" charset="-122"/>
              </a:rPr>
              <a:t>（准自首）。</a:t>
            </a:r>
            <a:endParaRPr lang="en-US" altLang="zh-CN" sz="2000">
              <a:latin typeface="黑体" panose="02010609060101010101" pitchFamily="49" charset="-122"/>
              <a:ea typeface="黑体" panose="020106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1">
            <a:extLst>
              <a:ext uri="{FF2B5EF4-FFF2-40B4-BE49-F238E27FC236}">
                <a16:creationId xmlns:a16="http://schemas.microsoft.com/office/drawing/2014/main" id="{E31A4B17-6257-ED66-F5FD-1038ACD011F1}"/>
              </a:ext>
            </a:extLst>
          </p:cNvPr>
          <p:cNvSpPr>
            <a:spLocks noChangeArrowheads="1"/>
          </p:cNvSpPr>
          <p:nvPr/>
        </p:nvSpPr>
        <p:spPr bwMode="auto">
          <a:xfrm>
            <a:off x="0" y="188913"/>
            <a:ext cx="910907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pPr>
            <a:r>
              <a:rPr lang="zh-CN" altLang="en-US" sz="2000">
                <a:latin typeface="黑体" panose="02010609060101010101" pitchFamily="49" charset="-122"/>
                <a:ea typeface="黑体" panose="02010609060101010101" pitchFamily="49" charset="-122"/>
              </a:rPr>
              <a:t>    二、一般自首</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刑法</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67</a:t>
            </a:r>
            <a:r>
              <a:rPr lang="zh-CN" altLang="en-US" sz="2000">
                <a:latin typeface="仿宋" panose="02010609060101010101" pitchFamily="49" charset="-122"/>
                <a:ea typeface="仿宋" panose="02010609060101010101" pitchFamily="49" charset="-122"/>
              </a:rPr>
              <a:t>条第</a:t>
            </a:r>
            <a:r>
              <a:rPr lang="en-US" altLang="zh-CN" sz="2000">
                <a:latin typeface="仿宋" panose="02010609060101010101" pitchFamily="49" charset="-122"/>
                <a:ea typeface="仿宋" panose="02010609060101010101" pitchFamily="49" charset="-122"/>
              </a:rPr>
              <a:t>1</a:t>
            </a:r>
            <a:r>
              <a:rPr lang="zh-CN" altLang="en-US" sz="2000">
                <a:latin typeface="仿宋" panose="02010609060101010101" pitchFamily="49" charset="-122"/>
                <a:ea typeface="仿宋" panose="02010609060101010101" pitchFamily="49" charset="-122"/>
              </a:rPr>
              <a:t>款：“犯罪以后自动投案，如实供述自己的罪行的，是自首。对于自首的犯罪分子，可以从轻或者减轻处罚。其中，犯罪较轻的，可以免除处罚。”</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黑体" panose="02010609060101010101" pitchFamily="49" charset="-122"/>
                <a:ea typeface="黑体" panose="02010609060101010101" pitchFamily="49" charset="-122"/>
              </a:rPr>
              <a:t>一般自首，是指犯罪分子犯罪以后自动投案，如实供述自己罪行的行为。</a:t>
            </a:r>
            <a:endParaRPr lang="en-US" altLang="zh-CN" sz="2000">
              <a:latin typeface="黑体" panose="02010609060101010101" pitchFamily="49" charset="-122"/>
              <a:ea typeface="黑体" panose="02010609060101010101" pitchFamily="49" charset="-122"/>
            </a:endParaRPr>
          </a:p>
        </p:txBody>
      </p:sp>
      <p:pic>
        <p:nvPicPr>
          <p:cNvPr id="31747" name="图片 3">
            <a:extLst>
              <a:ext uri="{FF2B5EF4-FFF2-40B4-BE49-F238E27FC236}">
                <a16:creationId xmlns:a16="http://schemas.microsoft.com/office/drawing/2014/main" id="{6BAE6976-D0C6-8963-3562-ED621D468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549275"/>
            <a:ext cx="717550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1">
            <a:extLst>
              <a:ext uri="{FF2B5EF4-FFF2-40B4-BE49-F238E27FC236}">
                <a16:creationId xmlns:a16="http://schemas.microsoft.com/office/drawing/2014/main" id="{57395ACC-C7E3-51DE-36DE-8E3A7864F0EE}"/>
              </a:ext>
            </a:extLst>
          </p:cNvPr>
          <p:cNvSpPr>
            <a:spLocks noChangeArrowheads="1"/>
          </p:cNvSpPr>
          <p:nvPr/>
        </p:nvSpPr>
        <p:spPr bwMode="auto">
          <a:xfrm>
            <a:off x="0" y="0"/>
            <a:ext cx="9109075" cy="701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pPr>
            <a:r>
              <a:rPr lang="zh-CN" altLang="en-US" sz="2000">
                <a:latin typeface="黑体" panose="02010609060101010101" pitchFamily="49" charset="-122"/>
                <a:ea typeface="黑体" panose="02010609060101010101" pitchFamily="49" charset="-122"/>
              </a:rPr>
              <a:t>    一般自首的成立条件如下：</a:t>
            </a:r>
            <a:endParaRPr lang="en-US" altLang="zh-CN" sz="2000">
              <a:latin typeface="黑体" panose="02010609060101010101" pitchFamily="49" charset="-122"/>
              <a:ea typeface="黑体" panose="02010609060101010101" pitchFamily="49" charset="-122"/>
            </a:endParaRPr>
          </a:p>
          <a:p>
            <a:pPr eaLnBrk="1">
              <a:spcBef>
                <a:spcPct val="0"/>
              </a:spcBef>
              <a:buFontTx/>
              <a:buNone/>
            </a:pPr>
            <a:endParaRPr lang="en-US" altLang="zh-CN" sz="800">
              <a:latin typeface="黑体" panose="02010609060101010101" pitchFamily="49" charset="-122"/>
              <a:ea typeface="黑体" panose="02010609060101010101" pitchFamily="49" charset="-122"/>
            </a:endParaRPr>
          </a:p>
          <a:p>
            <a:pPr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  （一）自动投案</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1000">
                <a:latin typeface="黑体" panose="02010609060101010101" pitchFamily="49" charset="-122"/>
                <a:ea typeface="黑体" panose="02010609060101010101" pitchFamily="49" charset="-122"/>
              </a:rPr>
              <a:t>    </a:t>
            </a: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是指在犯罪事实或者犯罪嫌疑人</a:t>
            </a:r>
            <a:r>
              <a:rPr lang="zh-CN" altLang="en-US" sz="2000">
                <a:solidFill>
                  <a:srgbClr val="0070C0"/>
                </a:solidFill>
                <a:latin typeface="黑体" panose="02010609060101010101" pitchFamily="49" charset="-122"/>
                <a:ea typeface="黑体" panose="02010609060101010101" pitchFamily="49" charset="-122"/>
              </a:rPr>
              <a:t>未被</a:t>
            </a:r>
            <a:r>
              <a:rPr lang="zh-CN" altLang="en-US" sz="2000">
                <a:latin typeface="黑体" panose="02010609060101010101" pitchFamily="49" charset="-122"/>
                <a:ea typeface="黑体" panose="02010609060101010101" pitchFamily="49" charset="-122"/>
              </a:rPr>
              <a:t>司法机关发觉，或者虽被发觉，但犯罪嫌疑人</a:t>
            </a:r>
            <a:r>
              <a:rPr lang="zh-CN" altLang="en-US" sz="2000">
                <a:solidFill>
                  <a:srgbClr val="0070C0"/>
                </a:solidFill>
                <a:latin typeface="黑体" panose="02010609060101010101" pitchFamily="49" charset="-122"/>
                <a:ea typeface="黑体" panose="02010609060101010101" pitchFamily="49" charset="-122"/>
              </a:rPr>
              <a:t>尚未</a:t>
            </a:r>
            <a:r>
              <a:rPr lang="zh-CN" altLang="en-US" sz="2000">
                <a:latin typeface="黑体" panose="02010609060101010101" pitchFamily="49" charset="-122"/>
                <a:ea typeface="黑体" panose="02010609060101010101" pitchFamily="49" charset="-122"/>
              </a:rPr>
              <a:t>受到讯问、</a:t>
            </a:r>
            <a:r>
              <a:rPr lang="zh-CN" altLang="en-US" sz="2000">
                <a:solidFill>
                  <a:srgbClr val="0070C0"/>
                </a:solidFill>
                <a:latin typeface="黑体" panose="02010609060101010101" pitchFamily="49" charset="-122"/>
                <a:ea typeface="黑体" panose="02010609060101010101" pitchFamily="49" charset="-122"/>
              </a:rPr>
              <a:t>未被</a:t>
            </a:r>
            <a:r>
              <a:rPr lang="zh-CN" altLang="en-US" sz="2000">
                <a:latin typeface="黑体" panose="02010609060101010101" pitchFamily="49" charset="-122"/>
                <a:ea typeface="黑体" panose="02010609060101010101" pitchFamily="49" charset="-122"/>
              </a:rPr>
              <a:t>采取强制措施时，</a:t>
            </a:r>
            <a:r>
              <a:rPr lang="zh-CN" altLang="en-US" sz="2000">
                <a:solidFill>
                  <a:srgbClr val="0070C0"/>
                </a:solidFill>
                <a:latin typeface="黑体" panose="02010609060101010101" pitchFamily="49" charset="-122"/>
                <a:ea typeface="黑体" panose="02010609060101010101" pitchFamily="49" charset="-122"/>
              </a:rPr>
              <a:t>主动、直接</a:t>
            </a:r>
            <a:r>
              <a:rPr lang="zh-CN" altLang="en-US" sz="2000">
                <a:latin typeface="黑体" panose="02010609060101010101" pitchFamily="49" charset="-122"/>
                <a:ea typeface="黑体" panose="02010609060101010101" pitchFamily="49" charset="-122"/>
              </a:rPr>
              <a:t>向公安机关、人民检察院或者人民法院投案。</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8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主观上，犯罪嫌疑人想将自己置于司法机关的合法控制之下，有</a:t>
            </a:r>
            <a:r>
              <a:rPr lang="zh-CN" altLang="en-US" sz="2000" b="1">
                <a:solidFill>
                  <a:srgbClr val="0070C0"/>
                </a:solidFill>
                <a:latin typeface="黑体" panose="02010609060101010101" pitchFamily="49" charset="-122"/>
                <a:ea typeface="黑体" panose="02010609060101010101" pitchFamily="49" charset="-122"/>
              </a:rPr>
              <a:t>归案的意愿；</a:t>
            </a:r>
            <a:r>
              <a:rPr lang="zh-CN" altLang="en-US" sz="2000">
                <a:latin typeface="黑体" panose="02010609060101010101" pitchFamily="49" charset="-122"/>
                <a:ea typeface="黑体" panose="02010609060101010101" pitchFamily="49" charset="-122"/>
              </a:rPr>
              <a:t>客观上，要求犯罪嫌疑人</a:t>
            </a:r>
            <a:r>
              <a:rPr lang="zh-CN" altLang="en-US" sz="2000" b="1">
                <a:solidFill>
                  <a:srgbClr val="0070C0"/>
                </a:solidFill>
                <a:latin typeface="黑体" panose="02010609060101010101" pitchFamily="49" charset="-122"/>
                <a:ea typeface="黑体" panose="02010609060101010101" pitchFamily="49" charset="-122"/>
              </a:rPr>
              <a:t>投案之时人身处于自由状态</a:t>
            </a:r>
            <a:r>
              <a:rPr lang="zh-CN" altLang="en-US" sz="2000">
                <a:latin typeface="黑体" panose="02010609060101010101" pitchFamily="49" charset="-122"/>
                <a:ea typeface="黑体" panose="02010609060101010101" pitchFamily="49" charset="-122"/>
              </a:rPr>
              <a:t>，尚未受到司法机关控制。（</a:t>
            </a:r>
            <a:r>
              <a:rPr lang="zh-CN" altLang="en-US" sz="2000">
                <a:solidFill>
                  <a:srgbClr val="0070C0"/>
                </a:solidFill>
                <a:latin typeface="黑体" panose="02010609060101010101" pitchFamily="49" charset="-122"/>
                <a:ea typeface="黑体" panose="02010609060101010101" pitchFamily="49" charset="-122"/>
              </a:rPr>
              <a:t>我想坐牢</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800">
                <a:latin typeface="黑体" panose="02010609060101010101" pitchFamily="49" charset="-122"/>
                <a:ea typeface="黑体" panose="02010609060101010101" pitchFamily="49" charset="-122"/>
              </a:rPr>
              <a:t>    </a:t>
            </a:r>
          </a:p>
          <a:p>
            <a:pPr algn="just" eaLnBrk="1">
              <a:spcBef>
                <a:spcPct val="0"/>
              </a:spcBef>
              <a:buFontTx/>
              <a:buNone/>
            </a:pPr>
            <a:r>
              <a:rPr lang="en-US" altLang="zh-CN" sz="2000">
                <a:solidFill>
                  <a:srgbClr val="0070C0"/>
                </a:solidFill>
                <a:latin typeface="黑体" panose="02010609060101010101" pitchFamily="49" charset="-122"/>
                <a:ea typeface="黑体" panose="02010609060101010101" pitchFamily="49" charset="-122"/>
              </a:rPr>
              <a:t>    1.</a:t>
            </a:r>
            <a:r>
              <a:rPr lang="zh-CN" altLang="en-US" sz="2000">
                <a:solidFill>
                  <a:srgbClr val="0070C0"/>
                </a:solidFill>
                <a:latin typeface="黑体" panose="02010609060101010101" pitchFamily="49" charset="-122"/>
                <a:ea typeface="黑体" panose="02010609060101010101" pitchFamily="49" charset="-122"/>
              </a:rPr>
              <a:t>投案时间</a:t>
            </a:r>
            <a:r>
              <a:rPr lang="zh-CN" altLang="en-US" sz="2000">
                <a:latin typeface="黑体" panose="02010609060101010101" pitchFamily="49" charset="-122"/>
                <a:ea typeface="黑体" panose="02010609060101010101" pitchFamily="49" charset="-122"/>
              </a:rPr>
              <a:t>：自动投案必须在犯罪之后（</a:t>
            </a:r>
            <a:r>
              <a:rPr lang="zh-CN" altLang="en-US" sz="2000">
                <a:solidFill>
                  <a:srgbClr val="0070C0"/>
                </a:solidFill>
                <a:latin typeface="黑体" panose="02010609060101010101" pitchFamily="49" charset="-122"/>
                <a:ea typeface="黑体" panose="02010609060101010101" pitchFamily="49" charset="-122"/>
              </a:rPr>
              <a:t>不要求行为终了</a:t>
            </a:r>
            <a:r>
              <a:rPr lang="zh-CN" altLang="en-US" sz="2000">
                <a:latin typeface="黑体" panose="02010609060101010101" pitchFamily="49" charset="-122"/>
                <a:ea typeface="黑体" panose="02010609060101010101" pitchFamily="49" charset="-122"/>
              </a:rPr>
              <a:t>），最晚在司法机关对犯罪嫌疑人进行</a:t>
            </a:r>
            <a:r>
              <a:rPr lang="zh-CN" altLang="en-US" sz="2000">
                <a:solidFill>
                  <a:srgbClr val="0070C0"/>
                </a:solidFill>
                <a:latin typeface="黑体" panose="02010609060101010101" pitchFamily="49" charset="-122"/>
                <a:ea typeface="黑体" panose="02010609060101010101" pitchFamily="49" charset="-122"/>
              </a:rPr>
              <a:t>讯问或者采取强制措施以前</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根据司法解释，以下情形，</a:t>
            </a:r>
            <a:r>
              <a:rPr lang="zh-CN" altLang="en-US" sz="2000">
                <a:solidFill>
                  <a:srgbClr val="0070C0"/>
                </a:solidFill>
                <a:latin typeface="黑体" panose="02010609060101010101" pitchFamily="49" charset="-122"/>
                <a:ea typeface="黑体" panose="02010609060101010101" pitchFamily="49" charset="-122"/>
              </a:rPr>
              <a:t>视为自动投案</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）犯罪后主动报案，虽未表明自己是作案人，但没有逃离现场，在司法机关询问时交代自己罪行的；</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）明知他人报案而在现场等待，抓捕时无拒捕行为，供认犯罪事实的；</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3</a:t>
            </a:r>
            <a:r>
              <a:rPr lang="zh-CN" altLang="en-US" sz="2000">
                <a:latin typeface="黑体" panose="02010609060101010101" pitchFamily="49" charset="-122"/>
                <a:ea typeface="黑体" panose="02010609060101010101" pitchFamily="49" charset="-122"/>
              </a:rPr>
              <a:t>）在司法机关未确定犯罪嫌疑人，尚在一般性排查询问时主动交代自己罪行的；</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4</a:t>
            </a:r>
            <a:r>
              <a:rPr lang="zh-CN" altLang="en-US" sz="2000">
                <a:latin typeface="黑体" panose="02010609060101010101" pitchFamily="49" charset="-122"/>
                <a:ea typeface="黑体" panose="02010609060101010101" pitchFamily="49" charset="-122"/>
              </a:rPr>
              <a:t>）因特定违法行为被采取劳动教养、行政拘留、司法拘留、强制隔离戒毒等行政、司法强制措施期间，主动向执行机关交代尚未被掌握的犯罪行为的；</a:t>
            </a:r>
            <a:endParaRPr lang="en-US" altLang="zh-CN" sz="2000">
              <a:latin typeface="黑体" panose="02010609060101010101" pitchFamily="49" charset="-122"/>
              <a:ea typeface="黑体" panose="02010609060101010101"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1">
            <a:extLst>
              <a:ext uri="{FF2B5EF4-FFF2-40B4-BE49-F238E27FC236}">
                <a16:creationId xmlns:a16="http://schemas.microsoft.com/office/drawing/2014/main" id="{615D2A8D-E5A9-10AA-3C6F-B623474C3CE2}"/>
              </a:ext>
            </a:extLst>
          </p:cNvPr>
          <p:cNvSpPr>
            <a:spLocks noChangeArrowheads="1"/>
          </p:cNvSpPr>
          <p:nvPr/>
        </p:nvSpPr>
        <p:spPr bwMode="auto">
          <a:xfrm>
            <a:off x="0" y="188913"/>
            <a:ext cx="91090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pPr>
            <a:r>
              <a:rPr lang="zh-CN" altLang="en-US" sz="2000">
                <a:latin typeface="黑体" panose="02010609060101010101" pitchFamily="49" charset="-122"/>
                <a:ea typeface="黑体" panose="02010609060101010101" pitchFamily="49" charset="-122"/>
              </a:rPr>
              <a:t>    （</a:t>
            </a:r>
            <a:r>
              <a:rPr lang="en-US" altLang="zh-CN" sz="2000">
                <a:latin typeface="黑体" panose="02010609060101010101" pitchFamily="49" charset="-122"/>
                <a:ea typeface="黑体" panose="02010609060101010101" pitchFamily="49" charset="-122"/>
              </a:rPr>
              <a:t>5</a:t>
            </a:r>
            <a:r>
              <a:rPr lang="zh-CN" altLang="en-US" sz="2000">
                <a:latin typeface="黑体" panose="02010609060101010101" pitchFamily="49" charset="-122"/>
                <a:ea typeface="黑体" panose="02010609060101010101" pitchFamily="49" charset="-122"/>
              </a:rPr>
              <a:t>）罪行未被有关部门、司法机关发觉，仅因形迹可疑被盘问、教育后，主动交代了犯罪事实的；</a:t>
            </a:r>
            <a:endParaRPr lang="en-US" altLang="zh-CN" sz="2000">
              <a:latin typeface="黑体" panose="02010609060101010101" pitchFamily="49" charset="-122"/>
              <a:ea typeface="黑体" panose="02010609060101010101" pitchFamily="49" charset="-122"/>
            </a:endParaRPr>
          </a:p>
          <a:p>
            <a:pPr eaLnBrk="1">
              <a:spcBef>
                <a:spcPct val="0"/>
              </a:spcBef>
              <a:buFontTx/>
              <a:buNone/>
            </a:pPr>
            <a:endParaRPr lang="en-US" altLang="zh-CN" sz="2000">
              <a:latin typeface="黑体" panose="02010609060101010101" pitchFamily="49" charset="-122"/>
              <a:ea typeface="黑体" panose="02010609060101010101" pitchFamily="49" charset="-122"/>
            </a:endParaRPr>
          </a:p>
          <a:p>
            <a:pPr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但是如果有关部门、司法机关在其身上、随身携带的物品、驾乘的交通工具等处发现与犯罪有关的物品的，</a:t>
            </a:r>
            <a:r>
              <a:rPr lang="zh-CN" altLang="en-US" sz="2000">
                <a:solidFill>
                  <a:srgbClr val="0070C0"/>
                </a:solidFill>
                <a:latin typeface="黑体" panose="02010609060101010101" pitchFamily="49" charset="-122"/>
                <a:ea typeface="黑体" panose="02010609060101010101" pitchFamily="49" charset="-122"/>
              </a:rPr>
              <a:t>不能认定</a:t>
            </a:r>
            <a:r>
              <a:rPr lang="zh-CN" altLang="en-US" sz="2000">
                <a:latin typeface="黑体" panose="02010609060101010101" pitchFamily="49" charset="-122"/>
                <a:ea typeface="黑体" panose="02010609060101010101" pitchFamily="49" charset="-122"/>
              </a:rPr>
              <a:t>为自动投案。</a:t>
            </a:r>
            <a:endParaRPr lang="en-US" altLang="zh-CN" sz="2000">
              <a:latin typeface="黑体" panose="02010609060101010101" pitchFamily="49" charset="-122"/>
              <a:ea typeface="黑体" panose="02010609060101010101" pitchFamily="49" charset="-122"/>
            </a:endParaRPr>
          </a:p>
          <a:p>
            <a:pPr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6</a:t>
            </a:r>
            <a:r>
              <a:rPr lang="zh-CN" altLang="en-US" sz="2000">
                <a:latin typeface="黑体" panose="02010609060101010101" pitchFamily="49" charset="-122"/>
                <a:ea typeface="黑体" panose="02010609060101010101" pitchFamily="49" charset="-122"/>
              </a:rPr>
              <a:t>）交通肇事后保护现场、抢救伤者，并向公安机关报告的；注意如果交通肇事逃逸后自动投案，如实供述自己罪行的，也应认定为自首，但应依法以较重法定刑为基准，视情决定对其是否从宽处罚以及从宽处罚的幅度。</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7</a:t>
            </a:r>
            <a:r>
              <a:rPr lang="zh-CN" altLang="en-US" sz="2000">
                <a:latin typeface="黑体" panose="02010609060101010101" pitchFamily="49" charset="-122"/>
                <a:ea typeface="黑体" panose="02010609060101010101" pitchFamily="49" charset="-122"/>
              </a:rPr>
              <a:t>）犯罪后逃跑，在被通缉、追捕过程中，主动投案的；</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8</a:t>
            </a:r>
            <a:r>
              <a:rPr lang="zh-CN" altLang="en-US" sz="2000">
                <a:latin typeface="黑体" panose="02010609060101010101" pitchFamily="49" charset="-122"/>
                <a:ea typeface="黑体" panose="02010609060101010101" pitchFamily="49" charset="-122"/>
              </a:rPr>
              <a:t>）经公安机关电话通知后，到公安机关接受处理，属于自动投案；</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9</a:t>
            </a:r>
            <a:r>
              <a:rPr lang="zh-CN" altLang="en-US" sz="2000">
                <a:latin typeface="黑体" panose="02010609060101010101" pitchFamily="49" charset="-122"/>
                <a:ea typeface="黑体" panose="02010609060101010101" pitchFamily="49" charset="-122"/>
              </a:rPr>
              <a:t>）在去投案的</a:t>
            </a:r>
            <a:r>
              <a:rPr lang="zh-CN" altLang="en-US" sz="2000">
                <a:solidFill>
                  <a:srgbClr val="0070C0"/>
                </a:solidFill>
                <a:latin typeface="黑体" panose="02010609060101010101" pitchFamily="49" charset="-122"/>
                <a:ea typeface="黑体" panose="02010609060101010101" pitchFamily="49" charset="-122"/>
              </a:rPr>
              <a:t>途中</a:t>
            </a:r>
            <a:r>
              <a:rPr lang="zh-CN" altLang="en-US" sz="2000">
                <a:latin typeface="黑体" panose="02010609060101010101" pitchFamily="49" charset="-122"/>
                <a:ea typeface="黑体" panose="02010609060101010101" pitchFamily="49" charset="-122"/>
              </a:rPr>
              <a:t>，被逮捕的，属于自动投案。</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solidFill>
                  <a:srgbClr val="0070C0"/>
                </a:solidFill>
                <a:latin typeface="黑体" panose="02010609060101010101" pitchFamily="49" charset="-122"/>
                <a:ea typeface="黑体" panose="02010609060101010101" pitchFamily="49" charset="-122"/>
              </a:rPr>
              <a:t>    2.</a:t>
            </a:r>
            <a:r>
              <a:rPr lang="zh-CN" altLang="en-US" sz="2000">
                <a:solidFill>
                  <a:srgbClr val="0070C0"/>
                </a:solidFill>
                <a:latin typeface="黑体" panose="02010609060101010101" pitchFamily="49" charset="-122"/>
                <a:ea typeface="黑体" panose="02010609060101010101" pitchFamily="49" charset="-122"/>
              </a:rPr>
              <a:t>投案对象</a:t>
            </a:r>
            <a:r>
              <a:rPr lang="zh-CN" altLang="en-US" sz="2000">
                <a:latin typeface="黑体" panose="02010609060101010101" pitchFamily="49" charset="-122"/>
                <a:ea typeface="黑体" panose="02010609060101010101" pitchFamily="49" charset="-122"/>
              </a:rPr>
              <a:t>：向</a:t>
            </a:r>
            <a:r>
              <a:rPr lang="zh-CN" altLang="en-US" sz="2000">
                <a:solidFill>
                  <a:srgbClr val="0070C0"/>
                </a:solidFill>
                <a:latin typeface="黑体" panose="02010609060101010101" pitchFamily="49" charset="-122"/>
                <a:ea typeface="黑体" panose="02010609060101010101" pitchFamily="49" charset="-122"/>
              </a:rPr>
              <a:t>司法机关</a:t>
            </a:r>
            <a:r>
              <a:rPr lang="zh-CN" altLang="en-US" sz="2000">
                <a:latin typeface="黑体" panose="02010609060101010101" pitchFamily="49" charset="-122"/>
                <a:ea typeface="黑体" panose="02010609060101010101" pitchFamily="49" charset="-122"/>
              </a:rPr>
              <a:t>、</a:t>
            </a:r>
            <a:r>
              <a:rPr lang="zh-CN" altLang="en-US" sz="2000">
                <a:solidFill>
                  <a:srgbClr val="0070C0"/>
                </a:solidFill>
                <a:latin typeface="黑体" panose="02010609060101010101" pitchFamily="49" charset="-122"/>
                <a:ea typeface="黑体" panose="02010609060101010101" pitchFamily="49" charset="-122"/>
              </a:rPr>
              <a:t>非司法机关</a:t>
            </a:r>
            <a:r>
              <a:rPr lang="zh-CN" altLang="en-US" sz="2000">
                <a:latin typeface="黑体" panose="02010609060101010101" pitchFamily="49" charset="-122"/>
                <a:ea typeface="黑体" panose="02010609060101010101" pitchFamily="49" charset="-122"/>
              </a:rPr>
              <a:t>（</a:t>
            </a:r>
            <a:r>
              <a:rPr lang="zh-CN" altLang="en-US" sz="2000">
                <a:latin typeface="仿宋" panose="02010609060101010101" pitchFamily="49" charset="-122"/>
                <a:ea typeface="仿宋" panose="02010609060101010101" pitchFamily="49" charset="-122"/>
              </a:rPr>
              <a:t>犯罪人所在单位，基层组织</a:t>
            </a:r>
            <a:r>
              <a:rPr lang="zh-CN" altLang="en-US" sz="2000">
                <a:latin typeface="黑体" panose="02010609060101010101" pitchFamily="49" charset="-122"/>
                <a:ea typeface="黑体" panose="02010609060101010101" pitchFamily="49" charset="-122"/>
              </a:rPr>
              <a:t>）、</a:t>
            </a:r>
            <a:r>
              <a:rPr lang="zh-CN" altLang="en-US" sz="2000">
                <a:solidFill>
                  <a:srgbClr val="0070C0"/>
                </a:solidFill>
                <a:latin typeface="黑体" panose="02010609060101010101" pitchFamily="49" charset="-122"/>
                <a:ea typeface="黑体" panose="02010609060101010101" pitchFamily="49" charset="-122"/>
              </a:rPr>
              <a:t>有关个人</a:t>
            </a:r>
            <a:r>
              <a:rPr lang="zh-CN" altLang="en-US" sz="2000">
                <a:latin typeface="黑体" panose="02010609060101010101" pitchFamily="49" charset="-122"/>
                <a:ea typeface="黑体" panose="02010609060101010101" pitchFamily="49" charset="-122"/>
              </a:rPr>
              <a:t>（</a:t>
            </a:r>
            <a:r>
              <a:rPr lang="zh-CN" altLang="en-US" sz="2000">
                <a:latin typeface="仿宋" panose="02010609060101010101" pitchFamily="49" charset="-122"/>
                <a:ea typeface="仿宋" panose="02010609060101010101" pitchFamily="49" charset="-122"/>
              </a:rPr>
              <a:t>单位负责人、被害人、村主任等</a:t>
            </a:r>
            <a:r>
              <a:rPr lang="zh-CN" altLang="en-US" sz="2000">
                <a:latin typeface="黑体" panose="02010609060101010101" pitchFamily="49" charset="-122"/>
                <a:ea typeface="黑体" panose="02010609060101010101" pitchFamily="49" charset="-122"/>
              </a:rPr>
              <a:t>）投案都可以认定为自首。</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
            <a:extLst>
              <a:ext uri="{FF2B5EF4-FFF2-40B4-BE49-F238E27FC236}">
                <a16:creationId xmlns:a16="http://schemas.microsoft.com/office/drawing/2014/main" id="{2D109D90-2B3F-5981-CF82-06D68B277B63}"/>
              </a:ext>
            </a:extLst>
          </p:cNvPr>
          <p:cNvSpPr>
            <a:spLocks noChangeArrowheads="1"/>
          </p:cNvSpPr>
          <p:nvPr/>
        </p:nvSpPr>
        <p:spPr bwMode="auto">
          <a:xfrm>
            <a:off x="0" y="188913"/>
            <a:ext cx="91090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en-US" altLang="zh-CN" sz="2000">
                <a:solidFill>
                  <a:srgbClr val="0070C0"/>
                </a:solidFill>
                <a:latin typeface="黑体" panose="02010609060101010101" pitchFamily="49" charset="-122"/>
                <a:ea typeface="黑体" panose="02010609060101010101" pitchFamily="49" charset="-122"/>
              </a:rPr>
              <a:t>    3.</a:t>
            </a:r>
            <a:r>
              <a:rPr lang="zh-CN" altLang="en-US" sz="2000">
                <a:solidFill>
                  <a:srgbClr val="0070C0"/>
                </a:solidFill>
                <a:latin typeface="黑体" panose="02010609060101010101" pitchFamily="49" charset="-122"/>
                <a:ea typeface="黑体" panose="02010609060101010101" pitchFamily="49" charset="-122"/>
              </a:rPr>
              <a:t>投案方式</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a:t>
            </a:r>
            <a:r>
              <a:rPr lang="zh-CN" altLang="en-US" sz="2000">
                <a:solidFill>
                  <a:srgbClr val="0070C0"/>
                </a:solidFill>
                <a:latin typeface="黑体" panose="02010609060101010101" pitchFamily="49" charset="-122"/>
                <a:ea typeface="黑体" panose="02010609060101010101" pitchFamily="49" charset="-122"/>
              </a:rPr>
              <a:t>亲首</a:t>
            </a:r>
            <a:r>
              <a:rPr lang="zh-CN" altLang="en-US" sz="2000">
                <a:latin typeface="黑体" panose="02010609060101010101" pitchFamily="49" charset="-122"/>
                <a:ea typeface="黑体" panose="02010609060101010101" pitchFamily="49" charset="-122"/>
              </a:rPr>
              <a:t>（自己亲自投案）：亲自将自己置于司法机关的实力控制之下。当然，罪犯可以先采取打电话、发传真、发短信、电子邮件、微信、</a:t>
            </a:r>
            <a:r>
              <a:rPr lang="en-US" altLang="zh-CN" sz="2000">
                <a:latin typeface="黑体" panose="02010609060101010101" pitchFamily="49" charset="-122"/>
                <a:ea typeface="黑体" panose="02010609060101010101" pitchFamily="49" charset="-122"/>
              </a:rPr>
              <a:t>QQ</a:t>
            </a:r>
            <a:r>
              <a:rPr lang="zh-CN" altLang="en-US" sz="2000">
                <a:latin typeface="黑体" panose="02010609060101010101" pitchFamily="49" charset="-122"/>
                <a:ea typeface="黑体" panose="02010609060101010101" pitchFamily="49" charset="-122"/>
              </a:rPr>
              <a:t>等方式，随后归案。如果随后不归案，不算自动投案。</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a:t>
            </a:r>
            <a:r>
              <a:rPr lang="zh-CN" altLang="en-US" sz="2000">
                <a:solidFill>
                  <a:srgbClr val="0070C0"/>
                </a:solidFill>
                <a:latin typeface="黑体" panose="02010609060101010101" pitchFamily="49" charset="-122"/>
                <a:ea typeface="黑体" panose="02010609060101010101" pitchFamily="49" charset="-122"/>
              </a:rPr>
              <a:t>代首</a:t>
            </a:r>
            <a:r>
              <a:rPr lang="zh-CN" altLang="en-US" sz="2000">
                <a:latin typeface="黑体" panose="02010609060101010101" pitchFamily="49" charset="-122"/>
                <a:ea typeface="黑体" panose="02010609060101010101" pitchFamily="49" charset="-122"/>
              </a:rPr>
              <a:t>（他人代为投案）：这主要是指因病因伤，或犯罪人为了救助被害人、挽回法益侵害等不能亲自投案的情形。</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3</a:t>
            </a:r>
            <a:r>
              <a:rPr lang="zh-CN" altLang="en-US" sz="2000">
                <a:latin typeface="黑体" panose="02010609060101010101" pitchFamily="49" charset="-122"/>
                <a:ea typeface="黑体" panose="02010609060101010101" pitchFamily="49" charset="-122"/>
              </a:rPr>
              <a:t>）</a:t>
            </a:r>
            <a:r>
              <a:rPr lang="zh-CN" altLang="en-US" sz="2000">
                <a:solidFill>
                  <a:srgbClr val="0070C0"/>
                </a:solidFill>
                <a:latin typeface="黑体" panose="02010609060101010101" pitchFamily="49" charset="-122"/>
                <a:ea typeface="黑体" panose="02010609060101010101" pitchFamily="49" charset="-122"/>
              </a:rPr>
              <a:t>送首</a:t>
            </a:r>
            <a:r>
              <a:rPr lang="zh-CN" altLang="en-US" sz="2000">
                <a:latin typeface="黑体" panose="02010609060101010101" pitchFamily="49" charset="-122"/>
                <a:ea typeface="黑体" panose="02010609060101010101" pitchFamily="49" charset="-122"/>
              </a:rPr>
              <a:t>（亲友送去投案）：行为人犯罪后，经过亲友规劝而被亲友送到司法机关投案的，可以成立自首。但是如果犯罪嫌疑人明显反抗，亲友被迫采取</a:t>
            </a:r>
            <a:r>
              <a:rPr lang="zh-CN" altLang="en-US" sz="2000">
                <a:solidFill>
                  <a:srgbClr val="0070C0"/>
                </a:solidFill>
                <a:latin typeface="黑体" panose="02010609060101010101" pitchFamily="49" charset="-122"/>
                <a:ea typeface="黑体" panose="02010609060101010101" pitchFamily="49" charset="-122"/>
              </a:rPr>
              <a:t>捆绑等手段</a:t>
            </a:r>
            <a:r>
              <a:rPr lang="zh-CN" altLang="en-US" sz="2000">
                <a:latin typeface="黑体" panose="02010609060101010101" pitchFamily="49" charset="-122"/>
                <a:ea typeface="黑体" panose="02010609060101010101" pitchFamily="49" charset="-122"/>
              </a:rPr>
              <a:t>将其送至司法机关，则不属于自动投案。</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4</a:t>
            </a:r>
            <a:r>
              <a:rPr lang="zh-CN" altLang="en-US" sz="2000">
                <a:latin typeface="黑体" panose="02010609060101010101" pitchFamily="49" charset="-122"/>
                <a:ea typeface="黑体" panose="02010609060101010101" pitchFamily="49" charset="-122"/>
              </a:rPr>
              <a:t>）</a:t>
            </a:r>
            <a:r>
              <a:rPr lang="zh-CN" altLang="en-US" sz="2000">
                <a:solidFill>
                  <a:srgbClr val="0070C0"/>
                </a:solidFill>
                <a:latin typeface="黑体" panose="02010609060101010101" pitchFamily="49" charset="-122"/>
                <a:ea typeface="黑体" panose="02010609060101010101" pitchFamily="49" charset="-122"/>
              </a:rPr>
              <a:t>陪首</a:t>
            </a:r>
            <a:r>
              <a:rPr lang="zh-CN" altLang="en-US" sz="2000">
                <a:latin typeface="黑体" panose="02010609060101010101" pitchFamily="49" charset="-122"/>
                <a:ea typeface="黑体" panose="02010609060101010101" pitchFamily="49" charset="-122"/>
              </a:rPr>
              <a:t>（别人陪同投案）：行为人犯罪后，在他人（朋友、邻居、同学、同事、单位领导等）的陪同下投案自首的。</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5</a:t>
            </a:r>
            <a:r>
              <a:rPr lang="zh-CN" altLang="en-US" sz="2000">
                <a:latin typeface="黑体" panose="02010609060101010101" pitchFamily="49" charset="-122"/>
                <a:ea typeface="黑体" panose="02010609060101010101" pitchFamily="49" charset="-122"/>
              </a:rPr>
              <a:t>）</a:t>
            </a:r>
            <a:r>
              <a:rPr lang="zh-CN" altLang="en-US" sz="2000">
                <a:solidFill>
                  <a:srgbClr val="0070C0"/>
                </a:solidFill>
                <a:latin typeface="黑体" panose="02010609060101010101" pitchFamily="49" charset="-122"/>
                <a:ea typeface="黑体" panose="02010609060101010101" pitchFamily="49" charset="-122"/>
              </a:rPr>
              <a:t>首服</a:t>
            </a:r>
            <a:r>
              <a:rPr lang="zh-CN" altLang="en-US" sz="2000">
                <a:latin typeface="黑体" panose="02010609060101010101" pitchFamily="49" charset="-122"/>
                <a:ea typeface="黑体" panose="02010609060101010101" pitchFamily="49" charset="-122"/>
              </a:rPr>
              <a:t>：是指犯罪人在实施了告诉才处理的犯罪以后，向有告诉权的人告知自己的犯罪事实，并同意其告知司法机关的情形。</a:t>
            </a:r>
            <a:endParaRPr lang="en-US" altLang="zh-CN" sz="2000">
              <a:latin typeface="黑体" panose="02010609060101010101" pitchFamily="49" charset="-122"/>
              <a:ea typeface="黑体" panose="02010609060101010101" pitchFamily="49"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1">
            <a:extLst>
              <a:ext uri="{FF2B5EF4-FFF2-40B4-BE49-F238E27FC236}">
                <a16:creationId xmlns:a16="http://schemas.microsoft.com/office/drawing/2014/main" id="{C81FD788-188B-CA56-672E-BA941F74B000}"/>
              </a:ext>
            </a:extLst>
          </p:cNvPr>
          <p:cNvSpPr>
            <a:spLocks noChangeArrowheads="1"/>
          </p:cNvSpPr>
          <p:nvPr/>
        </p:nvSpPr>
        <p:spPr bwMode="auto">
          <a:xfrm>
            <a:off x="-36513" y="188913"/>
            <a:ext cx="9109076" cy="65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en-US" altLang="zh-CN" sz="2000">
                <a:solidFill>
                  <a:srgbClr val="0070C0"/>
                </a:solidFill>
                <a:latin typeface="黑体" panose="02010609060101010101" pitchFamily="49" charset="-122"/>
                <a:ea typeface="黑体" panose="02010609060101010101" pitchFamily="49" charset="-122"/>
              </a:rPr>
              <a:t>    4.</a:t>
            </a:r>
            <a:r>
              <a:rPr lang="zh-CN" altLang="en-US" sz="2000">
                <a:solidFill>
                  <a:srgbClr val="0070C0"/>
                </a:solidFill>
                <a:latin typeface="黑体" panose="02010609060101010101" pitchFamily="49" charset="-122"/>
                <a:ea typeface="黑体" panose="02010609060101010101" pitchFamily="49" charset="-122"/>
              </a:rPr>
              <a:t>投案表现</a:t>
            </a:r>
            <a:r>
              <a:rPr lang="zh-CN" altLang="en-US" sz="2000">
                <a:latin typeface="黑体" panose="02010609060101010101" pitchFamily="49" charset="-122"/>
                <a:ea typeface="黑体" panose="02010609060101010101" pitchFamily="49" charset="-122"/>
              </a:rPr>
              <a:t>：犯罪嫌疑人必须将自己置于有关机关或个人的控制之下，并交代犯罪事实。</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）投案后又逃跑的，不算自首；又回来的，仍算自首。</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）被动归案后，又逃跑，然后再回来的，不算自首。如果行为构成脱逃罪，再回来的，可成立脱逃罪的自首。</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3</a:t>
            </a:r>
            <a:r>
              <a:rPr lang="zh-CN" altLang="en-US" sz="2000">
                <a:latin typeface="黑体" panose="02010609060101010101" pitchFamily="49" charset="-122"/>
                <a:ea typeface="黑体" panose="02010609060101010101" pitchFamily="49" charset="-122"/>
              </a:rPr>
              <a:t>）自动投案并交代罪行后隐匿脱逃的，不成立自首。</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4</a:t>
            </a:r>
            <a:r>
              <a:rPr lang="zh-CN" altLang="en-US" sz="2000">
                <a:latin typeface="黑体" panose="02010609060101010101" pitchFamily="49" charset="-122"/>
                <a:ea typeface="黑体" panose="02010609060101010101" pitchFamily="49" charset="-122"/>
              </a:rPr>
              <a:t>）委托他人代为自首而本人拒不到案的，不成立自首。</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犯罪人匿名将赃物送回司法机关或原主人处，或者通过电话、书信等方式匿名向司法机关报案或指出赃物所在，因为上述行为没有将自己置于司法机关的有效控制之下，</a:t>
            </a:r>
            <a:r>
              <a:rPr lang="zh-CN" altLang="en-US" sz="2000">
                <a:solidFill>
                  <a:srgbClr val="0070C0"/>
                </a:solidFill>
                <a:latin typeface="黑体" panose="02010609060101010101" pitchFamily="49" charset="-122"/>
                <a:ea typeface="黑体" panose="02010609060101010101" pitchFamily="49" charset="-122"/>
              </a:rPr>
              <a:t>不能成立自首</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en-US" altLang="zh-CN" sz="2000">
                <a:solidFill>
                  <a:srgbClr val="0070C0"/>
                </a:solidFill>
                <a:latin typeface="黑体" panose="02010609060101010101" pitchFamily="49" charset="-122"/>
                <a:ea typeface="黑体" panose="02010609060101010101" pitchFamily="49" charset="-122"/>
              </a:rPr>
              <a:t> 5.</a:t>
            </a:r>
            <a:r>
              <a:rPr lang="zh-CN" altLang="en-US" sz="2000">
                <a:solidFill>
                  <a:srgbClr val="0070C0"/>
                </a:solidFill>
                <a:latin typeface="黑体" panose="02010609060101010101" pitchFamily="49" charset="-122"/>
                <a:ea typeface="黑体" panose="02010609060101010101" pitchFamily="49" charset="-122"/>
              </a:rPr>
              <a:t>投案动机</a:t>
            </a:r>
            <a:r>
              <a:rPr lang="zh-CN" altLang="en-US" sz="2000">
                <a:latin typeface="黑体" panose="02010609060101010101" pitchFamily="49" charset="-122"/>
                <a:ea typeface="黑体" panose="02010609060101010101" pitchFamily="49" charset="-122"/>
              </a:rPr>
              <a:t>：自动投案的动机不影响自动投案的认定。</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有的出于真诚悔罪，有的慑于法律的威严，有的为了争取宽大处理，有的潜逃在外生活无着，有的经亲友规劝而醒悟等等。不同的动机，对自动投案的认定没有影响。</a:t>
            </a:r>
            <a:endParaRPr lang="en-US" altLang="zh-CN" sz="2000">
              <a:latin typeface="黑体" panose="02010609060101010101" pitchFamily="49" charset="-122"/>
              <a:ea typeface="黑体" panose="02010609060101010101"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DE62B8C-37D6-4663-A836-834109D27AE8}"/>
              </a:ext>
            </a:extLst>
          </p:cNvPr>
          <p:cNvSpPr/>
          <p:nvPr/>
        </p:nvSpPr>
        <p:spPr>
          <a:xfrm>
            <a:off x="0" y="188913"/>
            <a:ext cx="9109075" cy="5632450"/>
          </a:xfrm>
          <a:prstGeom prst="rect">
            <a:avLst/>
          </a:prstGeom>
        </p:spPr>
        <p:txBody>
          <a:bodyPr>
            <a:spAutoFit/>
          </a:bodyPr>
          <a:lstStyle/>
          <a:p>
            <a:pPr algn="just" eaLnBrk="1">
              <a:defRPr/>
            </a:pPr>
            <a:r>
              <a:rPr lang="zh-CN" altLang="en-US" sz="2000" dirty="0">
                <a:latin typeface="黑体" panose="02010609060101010101" pitchFamily="49" charset="-122"/>
                <a:ea typeface="黑体" panose="02010609060101010101" pitchFamily="49" charset="-122"/>
              </a:rPr>
              <a:t>（二）如实供述</a:t>
            </a:r>
            <a:r>
              <a:rPr lang="en-US" altLang="zh-CN" sz="2000" dirty="0">
                <a:latin typeface="黑体" panose="02010609060101010101" pitchFamily="49" charset="-122"/>
                <a:ea typeface="黑体" panose="02010609060101010101" pitchFamily="49" charset="-122"/>
              </a:rPr>
              <a:t>----</a:t>
            </a:r>
            <a:r>
              <a:rPr lang="zh-CN" altLang="en-US" sz="2000" dirty="0">
                <a:solidFill>
                  <a:srgbClr val="0070C0"/>
                </a:solidFill>
                <a:latin typeface="黑体" panose="02010609060101010101" pitchFamily="49" charset="-122"/>
                <a:ea typeface="黑体" panose="02010609060101010101" pitchFamily="49" charset="-122"/>
              </a:rPr>
              <a:t>自己涉案</a:t>
            </a:r>
            <a:r>
              <a:rPr lang="zh-CN" altLang="en-US" sz="2000" dirty="0">
                <a:latin typeface="黑体" panose="02010609060101010101" pitchFamily="49" charset="-122"/>
                <a:ea typeface="黑体" panose="02010609060101010101" pitchFamily="49" charset="-122"/>
              </a:rPr>
              <a:t>（参与）的犯罪事实     </a:t>
            </a: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a:t>
            </a:r>
          </a:p>
          <a:p>
            <a:pPr algn="just" eaLnBrk="1">
              <a:defRPr/>
            </a:pPr>
            <a:r>
              <a:rPr lang="en-US" altLang="zh-CN" sz="2000" dirty="0">
                <a:latin typeface="黑体" panose="02010609060101010101" pitchFamily="49" charset="-122"/>
                <a:ea typeface="黑体" panose="02010609060101010101" pitchFamily="49" charset="-122"/>
              </a:rPr>
              <a:t>    1.</a:t>
            </a:r>
            <a:r>
              <a:rPr lang="zh-CN" altLang="en-US" sz="2000" dirty="0">
                <a:latin typeface="黑体" panose="02010609060101010101" pitchFamily="49" charset="-122"/>
                <a:ea typeface="黑体" panose="02010609060101010101" pitchFamily="49" charset="-122"/>
              </a:rPr>
              <a:t>如实</a:t>
            </a:r>
            <a:endParaRPr lang="en-US" altLang="zh-CN" sz="2000" dirty="0">
              <a:latin typeface="黑体" panose="02010609060101010101" pitchFamily="49" charset="-122"/>
              <a:ea typeface="黑体" panose="02010609060101010101" pitchFamily="49" charset="-122"/>
            </a:endParaRPr>
          </a:p>
          <a:p>
            <a:pPr algn="just" eaLnBrk="1">
              <a:defRPr/>
            </a:pP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）如实的标准。主观标准认为（</a:t>
            </a:r>
            <a:r>
              <a:rPr lang="zh-CN" altLang="en-US" sz="2000" dirty="0">
                <a:solidFill>
                  <a:srgbClr val="0070C0"/>
                </a:solidFill>
                <a:latin typeface="黑体" panose="02010609060101010101" pitchFamily="49" charset="-122"/>
                <a:ea typeface="黑体" panose="02010609060101010101" pitchFamily="49" charset="-122"/>
              </a:rPr>
              <a:t>主流观点</a:t>
            </a:r>
            <a:r>
              <a:rPr lang="zh-CN" altLang="en-US" sz="2000" dirty="0">
                <a:latin typeface="黑体" panose="02010609060101010101" pitchFamily="49" charset="-122"/>
                <a:ea typeface="黑体" panose="02010609060101010101" pitchFamily="49" charset="-122"/>
              </a:rPr>
              <a:t>），如实供述是指诚实供述，也即犯罪人诚实地将自己的记忆内容供述出来，即使与事后查明的客观犯罪事实不一致，也算如实供述。客观标准认为，成立如实供述，要求犯罪人供述内容必须与事后查明的客观事实相符。</a:t>
            </a:r>
            <a:endParaRPr lang="en-US" altLang="zh-CN" sz="2000" dirty="0">
              <a:latin typeface="黑体" panose="02010609060101010101" pitchFamily="49" charset="-122"/>
              <a:ea typeface="黑体" panose="02010609060101010101" pitchFamily="49" charset="-122"/>
            </a:endParaRPr>
          </a:p>
          <a:p>
            <a:pPr algn="just" eaLnBrk="1">
              <a:defRPr/>
            </a:pP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）关于法律适用的</a:t>
            </a:r>
            <a:r>
              <a:rPr lang="zh-CN" altLang="en-US" sz="2000" dirty="0">
                <a:solidFill>
                  <a:srgbClr val="0070C0"/>
                </a:solidFill>
                <a:latin typeface="黑体" panose="02010609060101010101" pitchFamily="49" charset="-122"/>
                <a:ea typeface="黑体" panose="02010609060101010101" pitchFamily="49" charset="-122"/>
              </a:rPr>
              <a:t>辩解不影响</a:t>
            </a:r>
            <a:r>
              <a:rPr lang="zh-CN" altLang="en-US" sz="2000" dirty="0">
                <a:latin typeface="黑体" panose="02010609060101010101" pitchFamily="49" charset="-122"/>
                <a:ea typeface="黑体" panose="02010609060101010101" pitchFamily="49" charset="-122"/>
              </a:rPr>
              <a:t>如实供述。如实供述了案件事实，但对案件事实的定性存在不同理解，有不同看法，进行辩解，仍属于如实供述。也即，只要求就“事实判断”如实供述，至于“价值评价（法律适用）”上不作要求。</a:t>
            </a:r>
            <a:endParaRPr lang="en-US" altLang="zh-CN" sz="2000" dirty="0">
              <a:latin typeface="黑体" panose="02010609060101010101" pitchFamily="49" charset="-122"/>
              <a:ea typeface="黑体" panose="02010609060101010101" pitchFamily="49" charset="-122"/>
            </a:endParaRPr>
          </a:p>
          <a:p>
            <a:pPr algn="just" eaLnBrk="1">
              <a:defRPr/>
            </a:pPr>
            <a:endParaRPr lang="en-US" altLang="zh-CN" sz="2000" dirty="0">
              <a:latin typeface="+mn-ea"/>
              <a:ea typeface="+mn-ea"/>
            </a:endParaRPr>
          </a:p>
          <a:p>
            <a:pPr algn="just" eaLnBrk="1">
              <a:defRPr/>
            </a:pPr>
            <a:r>
              <a:rPr lang="en-US" altLang="zh-CN" sz="2000" dirty="0">
                <a:latin typeface="+mn-ea"/>
                <a:ea typeface="+mn-ea"/>
              </a:rPr>
              <a:t>    </a:t>
            </a:r>
            <a:r>
              <a:rPr lang="zh-CN" altLang="en-US" sz="2000" dirty="0">
                <a:latin typeface="仿宋" panose="02010609060101010101" pitchFamily="49" charset="-122"/>
                <a:ea typeface="仿宋" panose="02010609060101010101" pitchFamily="49" charset="-122"/>
              </a:rPr>
              <a:t>例如，甲自动投案，如实供述了伤害行为，但一直主张自己是正当防卫，不影响如实供述。</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又如，甲自动投案，如实供述了杀人事实，司法机关认定其主观罪过是故意，甲辩称是过失，不影响如实供述。</a:t>
            </a:r>
            <a:endParaRPr lang="en-US" altLang="zh-CN" sz="2000" dirty="0">
              <a:latin typeface="仿宋" panose="02010609060101010101" pitchFamily="49" charset="-122"/>
              <a:ea typeface="仿宋" panose="02010609060101010101" pitchFamily="49" charset="-122"/>
            </a:endParaRPr>
          </a:p>
          <a:p>
            <a:pPr algn="just" eaLnBrk="1">
              <a:defRPr/>
            </a:pPr>
            <a:r>
              <a:rPr lang="zh-CN" altLang="en-US" sz="2000" dirty="0">
                <a:latin typeface="仿宋" panose="02010609060101010101" pitchFamily="49" charset="-122"/>
                <a:ea typeface="仿宋" panose="02010609060101010101" pitchFamily="49" charset="-122"/>
              </a:rPr>
              <a:t>    再如，认为自己不是贪污，只是经济问题，不影响如实供述的成立。</a:t>
            </a:r>
            <a:endParaRPr lang="en-US" altLang="zh-CN" sz="2000" dirty="0">
              <a:latin typeface="仿宋" panose="02010609060101010101" pitchFamily="49" charset="-122"/>
              <a:ea typeface="仿宋" panose="02010609060101010101"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1">
            <a:extLst>
              <a:ext uri="{FF2B5EF4-FFF2-40B4-BE49-F238E27FC236}">
                <a16:creationId xmlns:a16="http://schemas.microsoft.com/office/drawing/2014/main" id="{54EEF5B1-BA12-8820-FC5D-27C924ED061E}"/>
              </a:ext>
            </a:extLst>
          </p:cNvPr>
          <p:cNvSpPr>
            <a:spLocks noChangeArrowheads="1"/>
          </p:cNvSpPr>
          <p:nvPr/>
        </p:nvSpPr>
        <p:spPr bwMode="auto">
          <a:xfrm>
            <a:off x="0" y="188913"/>
            <a:ext cx="91090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供述</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）供述内容：要求交代</a:t>
            </a:r>
            <a:r>
              <a:rPr lang="zh-CN" altLang="en-US" sz="2000">
                <a:solidFill>
                  <a:srgbClr val="0070C0"/>
                </a:solidFill>
                <a:latin typeface="黑体" panose="02010609060101010101" pitchFamily="49" charset="-122"/>
                <a:ea typeface="黑体" panose="02010609060101010101" pitchFamily="49" charset="-122"/>
              </a:rPr>
              <a:t>主要犯罪事实，即承认自己犯了这个罪</a:t>
            </a:r>
            <a:r>
              <a:rPr lang="zh-CN" altLang="en-US" sz="2000">
                <a:latin typeface="黑体" panose="02010609060101010101" pitchFamily="49" charset="-122"/>
                <a:ea typeface="黑体" panose="02010609060101010101" pitchFamily="49" charset="-122"/>
              </a:rPr>
              <a:t>。</a:t>
            </a:r>
          </a:p>
          <a:p>
            <a:pPr algn="just" eaLnBrk="1">
              <a:spcBef>
                <a:spcPct val="0"/>
              </a:spcBef>
              <a:buFontTx/>
              <a:buNone/>
            </a:pPr>
            <a:r>
              <a:rPr lang="zh-CN" altLang="en-US" sz="2000">
                <a:latin typeface="仿宋" panose="02010609060101010101" pitchFamily="49" charset="-122"/>
                <a:ea typeface="仿宋" panose="02010609060101010101" pitchFamily="49" charset="-122"/>
              </a:rPr>
              <a:t>    例</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在故意杀人案件中，只要如实交代自己实施了故意杀人行为的，就属于已经交代了“主要”的犯罪事实。在故意杀人案件中，犯罪行为人供述了自己的杀人行为，但对于凶器的藏匿地点拒不说明的，也不影响自首的成立，因为凶器是否找到对认定犯罪并不是必需的。</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zh-CN" altLang="en-US"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第一，部分事实，即便交代错误，只要不影响对案件定罪量刑的，也认为如实供述自己的罪行。</a:t>
            </a:r>
          </a:p>
          <a:p>
            <a:pPr algn="just" eaLnBrk="1">
              <a:spcBef>
                <a:spcPct val="0"/>
              </a:spcBef>
              <a:buFontTx/>
              <a:buNone/>
            </a:pPr>
            <a:r>
              <a:rPr lang="zh-CN" altLang="en-US" sz="2000">
                <a:latin typeface="黑体" panose="02010609060101010101" pitchFamily="49" charset="-122"/>
                <a:ea typeface="黑体" panose="02010609060101010101" pitchFamily="49" charset="-122"/>
              </a:rPr>
              <a:t>    除供述自己的主要犯罪事实外，还应包括</a:t>
            </a:r>
            <a:r>
              <a:rPr lang="zh-CN" altLang="en-US" sz="2000">
                <a:solidFill>
                  <a:srgbClr val="0070C0"/>
                </a:solidFill>
                <a:latin typeface="黑体" panose="02010609060101010101" pitchFamily="49" charset="-122"/>
                <a:ea typeface="黑体" panose="02010609060101010101" pitchFamily="49" charset="-122"/>
              </a:rPr>
              <a:t>姓名、年龄、职业、住址、前科</a:t>
            </a:r>
            <a:r>
              <a:rPr lang="zh-CN" altLang="en-US" sz="2000">
                <a:latin typeface="黑体" panose="02010609060101010101" pitchFamily="49" charset="-122"/>
                <a:ea typeface="黑体" panose="02010609060101010101" pitchFamily="49" charset="-122"/>
              </a:rPr>
              <a:t>等情况的提供。犯罪嫌疑人供述的身份等情况与真实情况虽有差别，但</a:t>
            </a:r>
            <a:r>
              <a:rPr lang="zh-CN" altLang="en-US" sz="2000">
                <a:solidFill>
                  <a:srgbClr val="0070C0"/>
                </a:solidFill>
                <a:latin typeface="黑体" panose="02010609060101010101" pitchFamily="49" charset="-122"/>
                <a:ea typeface="黑体" panose="02010609060101010101" pitchFamily="49" charset="-122"/>
              </a:rPr>
              <a:t>不影响定罪量刑的，应认定为如实供述自己的罪行</a:t>
            </a:r>
            <a:r>
              <a:rPr lang="zh-CN" altLang="en-US" sz="2000">
                <a:latin typeface="黑体" panose="02010609060101010101" pitchFamily="49" charset="-122"/>
                <a:ea typeface="黑体" panose="02010609060101010101" pitchFamily="49" charset="-122"/>
              </a:rPr>
              <a:t>。犯罪嫌疑人自动投案后隐瞒自己的真实身份等情况，</a:t>
            </a:r>
            <a:r>
              <a:rPr lang="zh-CN" altLang="en-US" sz="2000">
                <a:solidFill>
                  <a:srgbClr val="0070C0"/>
                </a:solidFill>
                <a:latin typeface="黑体" panose="02010609060101010101" pitchFamily="49" charset="-122"/>
                <a:ea typeface="黑体" panose="02010609060101010101" pitchFamily="49" charset="-122"/>
              </a:rPr>
              <a:t>影响对其定罪量刑的，不能认定为如实供述自己的罪行</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第二，实施了多个同种犯罪行为时，供述内容应超过</a:t>
            </a:r>
            <a:r>
              <a:rPr lang="en-US" altLang="zh-CN" sz="2000">
                <a:latin typeface="黑体" panose="02010609060101010101" pitchFamily="49" charset="-122"/>
                <a:ea typeface="黑体" panose="02010609060101010101" pitchFamily="49" charset="-122"/>
              </a:rPr>
              <a:t>50%</a:t>
            </a:r>
            <a:r>
              <a:rPr lang="zh-CN" altLang="en-US" sz="2000">
                <a:latin typeface="黑体" panose="02010609060101010101" pitchFamily="49" charset="-122"/>
                <a:ea typeface="黑体" panose="02010609060101010101" pitchFamily="49" charset="-122"/>
              </a:rPr>
              <a:t>。</a:t>
            </a:r>
          </a:p>
          <a:p>
            <a:pPr algn="just" eaLnBrk="1">
              <a:spcBef>
                <a:spcPct val="0"/>
              </a:spcBef>
              <a:buFontTx/>
              <a:buNone/>
            </a:pPr>
            <a:r>
              <a:rPr lang="zh-CN" altLang="en-US" sz="2000">
                <a:latin typeface="仿宋" panose="02010609060101010101" pitchFamily="49" charset="-122"/>
                <a:ea typeface="仿宋" panose="02010609060101010101" pitchFamily="49" charset="-122"/>
              </a:rPr>
              <a:t>    例</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甲实施了多次盗窃行为，盗窃金额累计达到</a:t>
            </a:r>
            <a:r>
              <a:rPr lang="en-US" altLang="zh-CN" sz="2000">
                <a:latin typeface="仿宋" panose="02010609060101010101" pitchFamily="49" charset="-122"/>
                <a:ea typeface="仿宋" panose="02010609060101010101" pitchFamily="49" charset="-122"/>
              </a:rPr>
              <a:t>100</a:t>
            </a:r>
            <a:r>
              <a:rPr lang="zh-CN" altLang="en-US" sz="2000">
                <a:latin typeface="仿宋" panose="02010609060101010101" pitchFamily="49" charset="-122"/>
                <a:ea typeface="仿宋" panose="02010609060101010101" pitchFamily="49" charset="-122"/>
              </a:rPr>
              <a:t>万元。甲如实交代了其中的</a:t>
            </a:r>
            <a:r>
              <a:rPr lang="en-US" altLang="zh-CN" sz="2000">
                <a:latin typeface="仿宋" panose="02010609060101010101" pitchFamily="49" charset="-122"/>
                <a:ea typeface="仿宋" panose="02010609060101010101" pitchFamily="49" charset="-122"/>
              </a:rPr>
              <a:t>50%</a:t>
            </a:r>
            <a:r>
              <a:rPr lang="zh-CN" altLang="en-US" sz="2000">
                <a:latin typeface="仿宋" panose="02010609060101010101" pitchFamily="49" charset="-122"/>
                <a:ea typeface="仿宋" panose="02010609060101010101" pitchFamily="49" charset="-122"/>
              </a:rPr>
              <a:t>以上，就能认定为如实供述自己的罪行。</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BFD60A3-FFCF-89BC-E6D0-32D4DB470F92}"/>
              </a:ext>
            </a:extLst>
          </p:cNvPr>
          <p:cNvSpPr/>
          <p:nvPr/>
        </p:nvSpPr>
        <p:spPr>
          <a:xfrm>
            <a:off x="-3175" y="404813"/>
            <a:ext cx="9109075" cy="2636837"/>
          </a:xfrm>
          <a:prstGeom prst="rect">
            <a:avLst/>
          </a:prstGeom>
        </p:spPr>
        <p:txBody>
          <a:bodyPr>
            <a:spAutoFit/>
          </a:bodyPr>
          <a:lstStyle/>
          <a:p>
            <a:pPr indent="457200">
              <a:lnSpc>
                <a:spcPct val="130000"/>
              </a:lnSpc>
              <a:spcBef>
                <a:spcPts val="0"/>
              </a:spcBef>
              <a:spcAft>
                <a:spcPts val="0"/>
              </a:spcAft>
              <a:defRPr/>
            </a:pPr>
            <a:r>
              <a:rPr lang="en-US" altLang="zh-CN" sz="2000" dirty="0">
                <a:latin typeface="黑体" panose="02010609060101010101" pitchFamily="49" charset="-122"/>
                <a:ea typeface="黑体" panose="02010609060101010101" pitchFamily="49" charset="-122"/>
              </a:rPr>
              <a:t>(2)</a:t>
            </a:r>
            <a:r>
              <a:rPr lang="zh-CN" altLang="en-US" sz="2000" spc="110" dirty="0">
                <a:solidFill>
                  <a:srgbClr val="0070C0"/>
                </a:solidFill>
                <a:latin typeface="黑体" panose="02010609060101010101" pitchFamily="49" charset="-122"/>
                <a:ea typeface="黑体" panose="02010609060101010101" pitchFamily="49" charset="-122"/>
              </a:rPr>
              <a:t>共同犯罪中</a:t>
            </a:r>
            <a:r>
              <a:rPr lang="zh-CN" altLang="en-US" sz="2000" spc="110" dirty="0">
                <a:solidFill>
                  <a:srgbClr val="231F20"/>
                </a:solidFill>
                <a:latin typeface="黑体" panose="02010609060101010101" pitchFamily="49" charset="-122"/>
                <a:ea typeface="黑体" panose="02010609060101010101" pitchFamily="49" charset="-122"/>
              </a:rPr>
              <a:t>，除如实供述自己的罪行，还应当供述</a:t>
            </a:r>
            <a:r>
              <a:rPr lang="zh-CN" altLang="en-US" sz="2000" b="1" spc="110" dirty="0">
                <a:solidFill>
                  <a:srgbClr val="FB4005"/>
                </a:solidFill>
                <a:latin typeface="黑体" panose="02010609060101010101" pitchFamily="49" charset="-122"/>
                <a:ea typeface="黑体" panose="02010609060101010101" pitchFamily="49" charset="-122"/>
              </a:rPr>
              <a:t>所知</a:t>
            </a:r>
            <a:r>
              <a:rPr lang="zh-CN" altLang="en-US" sz="2000" spc="110" dirty="0">
                <a:solidFill>
                  <a:srgbClr val="231F20"/>
                </a:solidFill>
                <a:latin typeface="黑体" panose="02010609060101010101" pitchFamily="49" charset="-122"/>
                <a:ea typeface="黑体" panose="02010609060101010101" pitchFamily="49" charset="-122"/>
              </a:rPr>
              <a:t>的</a:t>
            </a:r>
            <a:r>
              <a:rPr lang="zh-CN" altLang="en-US" sz="2000" b="1" spc="110" dirty="0">
                <a:solidFill>
                  <a:srgbClr val="0070C0"/>
                </a:solidFill>
                <a:latin typeface="黑体" panose="02010609060101010101" pitchFamily="49" charset="-122"/>
                <a:ea typeface="黑体" panose="02010609060101010101" pitchFamily="49" charset="-122"/>
              </a:rPr>
              <a:t>同案犯</a:t>
            </a:r>
            <a:r>
              <a:rPr lang="zh-CN" altLang="en-US" sz="2000" spc="110" dirty="0">
                <a:solidFill>
                  <a:srgbClr val="231F20"/>
                </a:solidFill>
                <a:latin typeface="黑体" panose="02010609060101010101" pitchFamily="49" charset="-122"/>
                <a:ea typeface="黑体" panose="02010609060101010101" pitchFamily="49" charset="-122"/>
              </a:rPr>
              <a:t>。</a:t>
            </a:r>
            <a:endParaRPr lang="en-US" altLang="zh-CN" sz="2000" spc="110" dirty="0">
              <a:solidFill>
                <a:srgbClr val="231F20"/>
              </a:solidFill>
              <a:latin typeface="黑体" panose="02010609060101010101" pitchFamily="49" charset="-122"/>
              <a:ea typeface="黑体" panose="02010609060101010101" pitchFamily="49" charset="-122"/>
            </a:endParaRPr>
          </a:p>
          <a:p>
            <a:pPr indent="457200">
              <a:lnSpc>
                <a:spcPct val="130000"/>
              </a:lnSpc>
              <a:spcBef>
                <a:spcPts val="0"/>
              </a:spcBef>
              <a:spcAft>
                <a:spcPts val="0"/>
              </a:spcAft>
              <a:defRPr/>
            </a:pPr>
            <a:endParaRPr lang="zh-CN" altLang="en-US" sz="1000" spc="110" dirty="0">
              <a:latin typeface="黑体" panose="02010609060101010101" pitchFamily="49" charset="-122"/>
              <a:ea typeface="黑体" panose="02010609060101010101" pitchFamily="49" charset="-122"/>
            </a:endParaRPr>
          </a:p>
          <a:p>
            <a:pPr indent="457200">
              <a:lnSpc>
                <a:spcPct val="130000"/>
              </a:lnSpc>
              <a:spcBef>
                <a:spcPts val="0"/>
              </a:spcBef>
              <a:spcAft>
                <a:spcPts val="0"/>
              </a:spcAft>
              <a:defRPr/>
            </a:pPr>
            <a:r>
              <a:rPr lang="zh-CN" altLang="en-US" sz="2000" spc="110" dirty="0">
                <a:solidFill>
                  <a:srgbClr val="231F20"/>
                </a:solidFill>
                <a:latin typeface="黑体" panose="02010609060101010101" pitchFamily="49" charset="-122"/>
                <a:ea typeface="黑体" panose="02010609060101010101" pitchFamily="49" charset="-122"/>
              </a:rPr>
              <a:t>第一，犯罪分子提供“同案犯”姓名、住址、体貌特征、联络方式等信息，属于被告人</a:t>
            </a:r>
            <a:r>
              <a:rPr lang="zh-CN" altLang="en-US" sz="2000" spc="110" dirty="0">
                <a:solidFill>
                  <a:srgbClr val="0070C0"/>
                </a:solidFill>
                <a:latin typeface="黑体" panose="02010609060101010101" pitchFamily="49" charset="-122"/>
                <a:ea typeface="黑体" panose="02010609060101010101" pitchFamily="49" charset="-122"/>
              </a:rPr>
              <a:t>应当供述</a:t>
            </a:r>
            <a:r>
              <a:rPr lang="zh-CN" altLang="en-US" sz="2000" spc="110" dirty="0">
                <a:solidFill>
                  <a:srgbClr val="231F20"/>
                </a:solidFill>
                <a:latin typeface="黑体" panose="02010609060101010101" pitchFamily="49" charset="-122"/>
                <a:ea typeface="黑体" panose="02010609060101010101" pitchFamily="49" charset="-122"/>
              </a:rPr>
              <a:t>的范围。</a:t>
            </a:r>
            <a:endParaRPr lang="zh-CN" altLang="en-US" sz="2000" spc="110" dirty="0">
              <a:latin typeface="黑体" panose="02010609060101010101" pitchFamily="49" charset="-122"/>
              <a:ea typeface="黑体" panose="02010609060101010101" pitchFamily="49" charset="-122"/>
            </a:endParaRPr>
          </a:p>
          <a:p>
            <a:pPr indent="457200">
              <a:lnSpc>
                <a:spcPct val="130000"/>
              </a:lnSpc>
              <a:spcBef>
                <a:spcPts val="0"/>
              </a:spcBef>
              <a:spcAft>
                <a:spcPts val="0"/>
              </a:spcAft>
              <a:defRPr/>
            </a:pPr>
            <a:r>
              <a:rPr lang="zh-CN" altLang="en-US" sz="2000" spc="110" dirty="0">
                <a:solidFill>
                  <a:srgbClr val="231F20"/>
                </a:solidFill>
                <a:latin typeface="黑体" panose="02010609060101010101" pitchFamily="49" charset="-122"/>
                <a:ea typeface="黑体" panose="02010609060101010101" pitchFamily="49" charset="-122"/>
              </a:rPr>
              <a:t>第二，提供</a:t>
            </a:r>
            <a:r>
              <a:rPr lang="zh-CN" altLang="en-US" sz="2000" b="1" spc="110" dirty="0">
                <a:solidFill>
                  <a:srgbClr val="0070C0"/>
                </a:solidFill>
                <a:latin typeface="黑体" panose="02010609060101010101" pitchFamily="49" charset="-122"/>
                <a:ea typeface="黑体" panose="02010609060101010101" pitchFamily="49" charset="-122"/>
              </a:rPr>
              <a:t>犯罪前（预备阶段）、犯罪中（实行阶段）</a:t>
            </a:r>
            <a:r>
              <a:rPr lang="zh-CN" altLang="en-US" sz="2000" spc="110" dirty="0">
                <a:solidFill>
                  <a:srgbClr val="231F20"/>
                </a:solidFill>
                <a:latin typeface="黑体" panose="02010609060101010101" pitchFamily="49" charset="-122"/>
                <a:ea typeface="黑体" panose="02010609060101010101" pitchFamily="49" charset="-122"/>
              </a:rPr>
              <a:t>掌握、使用的同案犯联络方式、藏匿地址是</a:t>
            </a:r>
            <a:r>
              <a:rPr lang="zh-CN" altLang="en-US" sz="2000" b="1" spc="110" dirty="0">
                <a:solidFill>
                  <a:srgbClr val="0070C0"/>
                </a:solidFill>
                <a:latin typeface="黑体" panose="02010609060101010101" pitchFamily="49" charset="-122"/>
                <a:ea typeface="黑体" panose="02010609060101010101" pitchFamily="49" charset="-122"/>
              </a:rPr>
              <a:t>自首应交代的内容</a:t>
            </a:r>
            <a:r>
              <a:rPr lang="zh-CN" altLang="en-US" sz="2000" spc="110" dirty="0">
                <a:solidFill>
                  <a:srgbClr val="231F20"/>
                </a:solidFill>
                <a:latin typeface="黑体" panose="02010609060101010101" pitchFamily="49" charset="-122"/>
                <a:ea typeface="黑体" panose="02010609060101010101" pitchFamily="49" charset="-122"/>
              </a:rPr>
              <a:t>。交代同案犯</a:t>
            </a:r>
            <a:r>
              <a:rPr lang="zh-CN" altLang="en-US" sz="2000" b="1" spc="110" dirty="0">
                <a:solidFill>
                  <a:srgbClr val="FB4005"/>
                </a:solidFill>
                <a:latin typeface="黑体" panose="02010609060101010101" pitchFamily="49" charset="-122"/>
                <a:ea typeface="黑体" panose="02010609060101010101" pitchFamily="49" charset="-122"/>
              </a:rPr>
              <a:t>犯罪后的去向</a:t>
            </a:r>
            <a:r>
              <a:rPr lang="zh-CN" altLang="en-US" sz="2000" spc="110" dirty="0">
                <a:solidFill>
                  <a:srgbClr val="231F20"/>
                </a:solidFill>
                <a:latin typeface="黑体" panose="02010609060101010101" pitchFamily="49" charset="-122"/>
                <a:ea typeface="黑体" panose="02010609060101010101" pitchFamily="49" charset="-122"/>
              </a:rPr>
              <a:t>，属于</a:t>
            </a:r>
            <a:r>
              <a:rPr lang="zh-CN" altLang="en-US" sz="2000" b="1" spc="110" dirty="0">
                <a:solidFill>
                  <a:srgbClr val="FB4005"/>
                </a:solidFill>
                <a:latin typeface="黑体" panose="02010609060101010101" pitchFamily="49" charset="-122"/>
                <a:ea typeface="黑体" panose="02010609060101010101" pitchFamily="49" charset="-122"/>
              </a:rPr>
              <a:t>立功</a:t>
            </a:r>
            <a:r>
              <a:rPr lang="zh-CN" altLang="en-US" sz="2000" spc="110" dirty="0">
                <a:solidFill>
                  <a:srgbClr val="231F20"/>
                </a:solidFill>
                <a:latin typeface="黑体" panose="02010609060101010101" pitchFamily="49" charset="-122"/>
                <a:ea typeface="黑体" panose="02010609060101010101" pitchFamily="49" charset="-122"/>
              </a:rPr>
              <a:t>。</a:t>
            </a:r>
            <a:endParaRPr lang="en-US" altLang="zh-CN" sz="2000" spc="110" dirty="0">
              <a:solidFill>
                <a:srgbClr val="231F20"/>
              </a:solidFill>
              <a:latin typeface="黑体" panose="02010609060101010101" pitchFamily="49" charset="-122"/>
              <a:ea typeface="黑体" panose="02010609060101010101" pitchFamily="49" charset="-122"/>
            </a:endParaRPr>
          </a:p>
        </p:txBody>
      </p:sp>
      <p:pic>
        <p:nvPicPr>
          <p:cNvPr id="46083" name="图片 3">
            <a:extLst>
              <a:ext uri="{FF2B5EF4-FFF2-40B4-BE49-F238E27FC236}">
                <a16:creationId xmlns:a16="http://schemas.microsoft.com/office/drawing/2014/main" id="{BAC3ABD1-B606-9FBF-1A49-0F1AFB192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3" y="3035300"/>
            <a:ext cx="82804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937ED9D-4B43-5A15-8E17-1E7666446063}"/>
              </a:ext>
            </a:extLst>
          </p:cNvPr>
          <p:cNvSpPr/>
          <p:nvPr/>
        </p:nvSpPr>
        <p:spPr>
          <a:xfrm>
            <a:off x="-3175" y="404813"/>
            <a:ext cx="9109075" cy="3636962"/>
          </a:xfrm>
          <a:prstGeom prst="rect">
            <a:avLst/>
          </a:prstGeom>
        </p:spPr>
        <p:txBody>
          <a:bodyPr>
            <a:spAutoFit/>
          </a:bodyPr>
          <a:lstStyle/>
          <a:p>
            <a:pPr indent="457200">
              <a:lnSpc>
                <a:spcPct val="130000"/>
              </a:lnSpc>
              <a:spcBef>
                <a:spcPts val="0"/>
              </a:spcBef>
              <a:spcAft>
                <a:spcPts val="0"/>
              </a:spcAft>
              <a:defRPr/>
            </a:pPr>
            <a:endParaRPr lang="en-US" altLang="zh-CN" sz="2000" spc="110" dirty="0">
              <a:solidFill>
                <a:srgbClr val="231F20"/>
              </a:solidFill>
              <a:latin typeface="黑体" panose="02010609060101010101" pitchFamily="49" charset="-122"/>
              <a:ea typeface="黑体" panose="02010609060101010101" pitchFamily="49" charset="-122"/>
            </a:endParaRPr>
          </a:p>
          <a:p>
            <a:pPr indent="457200">
              <a:lnSpc>
                <a:spcPct val="130000"/>
              </a:lnSpc>
              <a:spcBef>
                <a:spcPts val="0"/>
              </a:spcBef>
              <a:spcAft>
                <a:spcPts val="0"/>
              </a:spcAft>
              <a:defRPr/>
            </a:pPr>
            <a:r>
              <a:rPr lang="en-US" altLang="zh-CN" sz="2000" dirty="0">
                <a:latin typeface="黑体" panose="02010609060101010101" pitchFamily="49" charset="-122"/>
                <a:ea typeface="黑体" panose="02010609060101010101" pitchFamily="49" charset="-122"/>
              </a:rPr>
              <a:t>3.</a:t>
            </a:r>
            <a:r>
              <a:rPr lang="zh-CN" altLang="en-US" sz="2000" spc="110" dirty="0">
                <a:solidFill>
                  <a:srgbClr val="231F20"/>
                </a:solidFill>
                <a:latin typeface="黑体" panose="02010609060101010101" pitchFamily="49" charset="-122"/>
                <a:ea typeface="黑体" panose="02010609060101010101" pitchFamily="49" charset="-122"/>
              </a:rPr>
              <a:t>如实供述自己的犯罪的时间：</a:t>
            </a:r>
            <a:r>
              <a:rPr lang="zh-CN" altLang="en-US" sz="2000" b="1" spc="110" dirty="0">
                <a:solidFill>
                  <a:srgbClr val="4379FF"/>
                </a:solidFill>
                <a:latin typeface="黑体" panose="02010609060101010101" pitchFamily="49" charset="-122"/>
                <a:ea typeface="黑体" panose="02010609060101010101" pitchFamily="49" charset="-122"/>
              </a:rPr>
              <a:t>一审判决前</a:t>
            </a:r>
            <a:r>
              <a:rPr lang="zh-CN" altLang="en-US" sz="2000" spc="110" dirty="0">
                <a:solidFill>
                  <a:srgbClr val="231F20"/>
                </a:solidFill>
                <a:latin typeface="黑体" panose="02010609060101010101" pitchFamily="49" charset="-122"/>
                <a:ea typeface="黑体" panose="02010609060101010101" pitchFamily="49" charset="-122"/>
              </a:rPr>
              <a:t>。</a:t>
            </a:r>
            <a:endParaRPr lang="en-US" altLang="zh-CN" sz="2000" spc="110" dirty="0">
              <a:solidFill>
                <a:srgbClr val="231F20"/>
              </a:solidFill>
              <a:latin typeface="黑体" panose="02010609060101010101" pitchFamily="49" charset="-122"/>
              <a:ea typeface="黑体" panose="02010609060101010101" pitchFamily="49" charset="-122"/>
            </a:endParaRPr>
          </a:p>
          <a:p>
            <a:pPr indent="457200">
              <a:lnSpc>
                <a:spcPct val="130000"/>
              </a:lnSpc>
              <a:spcBef>
                <a:spcPts val="0"/>
              </a:spcBef>
              <a:spcAft>
                <a:spcPts val="0"/>
              </a:spcAft>
              <a:defRPr/>
            </a:pPr>
            <a:endParaRPr lang="zh-CN" altLang="en-US" sz="2000" spc="110" dirty="0">
              <a:latin typeface="黑体" panose="02010609060101010101" pitchFamily="49" charset="-122"/>
              <a:ea typeface="黑体" panose="02010609060101010101" pitchFamily="49" charset="-122"/>
            </a:endParaRPr>
          </a:p>
          <a:p>
            <a:pPr indent="457200">
              <a:lnSpc>
                <a:spcPct val="130000"/>
              </a:lnSpc>
              <a:spcBef>
                <a:spcPts val="0"/>
              </a:spcBef>
              <a:spcAft>
                <a:spcPts val="0"/>
              </a:spcAft>
              <a:defRPr/>
            </a:pPr>
            <a:r>
              <a:rPr lang="en-US" altLang="zh-CN" sz="2000" spc="110" dirty="0">
                <a:solidFill>
                  <a:srgbClr val="231F20"/>
                </a:solidFill>
                <a:latin typeface="黑体" panose="02010609060101010101" pitchFamily="49" charset="-122"/>
                <a:ea typeface="黑体" panose="02010609060101010101" pitchFamily="49" charset="-122"/>
              </a:rPr>
              <a:t>(1)</a:t>
            </a:r>
            <a:r>
              <a:rPr lang="zh-CN" altLang="en-US" sz="2000" spc="110" dirty="0">
                <a:solidFill>
                  <a:srgbClr val="231F20"/>
                </a:solidFill>
                <a:latin typeface="黑体" panose="02010609060101010101" pitchFamily="49" charset="-122"/>
                <a:ea typeface="黑体" panose="02010609060101010101" pitchFamily="49" charset="-122"/>
              </a:rPr>
              <a:t>自动投案并如实供述自己的罪行后又翻供的，不能认定为自首。</a:t>
            </a:r>
            <a:endParaRPr lang="en-US" altLang="zh-CN" sz="2000" spc="110" dirty="0">
              <a:solidFill>
                <a:srgbClr val="231F20"/>
              </a:solidFill>
              <a:latin typeface="黑体" panose="02010609060101010101" pitchFamily="49" charset="-122"/>
              <a:ea typeface="黑体" panose="02010609060101010101" pitchFamily="49" charset="-122"/>
            </a:endParaRPr>
          </a:p>
          <a:p>
            <a:pPr indent="457200">
              <a:lnSpc>
                <a:spcPct val="130000"/>
              </a:lnSpc>
              <a:spcBef>
                <a:spcPts val="0"/>
              </a:spcBef>
              <a:spcAft>
                <a:spcPts val="0"/>
              </a:spcAft>
              <a:defRPr/>
            </a:pPr>
            <a:endParaRPr lang="en-US" altLang="zh-CN" sz="2000" spc="110" dirty="0">
              <a:solidFill>
                <a:srgbClr val="231F20"/>
              </a:solidFill>
              <a:latin typeface="黑体" panose="02010609060101010101" pitchFamily="49" charset="-122"/>
              <a:ea typeface="黑体" panose="02010609060101010101" pitchFamily="49" charset="-122"/>
            </a:endParaRPr>
          </a:p>
          <a:p>
            <a:pPr indent="457200">
              <a:lnSpc>
                <a:spcPct val="130000"/>
              </a:lnSpc>
              <a:spcBef>
                <a:spcPts val="0"/>
              </a:spcBef>
              <a:spcAft>
                <a:spcPts val="0"/>
              </a:spcAft>
              <a:defRPr/>
            </a:pPr>
            <a:r>
              <a:rPr lang="en-US" altLang="zh-CN" sz="2000" spc="110" dirty="0">
                <a:solidFill>
                  <a:srgbClr val="231F20"/>
                </a:solidFill>
                <a:latin typeface="黑体" panose="02010609060101010101" pitchFamily="49" charset="-122"/>
                <a:ea typeface="黑体" panose="02010609060101010101" pitchFamily="49" charset="-122"/>
              </a:rPr>
              <a:t>(2)</a:t>
            </a:r>
            <a:r>
              <a:rPr lang="zh-CN" altLang="en-US" sz="2000" spc="110" dirty="0">
                <a:solidFill>
                  <a:srgbClr val="231F20"/>
                </a:solidFill>
                <a:latin typeface="黑体" panose="02010609060101010101" pitchFamily="49" charset="-122"/>
                <a:ea typeface="黑体" panose="02010609060101010101" pitchFamily="49" charset="-122"/>
              </a:rPr>
              <a:t>自动投案并如实供述自己的罪行后又翻供，但在</a:t>
            </a:r>
            <a:r>
              <a:rPr lang="zh-CN" altLang="en-US" sz="2000" b="1" spc="110" dirty="0">
                <a:solidFill>
                  <a:srgbClr val="4379FF"/>
                </a:solidFill>
                <a:latin typeface="黑体" panose="02010609060101010101" pitchFamily="49" charset="-122"/>
                <a:ea typeface="黑体" panose="02010609060101010101" pitchFamily="49" charset="-122"/>
              </a:rPr>
              <a:t>一审判决前</a:t>
            </a:r>
            <a:r>
              <a:rPr lang="zh-CN" altLang="en-US" sz="2000" spc="110" dirty="0">
                <a:solidFill>
                  <a:srgbClr val="231F20"/>
                </a:solidFill>
                <a:latin typeface="黑体" panose="02010609060101010101" pitchFamily="49" charset="-122"/>
                <a:ea typeface="黑体" panose="02010609060101010101" pitchFamily="49" charset="-122"/>
              </a:rPr>
              <a:t>又能如实供述的，应当认定为自首。</a:t>
            </a:r>
            <a:endParaRPr lang="en-US" altLang="zh-CN" sz="2000" spc="110" dirty="0">
              <a:solidFill>
                <a:srgbClr val="231F20"/>
              </a:solidFill>
              <a:latin typeface="黑体" panose="02010609060101010101" pitchFamily="49" charset="-122"/>
              <a:ea typeface="黑体" panose="02010609060101010101" pitchFamily="49" charset="-122"/>
            </a:endParaRPr>
          </a:p>
          <a:p>
            <a:pPr indent="457200">
              <a:lnSpc>
                <a:spcPct val="130000"/>
              </a:lnSpc>
              <a:spcBef>
                <a:spcPts val="0"/>
              </a:spcBef>
              <a:spcAft>
                <a:spcPts val="0"/>
              </a:spcAft>
              <a:defRPr/>
            </a:pPr>
            <a:endParaRPr lang="en-US" altLang="zh-CN" sz="2000" spc="110" dirty="0">
              <a:solidFill>
                <a:srgbClr val="231F20"/>
              </a:solidFill>
              <a:latin typeface="黑体" panose="02010609060101010101" pitchFamily="49" charset="-122"/>
              <a:ea typeface="黑体" panose="02010609060101010101" pitchFamily="49" charset="-122"/>
            </a:endParaRPr>
          </a:p>
          <a:p>
            <a:pPr indent="457200">
              <a:lnSpc>
                <a:spcPct val="130000"/>
              </a:lnSpc>
              <a:spcBef>
                <a:spcPts val="0"/>
              </a:spcBef>
              <a:spcAft>
                <a:spcPts val="0"/>
              </a:spcAft>
              <a:defRPr/>
            </a:pPr>
            <a:r>
              <a:rPr lang="en-US" altLang="zh-CN" sz="2000" spc="110" dirty="0">
                <a:solidFill>
                  <a:srgbClr val="231F20"/>
                </a:solidFill>
                <a:latin typeface="黑体" panose="02010609060101010101" pitchFamily="49" charset="-122"/>
                <a:ea typeface="黑体" panose="02010609060101010101" pitchFamily="49" charset="-122"/>
              </a:rPr>
              <a:t>(3)</a:t>
            </a:r>
            <a:r>
              <a:rPr lang="zh-CN" altLang="en-US" sz="2000" spc="110" dirty="0">
                <a:solidFill>
                  <a:srgbClr val="231F20"/>
                </a:solidFill>
                <a:latin typeface="黑体" panose="02010609060101010101" pitchFamily="49" charset="-122"/>
                <a:ea typeface="黑体" panose="02010609060101010101" pitchFamily="49" charset="-122"/>
              </a:rPr>
              <a:t>被告人在一审阶段翻供、二审阶段又如实供述的，不能认定为自首。</a:t>
            </a:r>
            <a:endParaRPr lang="en-US" altLang="zh-CN" sz="2000" spc="110" dirty="0">
              <a:solidFill>
                <a:srgbClr val="231F20"/>
              </a:solidFill>
              <a:latin typeface="黑体" panose="02010609060101010101" pitchFamily="49" charset="-122"/>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1">
            <a:extLst>
              <a:ext uri="{FF2B5EF4-FFF2-40B4-BE49-F238E27FC236}">
                <a16:creationId xmlns:a16="http://schemas.microsoft.com/office/drawing/2014/main" id="{338702B2-A9DC-6581-DE7F-B85CD17FDDD4}"/>
              </a:ext>
            </a:extLst>
          </p:cNvPr>
          <p:cNvSpPr>
            <a:spLocks noChangeArrowheads="1"/>
          </p:cNvSpPr>
          <p:nvPr/>
        </p:nvSpPr>
        <p:spPr bwMode="auto">
          <a:xfrm>
            <a:off x="0" y="188913"/>
            <a:ext cx="9109075"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800" b="1">
                <a:latin typeface="黑体" panose="02010609060101010101" pitchFamily="49" charset="-122"/>
                <a:ea typeface="黑体" panose="02010609060101010101" pitchFamily="49" charset="-122"/>
              </a:rPr>
              <a:t>量刑情节</a:t>
            </a:r>
            <a:r>
              <a:rPr lang="zh-CN" altLang="en-US" sz="1000">
                <a:latin typeface="黑体" panose="02010609060101010101" pitchFamily="49" charset="-122"/>
                <a:ea typeface="黑体" panose="02010609060101010101" pitchFamily="49" charset="-122"/>
              </a:rPr>
              <a:t>   </a:t>
            </a: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一、概念</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量刑情节，又称刑罚</a:t>
            </a:r>
            <a:r>
              <a:rPr lang="zh-CN" altLang="en-US" sz="2000">
                <a:solidFill>
                  <a:srgbClr val="0070C0"/>
                </a:solidFill>
                <a:latin typeface="黑体" panose="02010609060101010101" pitchFamily="49" charset="-122"/>
                <a:ea typeface="黑体" panose="02010609060101010101" pitchFamily="49" charset="-122"/>
              </a:rPr>
              <a:t>裁量情节</a:t>
            </a:r>
            <a:r>
              <a:rPr lang="zh-CN" altLang="en-US" sz="2000">
                <a:latin typeface="黑体" panose="02010609060101010101" pitchFamily="49" charset="-122"/>
                <a:ea typeface="黑体" panose="02010609060101010101" pitchFamily="49" charset="-122"/>
              </a:rPr>
              <a:t>，是指人民法院对犯罪分子裁量刑罚时应当考虑的、据以决定量刑轻重或者免除刑罚处罚的各种情况。</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二、特征</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它与定罪即认定行为人的行为是否构成犯罪并</a:t>
            </a:r>
            <a:r>
              <a:rPr lang="zh-CN" altLang="en-US" sz="2000">
                <a:solidFill>
                  <a:srgbClr val="0070C0"/>
                </a:solidFill>
                <a:latin typeface="黑体" panose="02010609060101010101" pitchFamily="49" charset="-122"/>
                <a:ea typeface="黑体" panose="02010609060101010101" pitchFamily="49" charset="-122"/>
              </a:rPr>
              <a:t>无关系</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它能够表明犯罪人的人身危险性及其犯罪行为的社会危害性</a:t>
            </a:r>
            <a:r>
              <a:rPr lang="zh-CN" altLang="en-US" sz="2000">
                <a:solidFill>
                  <a:srgbClr val="0070C0"/>
                </a:solidFill>
                <a:latin typeface="黑体" panose="02010609060101010101" pitchFamily="49" charset="-122"/>
                <a:ea typeface="黑体" panose="02010609060101010101" pitchFamily="49" charset="-122"/>
              </a:rPr>
              <a:t>程度</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latin typeface="黑体" panose="02010609060101010101" pitchFamily="49" charset="-122"/>
                <a:ea typeface="黑体" panose="02010609060101010101" pitchFamily="49" charset="-122"/>
              </a:rPr>
              <a:t>它对刑罚裁量的结果即处刑轻重或者是否免除刑罚处罚，具有直接的</a:t>
            </a:r>
            <a:r>
              <a:rPr lang="zh-CN" altLang="en-US" sz="2000">
                <a:solidFill>
                  <a:srgbClr val="0070C0"/>
                </a:solidFill>
                <a:latin typeface="黑体" panose="02010609060101010101" pitchFamily="49" charset="-122"/>
                <a:ea typeface="黑体" panose="02010609060101010101" pitchFamily="49" charset="-122"/>
              </a:rPr>
              <a:t>影响。</a:t>
            </a:r>
            <a:endParaRPr lang="en-US" altLang="zh-CN" sz="2000">
              <a:solidFill>
                <a:srgbClr val="0070C0"/>
              </a:solidFill>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三、分类</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以刑法是否就量刑情节及其功能作出明确规定为标准，可分为</a:t>
            </a:r>
            <a:r>
              <a:rPr lang="zh-CN" altLang="en-US" sz="2000">
                <a:solidFill>
                  <a:srgbClr val="0070C0"/>
                </a:solidFill>
                <a:latin typeface="黑体" panose="02010609060101010101" pitchFamily="49" charset="-122"/>
                <a:ea typeface="黑体" panose="02010609060101010101" pitchFamily="49" charset="-122"/>
              </a:rPr>
              <a:t>法定量刑情节</a:t>
            </a:r>
            <a:r>
              <a:rPr lang="zh-CN" altLang="en-US" sz="2000">
                <a:latin typeface="黑体" panose="02010609060101010101" pitchFamily="49" charset="-122"/>
                <a:ea typeface="黑体" panose="02010609060101010101" pitchFamily="49" charset="-122"/>
              </a:rPr>
              <a:t>和</a:t>
            </a:r>
            <a:r>
              <a:rPr lang="zh-CN" altLang="en-US" sz="2000">
                <a:solidFill>
                  <a:srgbClr val="0070C0"/>
                </a:solidFill>
                <a:latin typeface="黑体" panose="02010609060101010101" pitchFamily="49" charset="-122"/>
                <a:ea typeface="黑体" panose="02010609060101010101" pitchFamily="49" charset="-122"/>
              </a:rPr>
              <a:t>酌定量刑情节</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1">
            <a:extLst>
              <a:ext uri="{FF2B5EF4-FFF2-40B4-BE49-F238E27FC236}">
                <a16:creationId xmlns:a16="http://schemas.microsoft.com/office/drawing/2014/main" id="{FB530D93-91FC-1437-F798-7C1C6FF25CD0}"/>
              </a:ext>
            </a:extLst>
          </p:cNvPr>
          <p:cNvSpPr>
            <a:spLocks noChangeArrowheads="1"/>
          </p:cNvSpPr>
          <p:nvPr/>
        </p:nvSpPr>
        <p:spPr bwMode="auto">
          <a:xfrm>
            <a:off x="0" y="188913"/>
            <a:ext cx="9109075" cy="658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dirty="0">
                <a:latin typeface="黑体" panose="02010609060101010101" pitchFamily="49" charset="-122"/>
                <a:ea typeface="黑体" panose="02010609060101010101" pitchFamily="49" charset="-122"/>
              </a:rPr>
              <a:t>    二、特别自首（准自首 余罪自首）</a:t>
            </a:r>
            <a:endParaRPr lang="en-US" altLang="zh-CN" sz="2000" dirty="0">
              <a:latin typeface="黑体" panose="02010609060101010101" pitchFamily="49" charset="-122"/>
              <a:ea typeface="黑体" panose="02010609060101010101" pitchFamily="49" charset="-122"/>
            </a:endParaRPr>
          </a:p>
          <a:p>
            <a:pPr algn="just" eaLnBrk="1">
              <a:spcBef>
                <a:spcPct val="0"/>
              </a:spcBef>
              <a:buFontTx/>
              <a:buNone/>
            </a:pPr>
            <a:endParaRPr lang="en-US" altLang="zh-CN" sz="1900" dirty="0">
              <a:latin typeface="黑体" panose="02010609060101010101" pitchFamily="49" charset="-122"/>
              <a:ea typeface="黑体" panose="02010609060101010101" pitchFamily="49" charset="-122"/>
            </a:endParaRPr>
          </a:p>
          <a:p>
            <a:pPr algn="just" eaLnBrk="1">
              <a:spcBef>
                <a:spcPct val="0"/>
              </a:spcBef>
              <a:buFontTx/>
              <a:buNone/>
            </a:pPr>
            <a:endParaRPr lang="en-US" altLang="zh-CN" sz="1900" dirty="0">
              <a:latin typeface="黑体" panose="02010609060101010101" pitchFamily="49" charset="-122"/>
              <a:ea typeface="黑体" panose="02010609060101010101" pitchFamily="49" charset="-122"/>
            </a:endParaRPr>
          </a:p>
          <a:p>
            <a:pPr algn="just" eaLnBrk="1">
              <a:spcBef>
                <a:spcPct val="0"/>
              </a:spcBef>
              <a:buFontTx/>
              <a:buNone/>
            </a:pPr>
            <a:endParaRPr lang="en-US" altLang="zh-CN" sz="1900" dirty="0">
              <a:latin typeface="黑体" panose="02010609060101010101" pitchFamily="49" charset="-122"/>
              <a:ea typeface="黑体" panose="02010609060101010101" pitchFamily="49" charset="-122"/>
            </a:endParaRPr>
          </a:p>
          <a:p>
            <a:pPr algn="just" eaLnBrk="1">
              <a:spcBef>
                <a:spcPct val="0"/>
              </a:spcBef>
              <a:buFontTx/>
              <a:buNone/>
            </a:pPr>
            <a:endParaRPr lang="en-US" altLang="zh-CN" sz="1900" dirty="0">
              <a:latin typeface="黑体" panose="02010609060101010101" pitchFamily="49" charset="-122"/>
              <a:ea typeface="黑体" panose="02010609060101010101" pitchFamily="49" charset="-122"/>
            </a:endParaRPr>
          </a:p>
          <a:p>
            <a:pPr algn="just" eaLnBrk="1">
              <a:spcBef>
                <a:spcPct val="0"/>
              </a:spcBef>
              <a:buFontTx/>
              <a:buNone/>
            </a:pPr>
            <a:endParaRPr lang="en-US" altLang="zh-CN" sz="1900" dirty="0">
              <a:latin typeface="黑体" panose="02010609060101010101" pitchFamily="49" charset="-122"/>
              <a:ea typeface="黑体" panose="02010609060101010101" pitchFamily="49" charset="-122"/>
            </a:endParaRPr>
          </a:p>
          <a:p>
            <a:pPr algn="just" eaLnBrk="1">
              <a:spcBef>
                <a:spcPct val="0"/>
              </a:spcBef>
              <a:buFontTx/>
              <a:buNone/>
            </a:pPr>
            <a:endParaRPr lang="en-US" altLang="zh-CN" sz="1900" dirty="0">
              <a:latin typeface="黑体" panose="02010609060101010101" pitchFamily="49" charset="-122"/>
              <a:ea typeface="黑体" panose="02010609060101010101" pitchFamily="49" charset="-122"/>
            </a:endParaRPr>
          </a:p>
          <a:p>
            <a:pPr algn="just" eaLnBrk="1">
              <a:spcBef>
                <a:spcPct val="0"/>
              </a:spcBef>
              <a:buFontTx/>
              <a:buNone/>
            </a:pPr>
            <a:endParaRPr lang="en-US" altLang="zh-CN" sz="1900" dirty="0">
              <a:latin typeface="黑体" panose="02010609060101010101" pitchFamily="49" charset="-122"/>
              <a:ea typeface="黑体" panose="02010609060101010101" pitchFamily="49" charset="-122"/>
            </a:endParaRPr>
          </a:p>
          <a:p>
            <a:pPr algn="just" eaLnBrk="1">
              <a:spcBef>
                <a:spcPct val="0"/>
              </a:spcBef>
              <a:buFontTx/>
              <a:buNone/>
            </a:pPr>
            <a:endParaRPr lang="en-US" altLang="zh-CN" sz="1900" dirty="0">
              <a:latin typeface="黑体" panose="02010609060101010101" pitchFamily="49" charset="-122"/>
              <a:ea typeface="黑体" panose="02010609060101010101" pitchFamily="49" charset="-122"/>
            </a:endParaRPr>
          </a:p>
          <a:p>
            <a:pPr algn="just" eaLnBrk="1">
              <a:spcBef>
                <a:spcPct val="0"/>
              </a:spcBef>
              <a:buFontTx/>
              <a:buNone/>
            </a:pPr>
            <a:endParaRPr lang="en-US" altLang="zh-CN" sz="1900" dirty="0">
              <a:latin typeface="黑体" panose="02010609060101010101" pitchFamily="49" charset="-122"/>
              <a:ea typeface="黑体" panose="02010609060101010101" pitchFamily="49" charset="-122"/>
            </a:endParaRPr>
          </a:p>
          <a:p>
            <a:pPr algn="just" eaLnBrk="1">
              <a:spcBef>
                <a:spcPct val="0"/>
              </a:spcBef>
              <a:buFontTx/>
              <a:buNone/>
            </a:pPr>
            <a:endParaRPr lang="en-US" altLang="zh-CN" sz="1900" dirty="0">
              <a:latin typeface="黑体" panose="02010609060101010101" pitchFamily="49" charset="-122"/>
              <a:ea typeface="黑体" panose="02010609060101010101" pitchFamily="49" charset="-122"/>
            </a:endParaRPr>
          </a:p>
          <a:p>
            <a:pPr algn="just" eaLnBrk="1">
              <a:spcBef>
                <a:spcPct val="0"/>
              </a:spcBef>
              <a:buFontTx/>
              <a:buNone/>
            </a:pPr>
            <a:endParaRPr lang="en-US" altLang="zh-CN" sz="1900" dirty="0">
              <a:latin typeface="黑体" panose="02010609060101010101" pitchFamily="49" charset="-122"/>
              <a:ea typeface="黑体" panose="02010609060101010101" pitchFamily="49" charset="-122"/>
            </a:endParaRPr>
          </a:p>
          <a:p>
            <a:pPr algn="just" eaLnBrk="1">
              <a:spcBef>
                <a:spcPct val="0"/>
              </a:spcBef>
              <a:buFontTx/>
              <a:buNone/>
            </a:pPr>
            <a:r>
              <a:rPr lang="zh-CN" altLang="en-US" sz="1900" dirty="0">
                <a:latin typeface="黑体" panose="02010609060101010101" pitchFamily="49" charset="-122"/>
                <a:ea typeface="黑体" panose="02010609060101010101" pitchFamily="49" charset="-122"/>
              </a:rPr>
              <a:t>    </a:t>
            </a:r>
            <a:endParaRPr lang="en-US" altLang="zh-CN" sz="1900" dirty="0">
              <a:latin typeface="黑体" panose="02010609060101010101" pitchFamily="49" charset="-122"/>
              <a:ea typeface="黑体" panose="02010609060101010101" pitchFamily="49" charset="-122"/>
            </a:endParaRPr>
          </a:p>
          <a:p>
            <a:pPr algn="just" eaLnBrk="1">
              <a:spcBef>
                <a:spcPct val="0"/>
              </a:spcBef>
              <a:buFontTx/>
              <a:buNone/>
            </a:pPr>
            <a:endParaRPr lang="en-US" altLang="zh-CN" sz="1900" dirty="0">
              <a:latin typeface="黑体" panose="02010609060101010101" pitchFamily="49" charset="-122"/>
              <a:ea typeface="黑体" panose="02010609060101010101" pitchFamily="49" charset="-122"/>
            </a:endParaRPr>
          </a:p>
          <a:p>
            <a:pPr algn="just" eaLnBrk="1">
              <a:spcBef>
                <a:spcPct val="0"/>
              </a:spcBef>
              <a:buFontTx/>
              <a:buNone/>
            </a:pPr>
            <a:r>
              <a:rPr lang="en-US" altLang="zh-CN" sz="2000" dirty="0">
                <a:latin typeface="仿宋" panose="02010609060101010101" pitchFamily="49" charset="-122"/>
                <a:ea typeface="仿宋" panose="02010609060101010101" pitchFamily="49" charset="-122"/>
              </a:rPr>
              <a:t>    </a:t>
            </a:r>
          </a:p>
          <a:p>
            <a:pPr algn="just" eaLnBrk="1">
              <a:spcBef>
                <a:spcPct val="0"/>
              </a:spcBef>
              <a:buFontTx/>
              <a:buNone/>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刑法</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67</a:t>
            </a:r>
            <a:r>
              <a:rPr lang="zh-CN" altLang="en-US" sz="2000" dirty="0">
                <a:latin typeface="仿宋" panose="02010609060101010101" pitchFamily="49" charset="-122"/>
                <a:ea typeface="仿宋" panose="02010609060101010101" pitchFamily="49" charset="-122"/>
              </a:rPr>
              <a:t>条第</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款：“被采取强制措施的犯罪嫌疑人、被告人和正在服刑的罪犯，如实供述司法机关还未掌握的本人其他罪行的，以自首论。”</a:t>
            </a:r>
            <a:endParaRPr lang="en-US" altLang="zh-CN" sz="1900" dirty="0">
              <a:latin typeface="黑体" panose="02010609060101010101" pitchFamily="49" charset="-122"/>
              <a:ea typeface="黑体" panose="02010609060101010101" pitchFamily="49" charset="-122"/>
            </a:endParaRPr>
          </a:p>
          <a:p>
            <a:pPr algn="just" eaLnBrk="1">
              <a:spcBef>
                <a:spcPct val="0"/>
              </a:spcBef>
              <a:buFontTx/>
              <a:buNone/>
            </a:pPr>
            <a:endParaRPr lang="en-US" altLang="zh-CN" sz="1900" dirty="0">
              <a:latin typeface="黑体" panose="02010609060101010101" pitchFamily="49" charset="-122"/>
              <a:ea typeface="黑体" panose="02010609060101010101" pitchFamily="49" charset="-122"/>
            </a:endParaRPr>
          </a:p>
          <a:p>
            <a:pPr algn="just" eaLnBrk="1">
              <a:spcBef>
                <a:spcPct val="0"/>
              </a:spcBef>
              <a:buFontTx/>
              <a:buNone/>
            </a:pPr>
            <a:r>
              <a:rPr lang="en-US" altLang="zh-CN" sz="1900" dirty="0">
                <a:latin typeface="黑体" panose="02010609060101010101" pitchFamily="49" charset="-122"/>
                <a:ea typeface="黑体" panose="02010609060101010101" pitchFamily="49" charset="-122"/>
              </a:rPr>
              <a:t>    </a:t>
            </a:r>
            <a:r>
              <a:rPr lang="zh-CN" altLang="en-US" sz="1900" dirty="0">
                <a:latin typeface="黑体" panose="02010609060101010101" pitchFamily="49" charset="-122"/>
                <a:ea typeface="黑体" panose="02010609060101010101" pitchFamily="49" charset="-122"/>
              </a:rPr>
              <a:t>特别自首，亦称准自首，是指被采取强制措施的犯罪嫌疑人、被告人和正在服刑的罪犯，如实供述司法机关还未掌握的本人其他罪行的行为。</a:t>
            </a:r>
            <a:endParaRPr lang="en-US" altLang="zh-CN" sz="1900" dirty="0">
              <a:latin typeface="黑体" panose="02010609060101010101" pitchFamily="49" charset="-122"/>
              <a:ea typeface="黑体" panose="02010609060101010101" pitchFamily="49" charset="-122"/>
            </a:endParaRPr>
          </a:p>
          <a:p>
            <a:pPr algn="just" eaLnBrk="1">
              <a:spcBef>
                <a:spcPct val="0"/>
              </a:spcBef>
              <a:buFontTx/>
              <a:buNone/>
            </a:pPr>
            <a:endParaRPr lang="en-US" altLang="zh-CN" sz="1900" dirty="0">
              <a:latin typeface="黑体" panose="02010609060101010101" pitchFamily="49" charset="-122"/>
              <a:ea typeface="黑体" panose="02010609060101010101" pitchFamily="49" charset="-122"/>
            </a:endParaRPr>
          </a:p>
          <a:p>
            <a:pPr algn="just" eaLnBrk="1">
              <a:spcBef>
                <a:spcPct val="0"/>
              </a:spcBef>
              <a:buFontTx/>
              <a:buNone/>
            </a:pPr>
            <a:r>
              <a:rPr lang="en-US" altLang="zh-CN" sz="1900" dirty="0">
                <a:latin typeface="黑体" panose="02010609060101010101" pitchFamily="49" charset="-122"/>
                <a:ea typeface="黑体" panose="02010609060101010101" pitchFamily="49" charset="-122"/>
              </a:rPr>
              <a:t>    </a:t>
            </a:r>
            <a:r>
              <a:rPr lang="zh-CN" altLang="en-US" sz="1900" dirty="0">
                <a:solidFill>
                  <a:srgbClr val="0070C0"/>
                </a:solidFill>
                <a:latin typeface="黑体" panose="02010609060101010101" pitchFamily="49" charset="-122"/>
                <a:ea typeface="黑体" panose="02010609060101010101" pitchFamily="49" charset="-122"/>
              </a:rPr>
              <a:t>甲因</a:t>
            </a:r>
            <a:r>
              <a:rPr lang="en-US" altLang="zh-CN" sz="1900" dirty="0">
                <a:solidFill>
                  <a:srgbClr val="0070C0"/>
                </a:solidFill>
                <a:latin typeface="黑体" panose="02010609060101010101" pitchFamily="49" charset="-122"/>
                <a:ea typeface="黑体" panose="02010609060101010101" pitchFamily="49" charset="-122"/>
              </a:rPr>
              <a:t>A</a:t>
            </a:r>
            <a:r>
              <a:rPr lang="zh-CN" altLang="en-US" sz="1900" dirty="0">
                <a:solidFill>
                  <a:srgbClr val="0070C0"/>
                </a:solidFill>
                <a:latin typeface="黑体" panose="02010609060101010101" pitchFamily="49" charset="-122"/>
                <a:ea typeface="黑体" panose="02010609060101010101" pitchFamily="49" charset="-122"/>
              </a:rPr>
              <a:t>罪行被采取强制措施后，甲如实供述司法机关尚未掌握的</a:t>
            </a:r>
            <a:r>
              <a:rPr lang="en-US" altLang="zh-CN" sz="1900" dirty="0">
                <a:solidFill>
                  <a:srgbClr val="0070C0"/>
                </a:solidFill>
                <a:latin typeface="黑体" panose="02010609060101010101" pitchFamily="49" charset="-122"/>
                <a:ea typeface="黑体" panose="02010609060101010101" pitchFamily="49" charset="-122"/>
              </a:rPr>
              <a:t>B</a:t>
            </a:r>
            <a:r>
              <a:rPr lang="zh-CN" altLang="en-US" sz="1900" dirty="0">
                <a:solidFill>
                  <a:srgbClr val="0070C0"/>
                </a:solidFill>
                <a:latin typeface="黑体" panose="02010609060101010101" pitchFamily="49" charset="-122"/>
                <a:ea typeface="黑体" panose="02010609060101010101" pitchFamily="49" charset="-122"/>
              </a:rPr>
              <a:t>罪行。</a:t>
            </a:r>
            <a:endParaRPr lang="en-US" altLang="zh-CN" sz="1900" dirty="0">
              <a:solidFill>
                <a:srgbClr val="0070C0"/>
              </a:solidFill>
              <a:latin typeface="黑体" panose="02010609060101010101" pitchFamily="49" charset="-122"/>
              <a:ea typeface="黑体" panose="02010609060101010101" pitchFamily="49" charset="-122"/>
            </a:endParaRPr>
          </a:p>
        </p:txBody>
      </p:sp>
      <p:pic>
        <p:nvPicPr>
          <p:cNvPr id="3" name="图片 2">
            <a:extLst>
              <a:ext uri="{FF2B5EF4-FFF2-40B4-BE49-F238E27FC236}">
                <a16:creationId xmlns:a16="http://schemas.microsoft.com/office/drawing/2014/main" id="{A56E727C-377F-EFEB-9840-E4DC12BEA53F}"/>
              </a:ext>
            </a:extLst>
          </p:cNvPr>
          <p:cNvPicPr>
            <a:picLocks noChangeAspect="1"/>
          </p:cNvPicPr>
          <p:nvPr/>
        </p:nvPicPr>
        <p:blipFill>
          <a:blip r:embed="rId3"/>
          <a:stretch>
            <a:fillRect/>
          </a:stretch>
        </p:blipFill>
        <p:spPr>
          <a:xfrm>
            <a:off x="1187624" y="692696"/>
            <a:ext cx="6420180" cy="378479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a:extLst>
              <a:ext uri="{FF2B5EF4-FFF2-40B4-BE49-F238E27FC236}">
                <a16:creationId xmlns:a16="http://schemas.microsoft.com/office/drawing/2014/main" id="{3AFCFCE5-2686-D2A9-6224-721312525F42}"/>
              </a:ext>
            </a:extLst>
          </p:cNvPr>
          <p:cNvSpPr>
            <a:spLocks noChangeArrowheads="1"/>
          </p:cNvSpPr>
          <p:nvPr/>
        </p:nvSpPr>
        <p:spPr bwMode="auto">
          <a:xfrm>
            <a:off x="17463" y="146050"/>
            <a:ext cx="9109075"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a:latin typeface="黑体" panose="02010609060101010101" pitchFamily="49" charset="-122"/>
                <a:ea typeface="黑体" panose="02010609060101010101" pitchFamily="49" charset="-122"/>
              </a:rPr>
              <a:t>    特别自首的成立条件如下：</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（一）</a:t>
            </a:r>
            <a:r>
              <a:rPr lang="zh-CN" altLang="en-US" sz="2000">
                <a:solidFill>
                  <a:srgbClr val="0070C0"/>
                </a:solidFill>
                <a:latin typeface="黑体" panose="02010609060101010101" pitchFamily="49" charset="-122"/>
                <a:ea typeface="黑体" panose="02010609060101010101" pitchFamily="49" charset="-122"/>
              </a:rPr>
              <a:t>主体</a:t>
            </a:r>
            <a:endParaRPr lang="en-US" altLang="zh-CN" sz="2000">
              <a:solidFill>
                <a:srgbClr val="0070C0"/>
              </a:solidFill>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solidFill>
                <a:srgbClr val="0070C0"/>
              </a:solidFill>
              <a:latin typeface="黑体" panose="02010609060101010101" pitchFamily="49" charset="-122"/>
              <a:ea typeface="黑体" panose="02010609060101010101" pitchFamily="49" charset="-122"/>
            </a:endParaRPr>
          </a:p>
          <a:p>
            <a:pPr algn="just" eaLnBrk="1">
              <a:spcBef>
                <a:spcPct val="0"/>
              </a:spcBef>
              <a:buFontTx/>
              <a:buNone/>
            </a:pPr>
            <a:r>
              <a:rPr lang="en-US" altLang="zh-CN" sz="2000">
                <a:solidFill>
                  <a:srgbClr val="0070C0"/>
                </a:solidFill>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必须是依法被采取</a:t>
            </a:r>
            <a:r>
              <a:rPr lang="zh-CN" altLang="en-US" sz="2000">
                <a:solidFill>
                  <a:srgbClr val="0070C0"/>
                </a:solidFill>
                <a:latin typeface="黑体" panose="02010609060101010101" pitchFamily="49" charset="-122"/>
                <a:ea typeface="黑体" panose="02010609060101010101" pitchFamily="49" charset="-122"/>
              </a:rPr>
              <a:t>强制措施</a:t>
            </a:r>
            <a:r>
              <a:rPr lang="zh-CN" altLang="en-US" sz="2000">
                <a:latin typeface="黑体" panose="02010609060101010101" pitchFamily="49" charset="-122"/>
                <a:ea typeface="黑体" panose="02010609060101010101" pitchFamily="49" charset="-122"/>
              </a:rPr>
              <a:t>（</a:t>
            </a:r>
            <a:r>
              <a:rPr lang="zh-CN" altLang="en-US" sz="2000">
                <a:solidFill>
                  <a:srgbClr val="0070C0"/>
                </a:solidFill>
                <a:latin typeface="黑体" panose="02010609060101010101" pitchFamily="49" charset="-122"/>
                <a:ea typeface="黑体" panose="02010609060101010101" pitchFamily="49" charset="-122"/>
              </a:rPr>
              <a:t>拘传、拘留、取保候审、监视居住和逮捕</a:t>
            </a:r>
            <a:r>
              <a:rPr lang="zh-CN" altLang="en-US" sz="2000">
                <a:latin typeface="黑体" panose="02010609060101010101" pitchFamily="49" charset="-122"/>
                <a:ea typeface="黑体" panose="02010609060101010101" pitchFamily="49" charset="-122"/>
              </a:rPr>
              <a:t>）的犯罪嫌疑人、</a:t>
            </a:r>
            <a:r>
              <a:rPr lang="zh-CN" altLang="en-US" sz="2000">
                <a:solidFill>
                  <a:srgbClr val="0070C0"/>
                </a:solidFill>
                <a:latin typeface="黑体" panose="02010609060101010101" pitchFamily="49" charset="-122"/>
                <a:ea typeface="黑体" panose="02010609060101010101" pitchFamily="49" charset="-122"/>
              </a:rPr>
              <a:t>被告人</a:t>
            </a:r>
            <a:r>
              <a:rPr lang="zh-CN" altLang="en-US" sz="2000">
                <a:latin typeface="黑体" panose="02010609060101010101" pitchFamily="49" charset="-122"/>
                <a:ea typeface="黑体" panose="02010609060101010101" pitchFamily="49" charset="-122"/>
              </a:rPr>
              <a:t>和正在</a:t>
            </a:r>
            <a:r>
              <a:rPr lang="zh-CN" altLang="en-US" sz="2000">
                <a:solidFill>
                  <a:srgbClr val="0070C0"/>
                </a:solidFill>
                <a:latin typeface="黑体" panose="02010609060101010101" pitchFamily="49" charset="-122"/>
                <a:ea typeface="黑体" panose="02010609060101010101" pitchFamily="49" charset="-122"/>
              </a:rPr>
              <a:t>服刑</a:t>
            </a:r>
            <a:r>
              <a:rPr lang="zh-CN" altLang="en-US" sz="2000">
                <a:latin typeface="黑体" panose="02010609060101010101" pitchFamily="49" charset="-122"/>
                <a:ea typeface="黑体" panose="02010609060101010101" pitchFamily="49" charset="-122"/>
              </a:rPr>
              <a:t>的罪犯。这里的强制措施还包括监察机关为调查犯罪而采取的留置措施。</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（二）内容</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latin typeface="黑体" panose="02010609060101010101" pitchFamily="49" charset="-122"/>
                <a:ea typeface="黑体" panose="02010609060101010101" pitchFamily="49" charset="-122"/>
              </a:rPr>
              <a:t>必须是</a:t>
            </a:r>
            <a:r>
              <a:rPr lang="zh-CN" altLang="en-US" sz="2000">
                <a:solidFill>
                  <a:srgbClr val="0070C0"/>
                </a:solidFill>
                <a:latin typeface="黑体" panose="02010609060101010101" pitchFamily="49" charset="-122"/>
                <a:ea typeface="黑体" panose="02010609060101010101" pitchFamily="49" charset="-122"/>
              </a:rPr>
              <a:t>本人</a:t>
            </a:r>
            <a:r>
              <a:rPr lang="zh-CN" altLang="en-US" sz="2000">
                <a:latin typeface="黑体" panose="02010609060101010101" pitchFamily="49" charset="-122"/>
                <a:ea typeface="黑体" panose="02010609060101010101" pitchFamily="49" charset="-122"/>
              </a:rPr>
              <a:t>的罪行，如果是别人的罪行可能构成立功。</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本人的罪行必须是</a:t>
            </a:r>
            <a:r>
              <a:rPr lang="zh-CN" altLang="en-US" sz="2000">
                <a:solidFill>
                  <a:srgbClr val="0070C0"/>
                </a:solidFill>
                <a:latin typeface="黑体" panose="02010609060101010101" pitchFamily="49" charset="-122"/>
                <a:ea typeface="黑体" panose="02010609060101010101" pitchFamily="49" charset="-122"/>
              </a:rPr>
              <a:t>尚未被司法机关掌握</a:t>
            </a:r>
            <a:r>
              <a:rPr lang="zh-CN" altLang="en-US" sz="2000">
                <a:latin typeface="黑体" panose="02010609060101010101" pitchFamily="49" charset="-122"/>
                <a:ea typeface="黑体" panose="02010609060101010101" pitchFamily="49" charset="-122"/>
              </a:rPr>
              <a:t>。如果该罪行已经发布通缉令，或者该罪行已录入全国公安信息网络在逃人员数据库，应视为被掌握。</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latin typeface="黑体" panose="02010609060101010101" pitchFamily="49" charset="-122"/>
                <a:ea typeface="黑体" panose="02010609060101010101" pitchFamily="49" charset="-122"/>
              </a:rPr>
              <a:t>必须是</a:t>
            </a:r>
            <a:r>
              <a:rPr lang="zh-CN" altLang="en-US" sz="2000">
                <a:solidFill>
                  <a:srgbClr val="0070C0"/>
                </a:solidFill>
                <a:latin typeface="黑体" panose="02010609060101010101" pitchFamily="49" charset="-122"/>
                <a:ea typeface="黑体" panose="02010609060101010101" pitchFamily="49" charset="-122"/>
              </a:rPr>
              <a:t>异种</a:t>
            </a:r>
            <a:r>
              <a:rPr lang="zh-CN" altLang="en-US" sz="2000">
                <a:latin typeface="黑体" panose="02010609060101010101" pitchFamily="49" charset="-122"/>
                <a:ea typeface="黑体" panose="02010609060101010101" pitchFamily="49" charset="-122"/>
              </a:rPr>
              <a:t>罪行。即与司法机关已掌握的或判决确定的罪行属不同种罪行。如果是同种罪行，可以酌情从轻处罚，但不属于自首。</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是否属于同种罪行一般以罪名区分，不同罪名便是不同种罪行。如果罪名不同，但二者属于选择性罪名或者在法律、事实上密切关联（如吸收关系、牵连关系等），则仍认为属于同种罪行。</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例</a:t>
            </a:r>
            <a:r>
              <a:rPr lang="en-US" altLang="zh-CN" sz="2000">
                <a:latin typeface="仿宋" panose="02010609060101010101" pitchFamily="49" charset="-122"/>
                <a:ea typeface="仿宋" panose="02010609060101010101" pitchFamily="49" charset="-122"/>
              </a:rPr>
              <a:t>1,</a:t>
            </a:r>
            <a:r>
              <a:rPr lang="zh-CN" altLang="en-US" sz="2000">
                <a:latin typeface="仿宋" panose="02010609060101010101" pitchFamily="49" charset="-122"/>
                <a:ea typeface="仿宋" panose="02010609060101010101" pitchFamily="49" charset="-122"/>
              </a:rPr>
              <a:t>甲因受贿被采取强制措施后，又交代因受贿为他人谋取利益的行为，该行为构成滥用职权罪，应认定为同种罪行。</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例</a:t>
            </a:r>
            <a:r>
              <a:rPr lang="en-US" altLang="zh-CN" sz="2000">
                <a:latin typeface="仿宋" panose="02010609060101010101" pitchFamily="49" charset="-122"/>
                <a:ea typeface="仿宋" panose="02010609060101010101" pitchFamily="49" charset="-122"/>
              </a:rPr>
              <a:t>2,</a:t>
            </a:r>
            <a:r>
              <a:rPr lang="zh-CN" altLang="en-US" sz="2000">
                <a:latin typeface="仿宋" panose="02010609060101010101" pitchFamily="49" charset="-122"/>
                <a:ea typeface="仿宋" panose="02010609060101010101" pitchFamily="49" charset="-122"/>
              </a:rPr>
              <a:t>乙因走私毒品被捕，又交代自己贩卖毒品的罪行，应认定为同种罪行。</a:t>
            </a:r>
            <a:endParaRPr lang="en-US" altLang="zh-CN" sz="2000">
              <a:latin typeface="仿宋" panose="02010609060101010101" pitchFamily="49" charset="-122"/>
              <a:ea typeface="仿宋" panose="02010609060101010101"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矩形 1">
            <a:extLst>
              <a:ext uri="{FF2B5EF4-FFF2-40B4-BE49-F238E27FC236}">
                <a16:creationId xmlns:a16="http://schemas.microsoft.com/office/drawing/2014/main" id="{24669AA4-B26B-B268-0475-5D3B44A09E1B}"/>
              </a:ext>
            </a:extLst>
          </p:cNvPr>
          <p:cNvSpPr>
            <a:spLocks noChangeArrowheads="1"/>
          </p:cNvSpPr>
          <p:nvPr/>
        </p:nvSpPr>
        <p:spPr bwMode="auto">
          <a:xfrm>
            <a:off x="0" y="188913"/>
            <a:ext cx="91090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a:latin typeface="黑体" panose="02010609060101010101" pitchFamily="49" charset="-122"/>
                <a:ea typeface="黑体" panose="02010609060101010101" pitchFamily="49" charset="-122"/>
              </a:rPr>
              <a:t>    三、自首的特殊问题</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solidFill>
                  <a:srgbClr val="0070C0"/>
                </a:solidFill>
                <a:latin typeface="黑体" panose="02010609060101010101" pitchFamily="49" charset="-122"/>
                <a:ea typeface="黑体" panose="02010609060101010101" pitchFamily="49" charset="-122"/>
              </a:rPr>
              <a:t>数罪自首</a:t>
            </a:r>
            <a:r>
              <a:rPr lang="zh-CN" altLang="en-US" sz="2000">
                <a:latin typeface="黑体" panose="02010609060101010101" pitchFamily="49" charset="-122"/>
                <a:ea typeface="黑体" panose="02010609060101010101" pitchFamily="49" charset="-122"/>
              </a:rPr>
              <a:t>：犯有数罪的犯罪嫌疑人仅如实供述所犯数罪中部分犯罪的，对如实供述的部分犯罪，认定为自首。也即，各算各的账。</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endParaRPr lang="zh-CN" altLang="en-US" sz="2000">
              <a:latin typeface="黑体" panose="02010609060101010101" pitchFamily="49" charset="-122"/>
              <a:ea typeface="黑体" panose="02010609060101010101" pitchFamily="49" charset="-122"/>
            </a:endParaRPr>
          </a:p>
        </p:txBody>
      </p:sp>
      <p:pic>
        <p:nvPicPr>
          <p:cNvPr id="5" name="图片 4">
            <a:extLst>
              <a:ext uri="{FF2B5EF4-FFF2-40B4-BE49-F238E27FC236}">
                <a16:creationId xmlns:a16="http://schemas.microsoft.com/office/drawing/2014/main" id="{76F2984B-C786-0719-068F-09B22FE6678F}"/>
              </a:ext>
            </a:extLst>
          </p:cNvPr>
          <p:cNvPicPr>
            <a:picLocks noChangeAspect="1"/>
          </p:cNvPicPr>
          <p:nvPr/>
        </p:nvPicPr>
        <p:blipFill>
          <a:blip r:embed="rId3"/>
          <a:stretch>
            <a:fillRect/>
          </a:stretch>
        </p:blipFill>
        <p:spPr>
          <a:xfrm>
            <a:off x="48836" y="2066727"/>
            <a:ext cx="8909854" cy="403244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矩形 1">
            <a:extLst>
              <a:ext uri="{FF2B5EF4-FFF2-40B4-BE49-F238E27FC236}">
                <a16:creationId xmlns:a16="http://schemas.microsoft.com/office/drawing/2014/main" id="{82411CC8-6700-B611-4E8D-2834C6CA03B0}"/>
              </a:ext>
            </a:extLst>
          </p:cNvPr>
          <p:cNvSpPr>
            <a:spLocks noChangeArrowheads="1"/>
          </p:cNvSpPr>
          <p:nvPr/>
        </p:nvSpPr>
        <p:spPr bwMode="auto">
          <a:xfrm>
            <a:off x="0" y="188913"/>
            <a:ext cx="91090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solidFill>
                  <a:srgbClr val="0070C0"/>
                </a:solidFill>
                <a:latin typeface="黑体" panose="02010609060101010101" pitchFamily="49" charset="-122"/>
                <a:ea typeface="黑体" panose="02010609060101010101" pitchFamily="49" charset="-122"/>
              </a:rPr>
              <a:t>交通肇事罪的自首</a:t>
            </a:r>
            <a:r>
              <a:rPr lang="zh-CN" altLang="en-US" sz="2000">
                <a:latin typeface="黑体" panose="02010609060101010101" pitchFamily="49" charset="-122"/>
                <a:ea typeface="黑体" panose="02010609060101010101" pitchFamily="49" charset="-122"/>
              </a:rPr>
              <a:t>：没有逃逸，直接主动报案、归案，如实供述，是自首</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逃逸后又归案，也属于自首。</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solidFill>
                  <a:srgbClr val="0070C0"/>
                </a:solidFill>
                <a:latin typeface="黑体" panose="02010609060101010101" pitchFamily="49" charset="-122"/>
                <a:ea typeface="黑体" panose="02010609060101010101" pitchFamily="49" charset="-122"/>
              </a:rPr>
              <a:t>单位犯罪的自首</a:t>
            </a:r>
            <a:r>
              <a:rPr lang="zh-CN" altLang="en-US" sz="2000">
                <a:latin typeface="黑体" panose="02010609060101010101" pitchFamily="49" charset="-122"/>
                <a:ea typeface="黑体" panose="02010609060101010101" pitchFamily="49" charset="-122"/>
              </a:rPr>
              <a:t>。总结司法解释的要点：</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第一，单位可以成为自首的主体。例如，单位集体决定自首，然后派代表去自首。</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第二，单位没有自首，单位的主管人员（领导）自首，视为单位自首。</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第三，单位没有自首，单位的直接责任人员（直接办事人）自首，只能认定为其个人自首，不能视为单位自首。</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第四，单位自首了，单位的主管人员和直接责任人员的坦白，视为自首。</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单位犯罪的犯罪中止</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第一，单位没有犯罪中止，单位的主管人员（领导）犯罪中止，视为单位犯罪中止。</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第二，单位没有犯罪中止，单位的直接责任人员（直接办事人）犯罪中止的，只能认定为其个人犯罪中止，不能视为单位犯罪中止。并且，由此导致单位犯罪未能得逞，单位犯罪构成犯罪未遂。</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矩形 1">
            <a:extLst>
              <a:ext uri="{FF2B5EF4-FFF2-40B4-BE49-F238E27FC236}">
                <a16:creationId xmlns:a16="http://schemas.microsoft.com/office/drawing/2014/main" id="{3C9D2B1C-F1D8-672E-74C9-A5180F8EB0F9}"/>
              </a:ext>
            </a:extLst>
          </p:cNvPr>
          <p:cNvSpPr>
            <a:spLocks noChangeArrowheads="1"/>
          </p:cNvSpPr>
          <p:nvPr/>
        </p:nvSpPr>
        <p:spPr bwMode="auto">
          <a:xfrm>
            <a:off x="0" y="188913"/>
            <a:ext cx="91090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pPr>
            <a:r>
              <a:rPr lang="zh-CN" altLang="en-US" sz="2000" b="1">
                <a:latin typeface="黑体" panose="02010609060101010101" pitchFamily="49" charset="-122"/>
                <a:ea typeface="黑体" panose="02010609060101010101" pitchFamily="49" charset="-122"/>
              </a:rPr>
              <a:t>    四、坦白</a:t>
            </a:r>
            <a:r>
              <a:rPr lang="zh-CN" altLang="en-US" sz="2000">
                <a:latin typeface="黑体" panose="02010609060101010101" pitchFamily="49" charset="-122"/>
                <a:ea typeface="黑体" panose="02010609060101010101" pitchFamily="49" charset="-122"/>
              </a:rPr>
              <a:t>   </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zh-CN" altLang="en-US"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坦白是指犯罪分子被动归案之后，如实交待自己犯罪事实的行为。</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刑法修正案（八）</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将坦白从酌定从宽情节变为</a:t>
            </a:r>
            <a:r>
              <a:rPr lang="zh-CN" altLang="en-US" sz="2000">
                <a:solidFill>
                  <a:srgbClr val="0070C0"/>
                </a:solidFill>
                <a:latin typeface="黑体" panose="02010609060101010101" pitchFamily="49" charset="-122"/>
                <a:ea typeface="黑体" panose="02010609060101010101" pitchFamily="49" charset="-122"/>
              </a:rPr>
              <a:t>法定从宽情节</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latin typeface="黑体" panose="02010609060101010101" pitchFamily="49" charset="-122"/>
                <a:ea typeface="黑体" panose="02010609060101010101" pitchFamily="49" charset="-122"/>
              </a:rPr>
              <a:t>一般自首和坦白的区别要点：</a:t>
            </a:r>
            <a:r>
              <a:rPr lang="zh-CN" altLang="en-US" sz="2000">
                <a:solidFill>
                  <a:srgbClr val="0070C0"/>
                </a:solidFill>
                <a:latin typeface="黑体" panose="02010609060101010101" pitchFamily="49" charset="-122"/>
                <a:ea typeface="黑体" panose="02010609060101010101" pitchFamily="49" charset="-122"/>
              </a:rPr>
              <a:t>是否自动投案</a:t>
            </a:r>
            <a:r>
              <a:rPr lang="zh-CN" altLang="en-US" sz="2000">
                <a:latin typeface="黑体" panose="02010609060101010101" pitchFamily="49" charset="-122"/>
                <a:ea typeface="黑体" panose="02010609060101010101" pitchFamily="49" charset="-122"/>
              </a:rPr>
              <a:t>，自动投案、如实交待的是自首；被动归案、如实交待的是坦白。</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特殊自首与坦白的区别要点：所交待的罪行是否可以独立成立一个</a:t>
            </a:r>
            <a:r>
              <a:rPr lang="zh-CN" altLang="en-US" sz="2000">
                <a:solidFill>
                  <a:srgbClr val="0070C0"/>
                </a:solidFill>
                <a:latin typeface="黑体" panose="02010609060101010101" pitchFamily="49" charset="-122"/>
                <a:ea typeface="黑体" panose="02010609060101010101" pitchFamily="49" charset="-122"/>
              </a:rPr>
              <a:t>新罪</a:t>
            </a:r>
            <a:r>
              <a:rPr lang="zh-CN" altLang="en-US" sz="2000">
                <a:latin typeface="黑体" panose="02010609060101010101" pitchFamily="49" charset="-122"/>
                <a:ea typeface="黑体" panose="02010609060101010101" pitchFamily="49" charset="-122"/>
              </a:rPr>
              <a:t>。如果上述在案在押人员，主动交待司法机关尚未掌握的并且与被审查处理的犯罪属于不同种罪行的，以自首论。反之，不能独立成立一个新罪的，是坦白。</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latin typeface="黑体" panose="02010609060101010101" pitchFamily="49" charset="-122"/>
                <a:ea typeface="黑体" panose="02010609060101010101" pitchFamily="49" charset="-122"/>
              </a:rPr>
              <a:t>坦白的处理。</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刑法修正案（八）</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规定，犯罪嫌疑人虽不具有自首情节，但是如实供述自己罪行的，可以</a:t>
            </a:r>
            <a:r>
              <a:rPr lang="zh-CN" altLang="en-US" sz="2000">
                <a:solidFill>
                  <a:srgbClr val="0070C0"/>
                </a:solidFill>
                <a:latin typeface="黑体" panose="02010609060101010101" pitchFamily="49" charset="-122"/>
                <a:ea typeface="黑体" panose="02010609060101010101" pitchFamily="49" charset="-122"/>
              </a:rPr>
              <a:t>从轻处罚</a:t>
            </a:r>
            <a:r>
              <a:rPr lang="zh-CN" altLang="en-US" sz="2000">
                <a:latin typeface="黑体" panose="02010609060101010101" pitchFamily="49" charset="-122"/>
                <a:ea typeface="黑体" panose="02010609060101010101" pitchFamily="49" charset="-122"/>
              </a:rPr>
              <a:t>；因其如实供述自己罪行，避免特别严重后果发生的，可以</a:t>
            </a:r>
            <a:r>
              <a:rPr lang="zh-CN" altLang="en-US" sz="2000">
                <a:solidFill>
                  <a:srgbClr val="0070C0"/>
                </a:solidFill>
                <a:latin typeface="黑体" panose="02010609060101010101" pitchFamily="49" charset="-122"/>
                <a:ea typeface="黑体" panose="02010609060101010101" pitchFamily="49" charset="-122"/>
              </a:rPr>
              <a:t>减轻处罚</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五、处理原则</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对于自首的犯罪分子，可以</a:t>
            </a:r>
            <a:r>
              <a:rPr lang="zh-CN" altLang="en-US" sz="2000">
                <a:solidFill>
                  <a:srgbClr val="0070C0"/>
                </a:solidFill>
                <a:latin typeface="黑体" panose="02010609060101010101" pitchFamily="49" charset="-122"/>
                <a:ea typeface="黑体" panose="02010609060101010101" pitchFamily="49" charset="-122"/>
              </a:rPr>
              <a:t>从轻或者减轻</a:t>
            </a:r>
            <a:r>
              <a:rPr lang="zh-CN" altLang="en-US" sz="2000">
                <a:latin typeface="黑体" panose="02010609060101010101" pitchFamily="49" charset="-122"/>
                <a:ea typeface="黑体" panose="02010609060101010101" pitchFamily="49" charset="-122"/>
              </a:rPr>
              <a:t>处罚。其中，犯罪较轻的，可以</a:t>
            </a:r>
            <a:r>
              <a:rPr lang="zh-CN" altLang="en-US" sz="2000">
                <a:solidFill>
                  <a:srgbClr val="0070C0"/>
                </a:solidFill>
                <a:latin typeface="黑体" panose="02010609060101010101" pitchFamily="49" charset="-122"/>
                <a:ea typeface="黑体" panose="02010609060101010101" pitchFamily="49" charset="-122"/>
              </a:rPr>
              <a:t>免除</a:t>
            </a:r>
            <a:r>
              <a:rPr lang="zh-CN" altLang="en-US" sz="2000">
                <a:latin typeface="黑体" panose="02010609060101010101" pitchFamily="49" charset="-122"/>
                <a:ea typeface="黑体" panose="02010609060101010101" pitchFamily="49" charset="-122"/>
              </a:rPr>
              <a:t>处罚。</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矩形 1">
            <a:extLst>
              <a:ext uri="{FF2B5EF4-FFF2-40B4-BE49-F238E27FC236}">
                <a16:creationId xmlns:a16="http://schemas.microsoft.com/office/drawing/2014/main" id="{B9D83B0A-F7CB-4F5F-F41F-B391C7D2F040}"/>
              </a:ext>
            </a:extLst>
          </p:cNvPr>
          <p:cNvSpPr>
            <a:spLocks noChangeArrowheads="1"/>
          </p:cNvSpPr>
          <p:nvPr/>
        </p:nvSpPr>
        <p:spPr bwMode="auto">
          <a:xfrm>
            <a:off x="0" y="188913"/>
            <a:ext cx="91090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000" b="1">
                <a:latin typeface="黑体" panose="02010609060101010101" pitchFamily="49" charset="-122"/>
                <a:ea typeface="黑体" panose="02010609060101010101" pitchFamily="49" charset="-122"/>
              </a:rPr>
              <a:t>立功</a:t>
            </a:r>
            <a:r>
              <a:rPr lang="zh-CN" altLang="en-US" sz="2000">
                <a:latin typeface="黑体" panose="02010609060101010101" pitchFamily="49" charset="-122"/>
                <a:ea typeface="黑体" panose="02010609060101010101" pitchFamily="49" charset="-122"/>
              </a:rPr>
              <a:t>   </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zh-CN" altLang="en-US" sz="2000">
              <a:latin typeface="黑体" panose="02010609060101010101" pitchFamily="49" charset="-122"/>
              <a:ea typeface="黑体" panose="02010609060101010101" pitchFamily="49" charset="-122"/>
            </a:endParaRPr>
          </a:p>
          <a:p>
            <a:pPr eaLnBrk="1">
              <a:spcBef>
                <a:spcPct val="0"/>
              </a:spcBef>
              <a:buFontTx/>
              <a:buNone/>
            </a:pPr>
            <a:r>
              <a:rPr lang="zh-CN" altLang="en-US" sz="2000">
                <a:latin typeface="黑体" panose="02010609060101010101" pitchFamily="49" charset="-122"/>
                <a:ea typeface="黑体" panose="02010609060101010101" pitchFamily="49" charset="-122"/>
              </a:rPr>
              <a:t>    </a:t>
            </a:r>
            <a:r>
              <a:rPr lang="zh-CN" altLang="en-US"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68</a:t>
            </a:r>
            <a:r>
              <a:rPr lang="zh-CN" altLang="en-US" sz="2000">
                <a:latin typeface="仿宋" panose="02010609060101010101" pitchFamily="49" charset="-122"/>
                <a:ea typeface="仿宋" panose="02010609060101010101" pitchFamily="49" charset="-122"/>
              </a:rPr>
              <a:t>条</a:t>
            </a: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犯罪分子有揭发他人犯罪行为，查证属实的，或者提供重要线索，从而得以侦破其他案件等立功表现的，可以从轻或者减轻处罚：有重大立功表现的，可以减轻或者免除处罚。</a:t>
            </a:r>
            <a:endParaRPr lang="en-US" altLang="zh-CN" sz="2000">
              <a:latin typeface="仿宋" panose="02010609060101010101" pitchFamily="49" charset="-122"/>
              <a:ea typeface="仿宋" panose="02010609060101010101" pitchFamily="49" charset="-122"/>
            </a:endParaRPr>
          </a:p>
          <a:p>
            <a:pPr eaLnBrk="1">
              <a:spcBef>
                <a:spcPct val="0"/>
              </a:spcBef>
              <a:buFontTx/>
              <a:buNone/>
            </a:pPr>
            <a:endParaRPr lang="en-US" altLang="zh-CN" sz="2000">
              <a:latin typeface="黑体" panose="02010609060101010101" pitchFamily="49" charset="-122"/>
              <a:ea typeface="黑体" panose="02010609060101010101" pitchFamily="49" charset="-122"/>
            </a:endParaRPr>
          </a:p>
          <a:p>
            <a:pPr eaLnBrk="1">
              <a:spcBef>
                <a:spcPct val="0"/>
              </a:spcBef>
              <a:buFontTx/>
              <a:buNone/>
            </a:pPr>
            <a:r>
              <a:rPr lang="zh-CN" altLang="en-US" sz="2000">
                <a:latin typeface="黑体" panose="02010609060101010101" pitchFamily="49" charset="-122"/>
                <a:ea typeface="黑体" panose="02010609060101010101" pitchFamily="49" charset="-122"/>
              </a:rPr>
              <a:t>    立功包括一般立功和重大立功。</a:t>
            </a:r>
            <a:endParaRPr lang="en-US" altLang="zh-CN" sz="2000">
              <a:latin typeface="黑体" panose="02010609060101010101" pitchFamily="49" charset="-122"/>
              <a:ea typeface="黑体" panose="02010609060101010101" pitchFamily="49" charset="-122"/>
            </a:endParaRPr>
          </a:p>
          <a:p>
            <a:pPr eaLnBrk="1">
              <a:spcBef>
                <a:spcPct val="0"/>
              </a:spcBef>
              <a:buFontTx/>
              <a:buNone/>
            </a:pPr>
            <a:endParaRPr lang="en-US" altLang="zh-CN" sz="2000">
              <a:latin typeface="黑体" panose="02010609060101010101" pitchFamily="49" charset="-122"/>
              <a:ea typeface="黑体" panose="02010609060101010101" pitchFamily="49" charset="-122"/>
            </a:endParaRPr>
          </a:p>
          <a:p>
            <a:pPr>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solidFill>
                  <a:srgbClr val="231F20"/>
                </a:solidFill>
                <a:latin typeface="黑体" panose="02010609060101010101" pitchFamily="49" charset="-122"/>
                <a:ea typeface="黑体" panose="02010609060101010101" pitchFamily="49" charset="-122"/>
              </a:rPr>
              <a:t>（一）立功从宽处罚的理由及类型</a:t>
            </a:r>
            <a:endParaRPr lang="en-US" altLang="zh-CN" sz="2000">
              <a:solidFill>
                <a:srgbClr val="231F20"/>
              </a:solidFill>
              <a:latin typeface="黑体" panose="02010609060101010101" pitchFamily="49" charset="-122"/>
              <a:ea typeface="黑体" panose="02010609060101010101" pitchFamily="49" charset="-122"/>
            </a:endParaRPr>
          </a:p>
          <a:p>
            <a:pPr>
              <a:spcBef>
                <a:spcPct val="0"/>
              </a:spcBef>
              <a:buFontTx/>
              <a:buNone/>
            </a:pPr>
            <a:endParaRPr lang="zh-CN" altLang="en-US" sz="2000">
              <a:latin typeface="黑体" panose="02010609060101010101" pitchFamily="49" charset="-122"/>
              <a:ea typeface="黑体" panose="02010609060101010101" pitchFamily="49" charset="-122"/>
            </a:endParaRPr>
          </a:p>
          <a:p>
            <a:pPr>
              <a:spcBef>
                <a:spcPct val="0"/>
              </a:spcBef>
              <a:buFontTx/>
              <a:buNone/>
            </a:pPr>
            <a:r>
              <a:rPr lang="en-US" altLang="zh-CN" sz="2000">
                <a:solidFill>
                  <a:srgbClr val="231F20"/>
                </a:solidFill>
                <a:latin typeface="黑体" panose="02010609060101010101" pitchFamily="49" charset="-122"/>
                <a:ea typeface="黑体" panose="02010609060101010101" pitchFamily="49" charset="-122"/>
              </a:rPr>
              <a:t>    </a:t>
            </a:r>
            <a:r>
              <a:rPr lang="en-US" altLang="zh-CN" sz="2000" b="1">
                <a:solidFill>
                  <a:srgbClr val="231F20"/>
                </a:solidFill>
                <a:latin typeface="黑体" panose="02010609060101010101" pitchFamily="49" charset="-122"/>
                <a:ea typeface="黑体" panose="02010609060101010101" pitchFamily="49" charset="-122"/>
              </a:rPr>
              <a:t>1.</a:t>
            </a:r>
            <a:r>
              <a:rPr lang="zh-CN" altLang="en-US" sz="2000" b="1">
                <a:solidFill>
                  <a:srgbClr val="231F20"/>
                </a:solidFill>
                <a:latin typeface="黑体" panose="02010609060101010101" pitchFamily="49" charset="-122"/>
                <a:ea typeface="黑体" panose="02010609060101010101" pitchFamily="49" charset="-122"/>
              </a:rPr>
              <a:t>从宽处罚的理由</a:t>
            </a:r>
            <a:endParaRPr lang="en-US" altLang="zh-CN" sz="2000" b="1">
              <a:solidFill>
                <a:srgbClr val="231F20"/>
              </a:solidFill>
              <a:latin typeface="黑体" panose="02010609060101010101" pitchFamily="49" charset="-122"/>
              <a:ea typeface="黑体" panose="02010609060101010101" pitchFamily="49" charset="-122"/>
            </a:endParaRPr>
          </a:p>
          <a:p>
            <a:pPr>
              <a:spcBef>
                <a:spcPct val="0"/>
              </a:spcBef>
              <a:buFontTx/>
              <a:buNone/>
            </a:pPr>
            <a:endParaRPr lang="zh-CN" altLang="en-US" sz="2000">
              <a:latin typeface="黑体" panose="02010609060101010101" pitchFamily="49" charset="-122"/>
              <a:ea typeface="黑体" panose="02010609060101010101" pitchFamily="49" charset="-122"/>
            </a:endParaRPr>
          </a:p>
          <a:p>
            <a:pPr>
              <a:spcBef>
                <a:spcPct val="0"/>
              </a:spcBef>
              <a:buFontTx/>
              <a:buNone/>
            </a:pPr>
            <a:r>
              <a:rPr lang="zh-CN" altLang="en-US" sz="2000">
                <a:solidFill>
                  <a:srgbClr val="231F20"/>
                </a:solidFill>
                <a:latin typeface="黑体" panose="02010609060101010101" pitchFamily="49" charset="-122"/>
                <a:ea typeface="黑体" panose="02010609060101010101" pitchFamily="49" charset="-122"/>
              </a:rPr>
              <a:t>    （</a:t>
            </a:r>
            <a:r>
              <a:rPr lang="en-US" altLang="zh-CN" sz="2000">
                <a:solidFill>
                  <a:srgbClr val="231F20"/>
                </a:solidFill>
                <a:latin typeface="黑体" panose="02010609060101010101" pitchFamily="49" charset="-122"/>
                <a:ea typeface="黑体" panose="02010609060101010101" pitchFamily="49" charset="-122"/>
              </a:rPr>
              <a:t>1</a:t>
            </a:r>
            <a:r>
              <a:rPr lang="zh-CN" altLang="en-US" sz="2000">
                <a:solidFill>
                  <a:srgbClr val="231F20"/>
                </a:solidFill>
                <a:latin typeface="黑体" panose="02010609060101010101" pitchFamily="49" charset="-122"/>
                <a:ea typeface="黑体" panose="02010609060101010101" pitchFamily="49" charset="-122"/>
              </a:rPr>
              <a:t>）从法律上看，行为人能揭发或阻止他人犯罪，表明其</a:t>
            </a:r>
            <a:r>
              <a:rPr lang="zh-CN" altLang="en-US" sz="2000" b="1">
                <a:solidFill>
                  <a:srgbClr val="4379FF"/>
                </a:solidFill>
                <a:latin typeface="黑体" panose="02010609060101010101" pitchFamily="49" charset="-122"/>
                <a:ea typeface="黑体" panose="02010609060101010101" pitchFamily="49" charset="-122"/>
              </a:rPr>
              <a:t>人身危险性</a:t>
            </a:r>
            <a:r>
              <a:rPr lang="zh-CN" altLang="en-US" sz="2000">
                <a:solidFill>
                  <a:srgbClr val="231F20"/>
                </a:solidFill>
                <a:latin typeface="黑体" panose="02010609060101010101" pitchFamily="49" charset="-122"/>
                <a:ea typeface="黑体" panose="02010609060101010101" pitchFamily="49" charset="-122"/>
              </a:rPr>
              <a:t>、</a:t>
            </a:r>
            <a:r>
              <a:rPr lang="zh-CN" altLang="en-US" sz="2000" b="1">
                <a:solidFill>
                  <a:srgbClr val="4379FF"/>
                </a:solidFill>
                <a:latin typeface="黑体" panose="02010609060101010101" pitchFamily="49" charset="-122"/>
                <a:ea typeface="黑体" panose="02010609060101010101" pitchFamily="49" charset="-122"/>
              </a:rPr>
              <a:t>再犯可能性降低</a:t>
            </a:r>
            <a:r>
              <a:rPr lang="zh-CN" altLang="en-US" sz="2000">
                <a:solidFill>
                  <a:srgbClr val="231F20"/>
                </a:solidFill>
                <a:latin typeface="黑体" panose="02010609060101010101" pitchFamily="49" charset="-122"/>
                <a:ea typeface="黑体" panose="02010609060101010101" pitchFamily="49" charset="-122"/>
              </a:rPr>
              <a:t>。</a:t>
            </a:r>
            <a:endParaRPr lang="en-US" altLang="zh-CN" sz="2000">
              <a:solidFill>
                <a:srgbClr val="231F20"/>
              </a:solidFill>
              <a:latin typeface="黑体" panose="02010609060101010101" pitchFamily="49" charset="-122"/>
              <a:ea typeface="黑体" panose="02010609060101010101" pitchFamily="49" charset="-122"/>
            </a:endParaRPr>
          </a:p>
          <a:p>
            <a:pPr>
              <a:spcBef>
                <a:spcPct val="0"/>
              </a:spcBef>
              <a:buFontTx/>
              <a:buNone/>
            </a:pPr>
            <a:endParaRPr lang="zh-CN" altLang="en-US" sz="2000">
              <a:latin typeface="黑体" panose="02010609060101010101" pitchFamily="49" charset="-122"/>
              <a:ea typeface="黑体" panose="02010609060101010101" pitchFamily="49" charset="-122"/>
            </a:endParaRPr>
          </a:p>
          <a:p>
            <a:pPr>
              <a:spcBef>
                <a:spcPct val="0"/>
              </a:spcBef>
              <a:buFontTx/>
              <a:buNone/>
            </a:pPr>
            <a:r>
              <a:rPr lang="zh-CN" altLang="en-US" sz="2000">
                <a:solidFill>
                  <a:srgbClr val="231F20"/>
                </a:solidFill>
                <a:latin typeface="黑体" panose="02010609060101010101" pitchFamily="49" charset="-122"/>
                <a:ea typeface="黑体" panose="02010609060101010101" pitchFamily="49" charset="-122"/>
              </a:rPr>
              <a:t>    （</a:t>
            </a:r>
            <a:r>
              <a:rPr lang="en-US" altLang="zh-CN" sz="2000">
                <a:solidFill>
                  <a:srgbClr val="231F20"/>
                </a:solidFill>
                <a:latin typeface="黑体" panose="02010609060101010101" pitchFamily="49" charset="-122"/>
                <a:ea typeface="黑体" panose="02010609060101010101" pitchFamily="49" charset="-122"/>
              </a:rPr>
              <a:t>2</a:t>
            </a:r>
            <a:r>
              <a:rPr lang="zh-CN" altLang="en-US" sz="2000">
                <a:solidFill>
                  <a:srgbClr val="231F20"/>
                </a:solidFill>
                <a:latin typeface="黑体" panose="02010609060101010101" pitchFamily="49" charset="-122"/>
                <a:ea typeface="黑体" panose="02010609060101010101" pitchFamily="49" charset="-122"/>
              </a:rPr>
              <a:t>）从政策上看，行为人能揭发或阻止他人犯罪，有利于</a:t>
            </a:r>
            <a:r>
              <a:rPr lang="zh-CN" altLang="en-US" sz="2000" b="1">
                <a:solidFill>
                  <a:srgbClr val="4379FF"/>
                </a:solidFill>
                <a:latin typeface="黑体" panose="02010609060101010101" pitchFamily="49" charset="-122"/>
                <a:ea typeface="黑体" panose="02010609060101010101" pitchFamily="49" charset="-122"/>
              </a:rPr>
              <a:t>节约司法资源</a:t>
            </a:r>
            <a:r>
              <a:rPr lang="zh-CN" altLang="en-US" sz="2000">
                <a:solidFill>
                  <a:srgbClr val="231F20"/>
                </a:solidFill>
                <a:latin typeface="黑体" panose="02010609060101010101" pitchFamily="49" charset="-122"/>
                <a:ea typeface="黑体" panose="02010609060101010101" pitchFamily="49" charset="-122"/>
              </a:rPr>
              <a:t>。</a:t>
            </a:r>
            <a:endParaRPr lang="zh-CN" altLang="en-US" sz="2000">
              <a:latin typeface="黑体" panose="02010609060101010101" pitchFamily="49" charset="-122"/>
              <a:ea typeface="黑体" panose="02010609060101010101" pitchFamily="49" charset="-122"/>
            </a:endParaRPr>
          </a:p>
          <a:p>
            <a:pPr>
              <a:spcBef>
                <a:spcPct val="0"/>
              </a:spcBef>
              <a:buFontTx/>
              <a:buNone/>
            </a:pPr>
            <a:endParaRPr lang="en-US" altLang="zh-CN" sz="2000">
              <a:solidFill>
                <a:srgbClr val="231F20"/>
              </a:solidFill>
              <a:latin typeface="黑体" panose="02010609060101010101" pitchFamily="49" charset="-122"/>
              <a:ea typeface="黑体" panose="02010609060101010101" pitchFamily="49" charset="-122"/>
            </a:endParaRPr>
          </a:p>
          <a:p>
            <a:pPr>
              <a:spcBef>
                <a:spcPct val="0"/>
              </a:spcBef>
              <a:buFontTx/>
              <a:buNone/>
            </a:pPr>
            <a:r>
              <a:rPr lang="en-US" altLang="zh-CN" sz="2000">
                <a:solidFill>
                  <a:srgbClr val="231F20"/>
                </a:solidFill>
                <a:latin typeface="黑体" panose="02010609060101010101" pitchFamily="49" charset="-122"/>
                <a:ea typeface="黑体" panose="02010609060101010101" pitchFamily="49" charset="-122"/>
              </a:rPr>
              <a:t>    </a:t>
            </a:r>
            <a:r>
              <a:rPr lang="zh-CN" altLang="en-US" sz="2000">
                <a:solidFill>
                  <a:srgbClr val="231F20"/>
                </a:solidFill>
                <a:latin typeface="黑体" panose="02010609060101010101" pitchFamily="49" charset="-122"/>
                <a:ea typeface="黑体" panose="02010609060101010101" pitchFamily="49" charset="-122"/>
              </a:rPr>
              <a:t>需要指出的，本部分讲的立功针对的是法院</a:t>
            </a:r>
            <a:r>
              <a:rPr lang="zh-CN" altLang="en-US" sz="2000">
                <a:solidFill>
                  <a:srgbClr val="1B8FF5"/>
                </a:solidFill>
                <a:latin typeface="黑体" panose="02010609060101010101" pitchFamily="49" charset="-122"/>
                <a:ea typeface="黑体" panose="02010609060101010101" pitchFamily="49" charset="-122"/>
              </a:rPr>
              <a:t>量刑之前要考虑的立功</a:t>
            </a:r>
            <a:r>
              <a:rPr lang="zh-CN" altLang="en-US" sz="2000">
                <a:solidFill>
                  <a:srgbClr val="231F20"/>
                </a:solidFill>
                <a:latin typeface="黑体" panose="02010609060101010101" pitchFamily="49" charset="-122"/>
                <a:ea typeface="黑体" panose="02010609060101010101" pitchFamily="49" charset="-122"/>
              </a:rPr>
              <a:t>。</a:t>
            </a:r>
            <a:r>
              <a:rPr lang="en-US" altLang="zh-CN" sz="2000">
                <a:solidFill>
                  <a:srgbClr val="231F20"/>
                </a:solidFill>
                <a:latin typeface="黑体" panose="02010609060101010101" pitchFamily="49" charset="-122"/>
                <a:ea typeface="黑体" panose="02010609060101010101" pitchFamily="49" charset="-122"/>
              </a:rPr>
              <a:t>《</a:t>
            </a:r>
            <a:r>
              <a:rPr lang="zh-CN" altLang="en-US" sz="2000">
                <a:solidFill>
                  <a:srgbClr val="231F20"/>
                </a:solidFill>
                <a:latin typeface="黑体" panose="02010609060101010101" pitchFamily="49" charset="-122"/>
                <a:ea typeface="黑体" panose="02010609060101010101" pitchFamily="49" charset="-122"/>
              </a:rPr>
              <a:t>刑法</a:t>
            </a:r>
            <a:r>
              <a:rPr lang="en-US" altLang="zh-CN" sz="2000">
                <a:solidFill>
                  <a:srgbClr val="231F20"/>
                </a:solidFill>
                <a:latin typeface="黑体" panose="02010609060101010101" pitchFamily="49" charset="-122"/>
                <a:ea typeface="黑体" panose="02010609060101010101" pitchFamily="49" charset="-122"/>
              </a:rPr>
              <a:t>》</a:t>
            </a:r>
            <a:r>
              <a:rPr lang="zh-CN" altLang="en-US" sz="2000">
                <a:solidFill>
                  <a:srgbClr val="231F20"/>
                </a:solidFill>
                <a:latin typeface="黑体" panose="02010609060101010101" pitchFamily="49" charset="-122"/>
                <a:ea typeface="黑体" panose="02010609060101010101" pitchFamily="49" charset="-122"/>
              </a:rPr>
              <a:t>第七十八条所称的立功则是针对法院判决后，刑罚执行过程中，行为人所实施的一些有利于社会的行为，将其认定为立功，从而可以减刑。</a:t>
            </a:r>
            <a:endParaRPr lang="zh-CN" altLang="en-US" sz="2000">
              <a:latin typeface="黑体" panose="02010609060101010101" pitchFamily="49" charset="-122"/>
              <a:ea typeface="黑体" panose="02010609060101010101" pitchFamily="49"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a:extLst>
              <a:ext uri="{FF2B5EF4-FFF2-40B4-BE49-F238E27FC236}">
                <a16:creationId xmlns:a16="http://schemas.microsoft.com/office/drawing/2014/main" id="{2BC7AAA4-7242-DD94-FDDD-C95AFE5EB73A}"/>
              </a:ext>
            </a:extLst>
          </p:cNvPr>
          <p:cNvGraphicFramePr>
            <a:graphicFrameLocks noGrp="1"/>
          </p:cNvGraphicFramePr>
          <p:nvPr/>
        </p:nvGraphicFramePr>
        <p:xfrm>
          <a:off x="107950" y="1700213"/>
          <a:ext cx="8856663" cy="4043362"/>
        </p:xfrm>
        <a:graphic>
          <a:graphicData uri="http://schemas.openxmlformats.org/drawingml/2006/table">
            <a:tbl>
              <a:tblPr firstRow="1" bandRow="1">
                <a:tableStyleId>{5C22544A-7EE6-4342-B048-85BDC9FD1C3A}</a:tableStyleId>
              </a:tblPr>
              <a:tblGrid>
                <a:gridCol w="2376178">
                  <a:extLst>
                    <a:ext uri="{9D8B030D-6E8A-4147-A177-3AD203B41FA5}">
                      <a16:colId xmlns:a16="http://schemas.microsoft.com/office/drawing/2014/main" val="20000"/>
                    </a:ext>
                  </a:extLst>
                </a:gridCol>
                <a:gridCol w="2088157">
                  <a:extLst>
                    <a:ext uri="{9D8B030D-6E8A-4147-A177-3AD203B41FA5}">
                      <a16:colId xmlns:a16="http://schemas.microsoft.com/office/drawing/2014/main" val="20001"/>
                    </a:ext>
                  </a:extLst>
                </a:gridCol>
                <a:gridCol w="4392328">
                  <a:extLst>
                    <a:ext uri="{9D8B030D-6E8A-4147-A177-3AD203B41FA5}">
                      <a16:colId xmlns:a16="http://schemas.microsoft.com/office/drawing/2014/main" val="20002"/>
                    </a:ext>
                  </a:extLst>
                </a:gridCol>
              </a:tblGrid>
              <a:tr h="472718">
                <a:tc>
                  <a:txBody>
                    <a:bodyPr/>
                    <a:lstStyle/>
                    <a:p>
                      <a:pPr algn="ctr"/>
                      <a:r>
                        <a:rPr lang="zh-CN" altLang="en-US" sz="1800" dirty="0"/>
                        <a:t>类型</a:t>
                      </a:r>
                    </a:p>
                  </a:txBody>
                  <a:tcPr marL="91437" marR="91437" marT="45733" marB="45733" anchor="ctr" anchorCtr="1"/>
                </a:tc>
                <a:tc gridSpan="2">
                  <a:txBody>
                    <a:bodyPr/>
                    <a:lstStyle/>
                    <a:p>
                      <a:pPr algn="ctr"/>
                      <a:r>
                        <a:rPr lang="zh-CN" altLang="en-US" sz="1800"/>
                        <a:t>法律效果</a:t>
                      </a:r>
                      <a:endParaRPr lang="zh-CN" altLang="en-US" sz="1800" dirty="0"/>
                    </a:p>
                  </a:txBody>
                  <a:tcPr marL="91437" marR="91437" marT="45733" marB="45733"/>
                </a:tc>
                <a:tc hMerge="1">
                  <a:txBody>
                    <a:bodyPr/>
                    <a:lstStyle/>
                    <a:p>
                      <a:endParaRPr lang="zh-CN" altLang="en-US" dirty="0"/>
                    </a:p>
                  </a:txBody>
                  <a:tcPr/>
                </a:tc>
                <a:extLst>
                  <a:ext uri="{0D108BD9-81ED-4DB2-BD59-A6C34878D82A}">
                    <a16:rowId xmlns:a16="http://schemas.microsoft.com/office/drawing/2014/main" val="10000"/>
                  </a:ext>
                </a:extLst>
              </a:tr>
              <a:tr h="472718">
                <a:tc rowSpan="2">
                  <a:txBody>
                    <a:bodyPr/>
                    <a:lstStyle/>
                    <a:p>
                      <a:pPr algn="l"/>
                      <a:r>
                        <a:rPr lang="zh-CN" altLang="en-US" sz="1800" dirty="0"/>
                        <a:t>量刑中的立功</a:t>
                      </a:r>
                    </a:p>
                  </a:txBody>
                  <a:tcPr marL="91437" marR="91437" marT="45733" marB="45733" anchor="ctr"/>
                </a:tc>
                <a:tc>
                  <a:txBody>
                    <a:bodyPr/>
                    <a:lstStyle/>
                    <a:p>
                      <a:r>
                        <a:rPr lang="zh-CN" altLang="en-US" sz="1800"/>
                        <a:t>一般立功</a:t>
                      </a:r>
                      <a:endParaRPr lang="zh-CN" altLang="en-US" sz="1800" dirty="0"/>
                    </a:p>
                  </a:txBody>
                  <a:tcPr marL="91437" marR="91437" marT="45733" marB="45733" anchor="ctr" anchorCtr="1"/>
                </a:tc>
                <a:tc>
                  <a:txBody>
                    <a:bodyPr/>
                    <a:lstStyle/>
                    <a:p>
                      <a:r>
                        <a:rPr lang="zh-CN" altLang="en-US" sz="1800" dirty="0"/>
                        <a:t>可以从轻或者减轻处罚</a:t>
                      </a:r>
                    </a:p>
                  </a:txBody>
                  <a:tcPr marL="91437" marR="91437" marT="45733" marB="45733" anchor="ctr" anchorCtr="1"/>
                </a:tc>
                <a:extLst>
                  <a:ext uri="{0D108BD9-81ED-4DB2-BD59-A6C34878D82A}">
                    <a16:rowId xmlns:a16="http://schemas.microsoft.com/office/drawing/2014/main" val="10001"/>
                  </a:ext>
                </a:extLst>
              </a:tr>
              <a:tr h="472718">
                <a:tc vMerge="1">
                  <a:txBody>
                    <a:bodyPr/>
                    <a:lstStyle/>
                    <a:p>
                      <a:endParaRPr lang="zh-CN" altLang="en-US" dirty="0"/>
                    </a:p>
                  </a:txBody>
                  <a:tcPr/>
                </a:tc>
                <a:tc>
                  <a:txBody>
                    <a:bodyPr/>
                    <a:lstStyle/>
                    <a:p>
                      <a:r>
                        <a:rPr lang="zh-CN" altLang="en-US" sz="1800" dirty="0"/>
                        <a:t>重大立功</a:t>
                      </a:r>
                    </a:p>
                  </a:txBody>
                  <a:tcPr marL="91437" marR="91437" marT="45733" marB="45733" anchor="ctr" anchorCtr="1"/>
                </a:tc>
                <a:tc>
                  <a:txBody>
                    <a:bodyPr/>
                    <a:lstStyle/>
                    <a:p>
                      <a:r>
                        <a:rPr lang="zh-CN" altLang="en-US" sz="1800" dirty="0"/>
                        <a:t>可以减轻或者免除处罚</a:t>
                      </a:r>
                    </a:p>
                  </a:txBody>
                  <a:tcPr marL="91437" marR="91437" marT="45733" marB="45733" anchor="ctr" anchorCtr="1"/>
                </a:tc>
                <a:extLst>
                  <a:ext uri="{0D108BD9-81ED-4DB2-BD59-A6C34878D82A}">
                    <a16:rowId xmlns:a16="http://schemas.microsoft.com/office/drawing/2014/main" val="10002"/>
                  </a:ext>
                </a:extLst>
              </a:tr>
              <a:tr h="815922">
                <a:tc gridSpan="2">
                  <a:txBody>
                    <a:bodyPr/>
                    <a:lstStyle/>
                    <a:p>
                      <a:r>
                        <a:rPr lang="zh-CN" altLang="en-US" sz="1800" dirty="0"/>
                        <a:t>死缓中重大立功</a:t>
                      </a:r>
                    </a:p>
                  </a:txBody>
                  <a:tcPr marL="91437" marR="91437" marT="45733" marB="45733" anchor="ctr"/>
                </a:tc>
                <a:tc hMerge="1">
                  <a:txBody>
                    <a:bodyPr/>
                    <a:lstStyle/>
                    <a:p>
                      <a:endParaRPr lang="zh-CN" altLang="en-US"/>
                    </a:p>
                  </a:txBody>
                  <a:tcPr/>
                </a:tc>
                <a:tc>
                  <a:txBody>
                    <a:bodyPr/>
                    <a:lstStyle/>
                    <a:p>
                      <a:r>
                        <a:rPr lang="zh-CN" altLang="en-US" sz="1800" dirty="0"/>
                        <a:t>死刑缓期执行期满后，</a:t>
                      </a:r>
                      <a:endParaRPr lang="en-US" altLang="zh-CN" sz="1800" dirty="0"/>
                    </a:p>
                    <a:p>
                      <a:r>
                        <a:rPr lang="zh-CN" altLang="en-US" sz="1800" dirty="0"/>
                        <a:t>应当减为</a:t>
                      </a:r>
                      <a:r>
                        <a:rPr lang="en-US" altLang="zh-CN" sz="1800" dirty="0"/>
                        <a:t>25</a:t>
                      </a:r>
                      <a:r>
                        <a:rPr lang="zh-CN" altLang="en-US" sz="1800" dirty="0"/>
                        <a:t>年有期徒刑</a:t>
                      </a:r>
                    </a:p>
                  </a:txBody>
                  <a:tcPr marL="91437" marR="91437" marT="45733" marB="45733" anchor="ctr" anchorCtr="1"/>
                </a:tc>
                <a:extLst>
                  <a:ext uri="{0D108BD9-81ED-4DB2-BD59-A6C34878D82A}">
                    <a16:rowId xmlns:a16="http://schemas.microsoft.com/office/drawing/2014/main" val="10003"/>
                  </a:ext>
                </a:extLst>
              </a:tr>
              <a:tr h="496084">
                <a:tc rowSpan="2">
                  <a:txBody>
                    <a:bodyPr/>
                    <a:lstStyle/>
                    <a:p>
                      <a:r>
                        <a:rPr lang="zh-CN" altLang="en-US" sz="1800" dirty="0"/>
                        <a:t>减刑中立功</a:t>
                      </a:r>
                    </a:p>
                  </a:txBody>
                  <a:tcPr marL="91437" marR="91437" marT="45733" marB="4573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a:t>一般立功</a:t>
                      </a:r>
                      <a:endParaRPr lang="zh-CN" altLang="en-US" sz="1800" dirty="0"/>
                    </a:p>
                  </a:txBody>
                  <a:tcPr marL="91437" marR="91437" marT="45733" marB="45733" anchor="ctr" anchorCtr="1"/>
                </a:tc>
                <a:tc>
                  <a:txBody>
                    <a:bodyPr/>
                    <a:lstStyle/>
                    <a:p>
                      <a:r>
                        <a:rPr lang="zh-CN" altLang="en-US" sz="1800" dirty="0"/>
                        <a:t>可以减刑</a:t>
                      </a:r>
                    </a:p>
                  </a:txBody>
                  <a:tcPr marL="91437" marR="91437" marT="45733" marB="45733" anchor="ctr" anchorCtr="1"/>
                </a:tc>
                <a:extLst>
                  <a:ext uri="{0D108BD9-81ED-4DB2-BD59-A6C34878D82A}">
                    <a16:rowId xmlns:a16="http://schemas.microsoft.com/office/drawing/2014/main" val="10004"/>
                  </a:ext>
                </a:extLst>
              </a:tr>
              <a:tr h="497280">
                <a:tc vMerge="1">
                  <a:txBody>
                    <a:bodyPr/>
                    <a:lstStyle/>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dirty="0"/>
                        <a:t>重大立功</a:t>
                      </a:r>
                    </a:p>
                  </a:txBody>
                  <a:tcPr marL="91437" marR="91437" marT="45733" marB="45733" anchor="ctr" anchorCtr="1"/>
                </a:tc>
                <a:tc>
                  <a:txBody>
                    <a:bodyPr/>
                    <a:lstStyle/>
                    <a:p>
                      <a:r>
                        <a:rPr lang="zh-CN" altLang="en-US" sz="1800" dirty="0"/>
                        <a:t>应当减刑</a:t>
                      </a:r>
                    </a:p>
                  </a:txBody>
                  <a:tcPr marL="91437" marR="91437" marT="45733" marB="45733" anchor="ctr" anchorCtr="1"/>
                </a:tc>
                <a:extLst>
                  <a:ext uri="{0D108BD9-81ED-4DB2-BD59-A6C34878D82A}">
                    <a16:rowId xmlns:a16="http://schemas.microsoft.com/office/drawing/2014/main" val="10005"/>
                  </a:ext>
                </a:extLst>
              </a:tr>
              <a:tr h="815922">
                <a:tc gridSpan="2">
                  <a:txBody>
                    <a:bodyPr/>
                    <a:lstStyle/>
                    <a:p>
                      <a:r>
                        <a:rPr lang="zh-CN" altLang="en-US" sz="1800" dirty="0"/>
                        <a:t>战时缓刑中立功</a:t>
                      </a:r>
                    </a:p>
                  </a:txBody>
                  <a:tcPr marL="91437" marR="91437" marT="45733" marB="45733" anchor="ctr"/>
                </a:tc>
                <a:tc hMerge="1">
                  <a:txBody>
                    <a:bodyPr/>
                    <a:lstStyle/>
                    <a:p>
                      <a:endParaRPr lang="zh-CN" altLang="en-US"/>
                    </a:p>
                  </a:txBody>
                  <a:tcPr/>
                </a:tc>
                <a:tc>
                  <a:txBody>
                    <a:bodyPr/>
                    <a:lstStyle/>
                    <a:p>
                      <a:r>
                        <a:rPr lang="zh-CN" altLang="en-US" sz="1800" dirty="0"/>
                        <a:t>撤销原判刑罚，不以犯罪论处</a:t>
                      </a:r>
                    </a:p>
                  </a:txBody>
                  <a:tcPr marL="91437" marR="91437" marT="45733" marB="45733" anchor="ctr" anchorCtr="1"/>
                </a:tc>
                <a:extLst>
                  <a:ext uri="{0D108BD9-81ED-4DB2-BD59-A6C34878D82A}">
                    <a16:rowId xmlns:a16="http://schemas.microsoft.com/office/drawing/2014/main" val="10006"/>
                  </a:ext>
                </a:extLst>
              </a:tr>
            </a:tbl>
          </a:graphicData>
        </a:graphic>
      </p:graphicFrame>
      <p:sp>
        <p:nvSpPr>
          <p:cNvPr id="64544" name="文本框 7">
            <a:extLst>
              <a:ext uri="{FF2B5EF4-FFF2-40B4-BE49-F238E27FC236}">
                <a16:creationId xmlns:a16="http://schemas.microsoft.com/office/drawing/2014/main" id="{F69A6728-95B6-37E0-EC0C-BD4524DB7513}"/>
              </a:ext>
            </a:extLst>
          </p:cNvPr>
          <p:cNvSpPr txBox="1">
            <a:spLocks noChangeArrowheads="1"/>
          </p:cNvSpPr>
          <p:nvPr/>
        </p:nvSpPr>
        <p:spPr bwMode="auto">
          <a:xfrm>
            <a:off x="3276600" y="884238"/>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a:latin typeface="黑体" panose="02010609060101010101" pitchFamily="49" charset="-122"/>
                <a:ea typeface="黑体" panose="02010609060101010101" pitchFamily="49" charset="-122"/>
              </a:rPr>
              <a:t>刑法中的各种立功</a:t>
            </a:r>
            <a:endParaRPr lang="zh-CN" altLang="en-US"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0B98AB-8809-6D81-5C85-98BC7D8A9C5A}"/>
              </a:ext>
            </a:extLst>
          </p:cNvPr>
          <p:cNvSpPr>
            <a:spLocks noGrp="1"/>
          </p:cNvSpPr>
          <p:nvPr>
            <p:ph sz="quarter" idx="10"/>
          </p:nvPr>
        </p:nvSpPr>
        <p:spPr>
          <a:xfrm>
            <a:off x="250825" y="998538"/>
            <a:ext cx="8569325" cy="4446587"/>
          </a:xfrm>
        </p:spPr>
        <p:txBody>
          <a:bodyPr/>
          <a:lstStyle/>
          <a:p>
            <a:pPr>
              <a:spcAft>
                <a:spcPts val="0"/>
              </a:spcAft>
              <a:defRPr/>
            </a:pPr>
            <a:r>
              <a:rPr lang="en-US" altLang="zh-CN" sz="2000" b="1">
                <a:solidFill>
                  <a:srgbClr val="231F20"/>
                </a:solidFill>
              </a:rPr>
              <a:t>2.</a:t>
            </a:r>
            <a:r>
              <a:rPr sz="2000" b="1">
                <a:solidFill>
                  <a:srgbClr val="231F20"/>
                </a:solidFill>
              </a:rPr>
              <a:t>主要类型</a:t>
            </a:r>
            <a:endParaRPr lang="en-US" altLang="zh-CN" sz="2000" b="1">
              <a:solidFill>
                <a:srgbClr val="231F20"/>
              </a:solidFill>
            </a:endParaRPr>
          </a:p>
          <a:p>
            <a:pPr>
              <a:spcAft>
                <a:spcPts val="0"/>
              </a:spcAft>
              <a:defRPr/>
            </a:pPr>
            <a:endParaRPr sz="2000" b="1"/>
          </a:p>
          <a:p>
            <a:pPr>
              <a:spcAft>
                <a:spcPts val="0"/>
              </a:spcAft>
              <a:defRPr/>
            </a:pPr>
            <a:r>
              <a:rPr sz="2000">
                <a:solidFill>
                  <a:srgbClr val="231F20"/>
                </a:solidFill>
              </a:rPr>
              <a:t>（</a:t>
            </a:r>
            <a:r>
              <a:rPr lang="en-US" altLang="zh-CN" sz="2000">
                <a:solidFill>
                  <a:srgbClr val="231F20"/>
                </a:solidFill>
              </a:rPr>
              <a:t>1</a:t>
            </a:r>
            <a:r>
              <a:rPr sz="2000">
                <a:solidFill>
                  <a:srgbClr val="231F20"/>
                </a:solidFill>
              </a:rPr>
              <a:t>）</a:t>
            </a:r>
            <a:r>
              <a:rPr sz="2000">
                <a:solidFill>
                  <a:srgbClr val="1B8FF5"/>
                </a:solidFill>
              </a:rPr>
              <a:t>与查获、制裁、预防犯罪有关</a:t>
            </a:r>
            <a:r>
              <a:rPr sz="2000">
                <a:solidFill>
                  <a:srgbClr val="231F20"/>
                </a:solidFill>
              </a:rPr>
              <a:t>。立功分为检举揭发型、提供线索型、协助抓捕型、阻止犯罪型。</a:t>
            </a:r>
            <a:endParaRPr lang="en-US" altLang="zh-CN" sz="2000">
              <a:solidFill>
                <a:srgbClr val="231F20"/>
              </a:solidFill>
            </a:endParaRPr>
          </a:p>
          <a:p>
            <a:pPr>
              <a:spcAft>
                <a:spcPts val="0"/>
              </a:spcAft>
              <a:defRPr/>
            </a:pPr>
            <a:endParaRPr sz="2000"/>
          </a:p>
          <a:p>
            <a:pPr>
              <a:spcAft>
                <a:spcPts val="0"/>
              </a:spcAft>
              <a:defRPr/>
            </a:pPr>
            <a:r>
              <a:rPr sz="2000">
                <a:solidFill>
                  <a:srgbClr val="231F20"/>
                </a:solidFill>
              </a:rPr>
              <a:t>（</a:t>
            </a:r>
            <a:r>
              <a:rPr lang="en-US" altLang="zh-CN" sz="2000">
                <a:solidFill>
                  <a:srgbClr val="231F20"/>
                </a:solidFill>
              </a:rPr>
              <a:t>2</a:t>
            </a:r>
            <a:r>
              <a:rPr sz="2000">
                <a:solidFill>
                  <a:srgbClr val="231F20"/>
                </a:solidFill>
              </a:rPr>
              <a:t>）</a:t>
            </a:r>
            <a:r>
              <a:rPr sz="2000">
                <a:solidFill>
                  <a:srgbClr val="1B8FF5"/>
                </a:solidFill>
              </a:rPr>
              <a:t>“其他贡献型”立功</a:t>
            </a:r>
            <a:r>
              <a:rPr sz="2000">
                <a:solidFill>
                  <a:srgbClr val="231F20"/>
                </a:solidFill>
              </a:rPr>
              <a:t>，是指与刑事案件无关的，在日常生产生活中做出的有益于国家和社会的突出表现行为。</a:t>
            </a:r>
            <a:endParaRPr lang="en-US" altLang="zh-CN" sz="2000">
              <a:solidFill>
                <a:srgbClr val="231F20"/>
              </a:solidFill>
            </a:endParaRPr>
          </a:p>
          <a:p>
            <a:pPr>
              <a:spcAft>
                <a:spcPts val="0"/>
              </a:spcAft>
              <a:defRPr/>
            </a:pPr>
            <a:endParaRPr sz="2000">
              <a:solidFill>
                <a:srgbClr val="231F20"/>
              </a:solidFill>
            </a:endParaRPr>
          </a:p>
          <a:p>
            <a:pPr>
              <a:spcAft>
                <a:spcPts val="0"/>
              </a:spcAft>
              <a:defRPr/>
            </a:pPr>
            <a:r>
              <a:rPr sz="2000">
                <a:solidFill>
                  <a:srgbClr val="231F20"/>
                </a:solidFill>
                <a:latin typeface="仿宋" panose="02010609060101010101" pitchFamily="49" charset="-122"/>
                <a:ea typeface="仿宋" panose="02010609060101010101" pitchFamily="49" charset="-122"/>
              </a:rPr>
              <a:t>例</a:t>
            </a:r>
            <a:r>
              <a:rPr lang="en-US" altLang="zh-CN" sz="2000">
                <a:solidFill>
                  <a:srgbClr val="231F20"/>
                </a:solidFill>
                <a:latin typeface="仿宋" panose="02010609060101010101" pitchFamily="49" charset="-122"/>
                <a:ea typeface="仿宋" panose="02010609060101010101" pitchFamily="49" charset="-122"/>
              </a:rPr>
              <a:t>.</a:t>
            </a:r>
            <a:r>
              <a:rPr sz="2000">
                <a:solidFill>
                  <a:srgbClr val="231F20"/>
                </a:solidFill>
                <a:latin typeface="仿宋" panose="02010609060101010101" pitchFamily="49" charset="-122"/>
                <a:ea typeface="仿宋" panose="02010609060101010101" pitchFamily="49" charset="-122"/>
              </a:rPr>
              <a:t>行为人在案件审理期间积极救助意欲自杀人员的行为，属于“具有其他有利于国家和社会的突出表现”，应构成立功。</a:t>
            </a:r>
            <a:endParaRPr sz="2000">
              <a:latin typeface="仿宋" panose="02010609060101010101" pitchFamily="49" charset="-122"/>
              <a:ea typeface="仿宋" panose="02010609060101010101"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E3BBCD5-93EE-E707-ED63-5F8587C150C7}"/>
              </a:ext>
            </a:extLst>
          </p:cNvPr>
          <p:cNvSpPr>
            <a:spLocks noGrp="1"/>
          </p:cNvSpPr>
          <p:nvPr>
            <p:ph sz="quarter" idx="10"/>
          </p:nvPr>
        </p:nvSpPr>
        <p:spPr>
          <a:xfrm>
            <a:off x="144463" y="0"/>
            <a:ext cx="8855075" cy="6858000"/>
          </a:xfrm>
        </p:spPr>
        <p:txBody>
          <a:bodyPr/>
          <a:lstStyle/>
          <a:p>
            <a:pPr>
              <a:spcAft>
                <a:spcPts val="0"/>
              </a:spcAft>
              <a:defRPr/>
            </a:pPr>
            <a:r>
              <a:rPr sz="2000" b="1">
                <a:solidFill>
                  <a:srgbClr val="231F20"/>
                </a:solidFill>
              </a:rPr>
              <a:t>（二）立功的具体内容</a:t>
            </a:r>
            <a:endParaRPr sz="2000" b="1"/>
          </a:p>
          <a:p>
            <a:pPr>
              <a:spcAft>
                <a:spcPts val="0"/>
              </a:spcAft>
              <a:defRPr/>
            </a:pPr>
            <a:r>
              <a:rPr lang="en-US" altLang="zh-CN" sz="2000" b="1">
                <a:solidFill>
                  <a:srgbClr val="231F20"/>
                </a:solidFill>
              </a:rPr>
              <a:t>1.</a:t>
            </a:r>
            <a:r>
              <a:rPr sz="2000" b="1">
                <a:solidFill>
                  <a:srgbClr val="231F20"/>
                </a:solidFill>
              </a:rPr>
              <a:t>到案后检举、揭发他人“犯罪行为”（包括揭发</a:t>
            </a:r>
            <a:r>
              <a:rPr sz="2000" b="1">
                <a:solidFill>
                  <a:srgbClr val="4379FF"/>
                </a:solidFill>
              </a:rPr>
              <a:t>本人并未参与</a:t>
            </a:r>
            <a:r>
              <a:rPr sz="2000" b="1">
                <a:solidFill>
                  <a:srgbClr val="231F20"/>
                </a:solidFill>
              </a:rPr>
              <a:t>的，</a:t>
            </a:r>
            <a:r>
              <a:rPr sz="2000" b="1">
                <a:solidFill>
                  <a:srgbClr val="4379FF"/>
                </a:solidFill>
              </a:rPr>
              <a:t>同案犯</a:t>
            </a:r>
            <a:r>
              <a:rPr sz="2000" b="1">
                <a:solidFill>
                  <a:srgbClr val="231F20"/>
                </a:solidFill>
              </a:rPr>
              <a:t>的其他罪行）</a:t>
            </a:r>
            <a:endParaRPr sz="2000" b="1"/>
          </a:p>
          <a:p>
            <a:pPr>
              <a:spcAft>
                <a:spcPts val="0"/>
              </a:spcAft>
              <a:defRPr/>
            </a:pPr>
            <a:r>
              <a:rPr sz="2000">
                <a:solidFill>
                  <a:srgbClr val="231F20"/>
                </a:solidFill>
              </a:rPr>
              <a:t>（</a:t>
            </a:r>
            <a:r>
              <a:rPr lang="en-US" altLang="zh-CN" sz="2000">
                <a:solidFill>
                  <a:srgbClr val="231F20"/>
                </a:solidFill>
              </a:rPr>
              <a:t>1</a:t>
            </a:r>
            <a:r>
              <a:rPr sz="2000">
                <a:solidFill>
                  <a:srgbClr val="231F20"/>
                </a:solidFill>
              </a:rPr>
              <a:t>）“犯罪行为”应理解为“</a:t>
            </a:r>
            <a:r>
              <a:rPr sz="2000" b="1">
                <a:solidFill>
                  <a:srgbClr val="4379FF"/>
                </a:solidFill>
              </a:rPr>
              <a:t>客观上的犯罪行为（</a:t>
            </a:r>
            <a:r>
              <a:rPr sz="2000" b="1">
                <a:solidFill>
                  <a:srgbClr val="FB4005"/>
                </a:solidFill>
              </a:rPr>
              <a:t>具有违法性</a:t>
            </a:r>
            <a:r>
              <a:rPr sz="2000" b="1">
                <a:solidFill>
                  <a:srgbClr val="4379FF"/>
                </a:solidFill>
              </a:rPr>
              <a:t>）</a:t>
            </a:r>
            <a:r>
              <a:rPr sz="2000">
                <a:solidFill>
                  <a:srgbClr val="231F20"/>
                </a:solidFill>
              </a:rPr>
              <a:t>”</a:t>
            </a:r>
            <a:endParaRPr sz="2000"/>
          </a:p>
          <a:p>
            <a:pPr>
              <a:spcAft>
                <a:spcPts val="0"/>
              </a:spcAft>
              <a:defRPr/>
            </a:pPr>
            <a:r>
              <a:rPr sz="2000">
                <a:solidFill>
                  <a:srgbClr val="231F20"/>
                </a:solidFill>
                <a:latin typeface="仿宋" panose="02010609060101010101" pitchFamily="49" charset="-122"/>
                <a:ea typeface="仿宋" panose="02010609060101010101" pitchFamily="49" charset="-122"/>
              </a:rPr>
              <a:t>例</a:t>
            </a:r>
            <a:r>
              <a:rPr lang="en-US" altLang="zh-CN" sz="2000">
                <a:solidFill>
                  <a:srgbClr val="231F20"/>
                </a:solidFill>
                <a:latin typeface="仿宋" panose="02010609060101010101" pitchFamily="49" charset="-122"/>
                <a:ea typeface="仿宋" panose="02010609060101010101" pitchFamily="49" charset="-122"/>
              </a:rPr>
              <a:t>1</a:t>
            </a:r>
            <a:r>
              <a:rPr sz="2000">
                <a:solidFill>
                  <a:srgbClr val="231F20"/>
                </a:solidFill>
                <a:latin typeface="仿宋" panose="02010609060101010101" pitchFamily="49" charset="-122"/>
                <a:ea typeface="仿宋" panose="02010609060101010101" pitchFamily="49" charset="-122"/>
              </a:rPr>
              <a:t>，揭发了他人的“犯罪行为”，但他人在行为时并没有故意与过失，而是意外事件造成的，也应认定为立功。或者，甲揭发了乙（</a:t>
            </a:r>
            <a:r>
              <a:rPr lang="en-US" altLang="zh-CN" sz="2000">
                <a:solidFill>
                  <a:srgbClr val="231F20"/>
                </a:solidFill>
                <a:latin typeface="仿宋" panose="02010609060101010101" pitchFamily="49" charset="-122"/>
                <a:ea typeface="仿宋" panose="02010609060101010101" pitchFamily="49" charset="-122"/>
              </a:rPr>
              <a:t>11</a:t>
            </a:r>
            <a:r>
              <a:rPr sz="2000">
                <a:solidFill>
                  <a:srgbClr val="231F20"/>
                </a:solidFill>
                <a:latin typeface="仿宋" panose="02010609060101010101" pitchFamily="49" charset="-122"/>
                <a:ea typeface="仿宋" panose="02010609060101010101" pitchFamily="49" charset="-122"/>
              </a:rPr>
              <a:t>周岁）的故意杀人行为，虽然该故意杀人行为因主体未达责任年龄而不构成犯罪，但在客观上系“不法”行为，甲的行为仍然构成重大立功，对司法机关是有意义的。</a:t>
            </a:r>
            <a:endParaRPr sz="2000">
              <a:latin typeface="仿宋" panose="02010609060101010101" pitchFamily="49" charset="-122"/>
              <a:ea typeface="仿宋" panose="02010609060101010101" pitchFamily="49" charset="-122"/>
            </a:endParaRPr>
          </a:p>
          <a:p>
            <a:pPr>
              <a:spcAft>
                <a:spcPts val="0"/>
              </a:spcAft>
              <a:defRPr/>
            </a:pPr>
            <a:r>
              <a:rPr sz="2000">
                <a:solidFill>
                  <a:srgbClr val="231F20"/>
                </a:solidFill>
                <a:latin typeface="仿宋" panose="02010609060101010101" pitchFamily="49" charset="-122"/>
                <a:ea typeface="仿宋" panose="02010609060101010101" pitchFamily="49" charset="-122"/>
              </a:rPr>
              <a:t>例</a:t>
            </a:r>
            <a:r>
              <a:rPr lang="en-US" altLang="zh-CN" sz="2000">
                <a:solidFill>
                  <a:srgbClr val="231F20"/>
                </a:solidFill>
                <a:latin typeface="仿宋" panose="02010609060101010101" pitchFamily="49" charset="-122"/>
                <a:ea typeface="仿宋" panose="02010609060101010101" pitchFamily="49" charset="-122"/>
              </a:rPr>
              <a:t>2</a:t>
            </a:r>
            <a:r>
              <a:rPr sz="2000">
                <a:solidFill>
                  <a:srgbClr val="231F20"/>
                </a:solidFill>
                <a:latin typeface="仿宋" panose="02010609060101010101" pitchFamily="49" charset="-122"/>
                <a:ea typeface="仿宋" panose="02010609060101010101" pitchFamily="49" charset="-122"/>
              </a:rPr>
              <a:t>，赌博犯孙某揭发：马某曾在斗殴中打死一人。经查，马某的行为属于正当防卫。孙某的行为</a:t>
            </a:r>
            <a:r>
              <a:rPr sz="2000">
                <a:solidFill>
                  <a:srgbClr val="1B8FF5"/>
                </a:solidFill>
                <a:latin typeface="仿宋" panose="02010609060101010101" pitchFamily="49" charset="-122"/>
                <a:ea typeface="仿宋" panose="02010609060101010101" pitchFamily="49" charset="-122"/>
              </a:rPr>
              <a:t>不构成立功</a:t>
            </a:r>
            <a:r>
              <a:rPr sz="2000">
                <a:solidFill>
                  <a:srgbClr val="231F20"/>
                </a:solidFill>
                <a:latin typeface="仿宋" panose="02010609060101010101" pitchFamily="49" charset="-122"/>
                <a:ea typeface="仿宋" panose="02010609060101010101" pitchFamily="49" charset="-122"/>
              </a:rPr>
              <a:t>。因为马某的行为系正当防卫，</a:t>
            </a:r>
            <a:r>
              <a:rPr sz="2000">
                <a:solidFill>
                  <a:srgbClr val="1B8FF5"/>
                </a:solidFill>
                <a:latin typeface="仿宋" panose="02010609060101010101" pitchFamily="49" charset="-122"/>
                <a:ea typeface="仿宋" panose="02010609060101010101" pitchFamily="49" charset="-122"/>
              </a:rPr>
              <a:t>不具有违法性</a:t>
            </a:r>
            <a:r>
              <a:rPr sz="2000">
                <a:solidFill>
                  <a:srgbClr val="231F20"/>
                </a:solidFill>
                <a:latin typeface="仿宋" panose="02010609060101010101" pitchFamily="49" charset="-122"/>
                <a:ea typeface="仿宋" panose="02010609060101010101" pitchFamily="49" charset="-122"/>
              </a:rPr>
              <a:t>。</a:t>
            </a:r>
            <a:endParaRPr lang="en-US" altLang="zh-CN" sz="2000">
              <a:solidFill>
                <a:srgbClr val="231F20"/>
              </a:solidFill>
              <a:latin typeface="仿宋" panose="02010609060101010101" pitchFamily="49" charset="-122"/>
              <a:ea typeface="仿宋" panose="02010609060101010101" pitchFamily="49" charset="-122"/>
            </a:endParaRPr>
          </a:p>
          <a:p>
            <a:pPr>
              <a:spcAft>
                <a:spcPts val="0"/>
              </a:spcAft>
              <a:defRPr/>
            </a:pPr>
            <a:r>
              <a:rPr sz="2000">
                <a:solidFill>
                  <a:srgbClr val="231F20"/>
                </a:solidFill>
              </a:rPr>
              <a:t>（</a:t>
            </a:r>
            <a:r>
              <a:rPr lang="en-US" altLang="zh-CN" sz="2000">
                <a:solidFill>
                  <a:srgbClr val="231F20"/>
                </a:solidFill>
              </a:rPr>
              <a:t>2</a:t>
            </a:r>
            <a:r>
              <a:rPr sz="2000">
                <a:solidFill>
                  <a:srgbClr val="231F20"/>
                </a:solidFill>
              </a:rPr>
              <a:t>）检举揭发“他人”的</a:t>
            </a:r>
            <a:r>
              <a:rPr sz="2000" b="1">
                <a:solidFill>
                  <a:srgbClr val="4379FF"/>
                </a:solidFill>
              </a:rPr>
              <a:t>犯罪行为属实</a:t>
            </a:r>
            <a:r>
              <a:rPr sz="2000">
                <a:solidFill>
                  <a:srgbClr val="231F20"/>
                </a:solidFill>
              </a:rPr>
              <a:t>，但“他人”未被抓获的，也应认定为立功。</a:t>
            </a:r>
            <a:endParaRPr sz="2000"/>
          </a:p>
          <a:p>
            <a:pPr>
              <a:spcAft>
                <a:spcPts val="0"/>
              </a:spcAft>
              <a:defRPr/>
            </a:pPr>
            <a:r>
              <a:rPr sz="2000">
                <a:solidFill>
                  <a:srgbClr val="231F20"/>
                </a:solidFill>
                <a:latin typeface="仿宋" panose="02010609060101010101" pitchFamily="49" charset="-122"/>
                <a:ea typeface="仿宋" panose="02010609060101010101" pitchFamily="49" charset="-122"/>
              </a:rPr>
              <a:t>例</a:t>
            </a:r>
            <a:r>
              <a:rPr lang="en-US" altLang="zh-CN" sz="2000">
                <a:solidFill>
                  <a:srgbClr val="231F20"/>
                </a:solidFill>
                <a:latin typeface="仿宋" panose="02010609060101010101" pitchFamily="49" charset="-122"/>
                <a:ea typeface="仿宋" panose="02010609060101010101" pitchFamily="49" charset="-122"/>
              </a:rPr>
              <a:t>.</a:t>
            </a:r>
            <a:r>
              <a:rPr sz="2000">
                <a:solidFill>
                  <a:srgbClr val="231F20"/>
                </a:solidFill>
                <a:latin typeface="仿宋" panose="02010609060101010101" pitchFamily="49" charset="-122"/>
                <a:ea typeface="仿宋" panose="02010609060101010101" pitchFamily="49" charset="-122"/>
              </a:rPr>
              <a:t>甲提供线索协助公安机关缴获数量巨大的毒品，虽未能查获该批毒品的持有人，但毕竟使数量巨大的毒品及时被缴获，没有流入社会，因此甲的行为属于有利于国家和社会的行为，构成重大立功。</a:t>
            </a:r>
            <a:endParaRPr lang="en-US" altLang="zh-CN" sz="2000">
              <a:solidFill>
                <a:srgbClr val="231F20"/>
              </a:solidFill>
              <a:latin typeface="仿宋" panose="02010609060101010101" pitchFamily="49" charset="-122"/>
              <a:ea typeface="仿宋" panose="02010609060101010101"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F785E1FA-853C-AD4F-D139-79EDFCF26219}"/>
              </a:ext>
            </a:extLst>
          </p:cNvPr>
          <p:cNvSpPr>
            <a:spLocks noGrp="1"/>
          </p:cNvSpPr>
          <p:nvPr>
            <p:ph sz="quarter" idx="10"/>
          </p:nvPr>
        </p:nvSpPr>
        <p:spPr>
          <a:xfrm>
            <a:off x="142875" y="692150"/>
            <a:ext cx="8858250" cy="5743575"/>
          </a:xfrm>
        </p:spPr>
        <p:txBody>
          <a:bodyPr/>
          <a:lstStyle/>
          <a:p>
            <a:pPr>
              <a:spcAft>
                <a:spcPts val="0"/>
              </a:spcAft>
              <a:defRPr/>
            </a:pPr>
            <a:r>
              <a:rPr lang="en-US" altLang="zh-CN" sz="2000" b="1" dirty="0">
                <a:solidFill>
                  <a:srgbClr val="231F20"/>
                </a:solidFill>
              </a:rPr>
              <a:t>2.</a:t>
            </a:r>
            <a:r>
              <a:rPr sz="2000" b="1" dirty="0">
                <a:solidFill>
                  <a:srgbClr val="231F20"/>
                </a:solidFill>
              </a:rPr>
              <a:t>提供侦破其他案件的重要线索</a:t>
            </a:r>
            <a:endParaRPr lang="en-US" altLang="zh-CN" sz="2000" b="1" dirty="0">
              <a:solidFill>
                <a:srgbClr val="231F20"/>
              </a:solidFill>
            </a:endParaRPr>
          </a:p>
          <a:p>
            <a:pPr>
              <a:spcAft>
                <a:spcPts val="0"/>
              </a:spcAft>
              <a:defRPr/>
            </a:pPr>
            <a:endParaRPr sz="2000" b="1" dirty="0"/>
          </a:p>
          <a:p>
            <a:pPr>
              <a:spcAft>
                <a:spcPts val="0"/>
              </a:spcAft>
              <a:defRPr/>
            </a:pPr>
            <a:r>
              <a:rPr lang="en-US" altLang="zh-CN" sz="2000" b="1" dirty="0">
                <a:solidFill>
                  <a:srgbClr val="231F20"/>
                </a:solidFill>
              </a:rPr>
              <a:t>3.</a:t>
            </a:r>
            <a:r>
              <a:rPr sz="2000" b="1" dirty="0">
                <a:solidFill>
                  <a:srgbClr val="231F20"/>
                </a:solidFill>
              </a:rPr>
              <a:t>阻止他人的犯罪活动</a:t>
            </a:r>
            <a:endParaRPr lang="en-US" altLang="zh-CN" sz="2000" b="1" dirty="0">
              <a:solidFill>
                <a:srgbClr val="231F20"/>
              </a:solidFill>
            </a:endParaRPr>
          </a:p>
          <a:p>
            <a:pPr>
              <a:spcAft>
                <a:spcPts val="0"/>
              </a:spcAft>
              <a:defRPr/>
            </a:pPr>
            <a:endParaRPr sz="2000" dirty="0"/>
          </a:p>
          <a:p>
            <a:pPr>
              <a:spcAft>
                <a:spcPts val="0"/>
              </a:spcAft>
              <a:defRPr/>
            </a:pPr>
            <a:r>
              <a:rPr lang="en-US" altLang="zh-CN" sz="2000" dirty="0">
                <a:solidFill>
                  <a:srgbClr val="231F20"/>
                </a:solidFill>
              </a:rPr>
              <a:t>4.</a:t>
            </a:r>
            <a:r>
              <a:rPr sz="2000" b="1" dirty="0">
                <a:solidFill>
                  <a:srgbClr val="4379FF"/>
                </a:solidFill>
              </a:rPr>
              <a:t>协助司法机关抓捕其他犯罪嫌疑人</a:t>
            </a:r>
            <a:r>
              <a:rPr sz="2000" dirty="0">
                <a:solidFill>
                  <a:srgbClr val="231F20"/>
                </a:solidFill>
              </a:rPr>
              <a:t>。</a:t>
            </a:r>
            <a:r>
              <a:rPr sz="2000" b="1" dirty="0">
                <a:solidFill>
                  <a:srgbClr val="231F20"/>
                </a:solidFill>
              </a:rPr>
              <a:t>包括：</a:t>
            </a:r>
            <a:endParaRPr sz="2000" b="1" dirty="0"/>
          </a:p>
          <a:p>
            <a:pPr>
              <a:spcAft>
                <a:spcPts val="0"/>
              </a:spcAft>
              <a:defRPr/>
            </a:pPr>
            <a:r>
              <a:rPr sz="2000" dirty="0">
                <a:solidFill>
                  <a:srgbClr val="231F20"/>
                </a:solidFill>
              </a:rPr>
              <a:t>（</a:t>
            </a:r>
            <a:r>
              <a:rPr lang="en-US" altLang="zh-CN" sz="2000" dirty="0">
                <a:solidFill>
                  <a:srgbClr val="231F20"/>
                </a:solidFill>
              </a:rPr>
              <a:t>1</a:t>
            </a:r>
            <a:r>
              <a:rPr sz="2000" dirty="0">
                <a:solidFill>
                  <a:srgbClr val="231F20"/>
                </a:solidFill>
              </a:rPr>
              <a:t>）按照司法机关的安排，以打电话、发信息等方式将其他犯罪嫌疑人（包括同案犯）约至指定地点的；</a:t>
            </a:r>
            <a:endParaRPr sz="2000" dirty="0"/>
          </a:p>
          <a:p>
            <a:pPr>
              <a:spcAft>
                <a:spcPts val="0"/>
              </a:spcAft>
              <a:defRPr/>
            </a:pPr>
            <a:r>
              <a:rPr sz="2000" dirty="0">
                <a:solidFill>
                  <a:srgbClr val="231F20"/>
                </a:solidFill>
              </a:rPr>
              <a:t>（</a:t>
            </a:r>
            <a:r>
              <a:rPr lang="en-US" altLang="zh-CN" sz="2000" dirty="0">
                <a:solidFill>
                  <a:srgbClr val="231F20"/>
                </a:solidFill>
              </a:rPr>
              <a:t>2</a:t>
            </a:r>
            <a:r>
              <a:rPr sz="2000" dirty="0">
                <a:solidFill>
                  <a:srgbClr val="231F20"/>
                </a:solidFill>
              </a:rPr>
              <a:t>）按照司法机关的安排，当场指认、辨认其他犯罪嫌疑人（包括同案犯）的；</a:t>
            </a:r>
            <a:endParaRPr sz="2000" dirty="0"/>
          </a:p>
          <a:p>
            <a:pPr>
              <a:spcAft>
                <a:spcPts val="0"/>
              </a:spcAft>
              <a:defRPr/>
            </a:pPr>
            <a:r>
              <a:rPr sz="2000" dirty="0">
                <a:solidFill>
                  <a:srgbClr val="231F20"/>
                </a:solidFill>
              </a:rPr>
              <a:t>（</a:t>
            </a:r>
            <a:r>
              <a:rPr lang="en-US" altLang="zh-CN" sz="2000" dirty="0">
                <a:solidFill>
                  <a:srgbClr val="231F20"/>
                </a:solidFill>
              </a:rPr>
              <a:t>3</a:t>
            </a:r>
            <a:r>
              <a:rPr sz="2000" dirty="0">
                <a:solidFill>
                  <a:srgbClr val="231F20"/>
                </a:solidFill>
              </a:rPr>
              <a:t>）带领侦查人员抓获其他犯罪嫌疑人（包括同案犯）的；</a:t>
            </a:r>
            <a:endParaRPr sz="2000" dirty="0"/>
          </a:p>
          <a:p>
            <a:pPr>
              <a:spcAft>
                <a:spcPts val="0"/>
              </a:spcAft>
              <a:defRPr/>
            </a:pPr>
            <a:r>
              <a:rPr sz="2000" dirty="0">
                <a:solidFill>
                  <a:srgbClr val="231F20"/>
                </a:solidFill>
              </a:rPr>
              <a:t>（</a:t>
            </a:r>
            <a:r>
              <a:rPr lang="en-US" altLang="zh-CN" sz="2000" dirty="0">
                <a:solidFill>
                  <a:srgbClr val="231F20"/>
                </a:solidFill>
              </a:rPr>
              <a:t>4</a:t>
            </a:r>
            <a:r>
              <a:rPr sz="2000" dirty="0">
                <a:solidFill>
                  <a:srgbClr val="231F20"/>
                </a:solidFill>
              </a:rPr>
              <a:t>）提供司法机关尚未掌握的</a:t>
            </a:r>
            <a:r>
              <a:rPr sz="2000" b="1" dirty="0">
                <a:solidFill>
                  <a:srgbClr val="4379FF"/>
                </a:solidFill>
              </a:rPr>
              <a:t>其他案件犯罪嫌疑人</a:t>
            </a:r>
            <a:r>
              <a:rPr sz="2000" dirty="0">
                <a:solidFill>
                  <a:srgbClr val="231F20"/>
                </a:solidFill>
              </a:rPr>
              <a:t>的联络方式、藏匿地址的，等等。</a:t>
            </a:r>
            <a:endParaRPr lang="en-US" altLang="zh-CN" sz="2000" dirty="0">
              <a:solidFill>
                <a:srgbClr val="231F20"/>
              </a:solidFill>
            </a:endParaRPr>
          </a:p>
          <a:p>
            <a:pPr>
              <a:spcAft>
                <a:spcPts val="0"/>
              </a:spcAft>
              <a:defRPr/>
            </a:pPr>
            <a:endParaRPr sz="2000" dirty="0"/>
          </a:p>
          <a:p>
            <a:pPr>
              <a:spcAft>
                <a:spcPts val="0"/>
              </a:spcAft>
              <a:defRPr/>
            </a:pPr>
            <a:r>
              <a:rPr lang="en-US" altLang="zh-CN" sz="2000" b="1" dirty="0">
                <a:solidFill>
                  <a:srgbClr val="231F20"/>
                </a:solidFill>
              </a:rPr>
              <a:t>5.</a:t>
            </a:r>
            <a:r>
              <a:rPr sz="2000" b="1" dirty="0">
                <a:solidFill>
                  <a:srgbClr val="231F20"/>
                </a:solidFill>
              </a:rPr>
              <a:t>其他有利于国家和社会的突出表现</a:t>
            </a:r>
            <a:endParaRPr sz="2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1">
            <a:extLst>
              <a:ext uri="{FF2B5EF4-FFF2-40B4-BE49-F238E27FC236}">
                <a16:creationId xmlns:a16="http://schemas.microsoft.com/office/drawing/2014/main" id="{00ABD44B-8EF5-680C-E691-B09C5EA03591}"/>
              </a:ext>
            </a:extLst>
          </p:cNvPr>
          <p:cNvSpPr>
            <a:spLocks noChangeArrowheads="1"/>
          </p:cNvSpPr>
          <p:nvPr/>
        </p:nvSpPr>
        <p:spPr bwMode="auto">
          <a:xfrm>
            <a:off x="0" y="188913"/>
            <a:ext cx="9109075"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800" b="1">
                <a:latin typeface="黑体" panose="02010609060101010101" pitchFamily="49" charset="-122"/>
                <a:ea typeface="黑体" panose="02010609060101010101" pitchFamily="49" charset="-122"/>
              </a:rPr>
              <a:t>法定情节</a:t>
            </a:r>
            <a:r>
              <a:rPr lang="zh-CN" altLang="en-US" sz="1000">
                <a:latin typeface="黑体" panose="02010609060101010101" pitchFamily="49" charset="-122"/>
                <a:ea typeface="黑体" panose="02010609060101010101" pitchFamily="49" charset="-122"/>
              </a:rPr>
              <a:t>   </a:t>
            </a: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一、概念</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法定情节，是指刑法</a:t>
            </a:r>
            <a:r>
              <a:rPr lang="zh-CN" altLang="en-US" sz="2000">
                <a:solidFill>
                  <a:srgbClr val="0070C0"/>
                </a:solidFill>
                <a:latin typeface="黑体" panose="02010609060101010101" pitchFamily="49" charset="-122"/>
                <a:ea typeface="黑体" panose="02010609060101010101" pitchFamily="49" charset="-122"/>
              </a:rPr>
              <a:t>明文规定</a:t>
            </a:r>
            <a:r>
              <a:rPr lang="zh-CN" altLang="en-US" sz="2000">
                <a:latin typeface="黑体" panose="02010609060101010101" pitchFamily="49" charset="-122"/>
                <a:ea typeface="黑体" panose="02010609060101010101" pitchFamily="49" charset="-122"/>
              </a:rPr>
              <a:t>的在量刑时</a:t>
            </a:r>
            <a:r>
              <a:rPr lang="zh-CN" altLang="en-US" sz="2000">
                <a:solidFill>
                  <a:srgbClr val="0070C0"/>
                </a:solidFill>
                <a:latin typeface="黑体" panose="02010609060101010101" pitchFamily="49" charset="-122"/>
                <a:ea typeface="黑体" panose="02010609060101010101" pitchFamily="49" charset="-122"/>
              </a:rPr>
              <a:t>应当予</a:t>
            </a:r>
            <a:r>
              <a:rPr lang="zh-CN" altLang="en-US" sz="2000">
                <a:latin typeface="黑体" panose="02010609060101010101" pitchFamily="49" charset="-122"/>
                <a:ea typeface="黑体" panose="02010609060101010101" pitchFamily="49" charset="-122"/>
              </a:rPr>
              <a:t>以考虑的情节。</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latin typeface="黑体" panose="02010609060101010101" pitchFamily="49" charset="-122"/>
                <a:ea typeface="黑体" panose="02010609060101010101" pitchFamily="49" charset="-122"/>
              </a:rPr>
              <a:t>以规定法定情节的刑法规范的性质和法定情节的适用范围为标准，法定情节又可分为</a:t>
            </a:r>
            <a:r>
              <a:rPr lang="zh-CN" altLang="en-US" sz="2000">
                <a:solidFill>
                  <a:srgbClr val="0070C0"/>
                </a:solidFill>
                <a:latin typeface="黑体" panose="02010609060101010101" pitchFamily="49" charset="-122"/>
                <a:ea typeface="黑体" panose="02010609060101010101" pitchFamily="49" charset="-122"/>
              </a:rPr>
              <a:t>总则性情节和分则性情节</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）总则性情节：依照总则性刑法规范的规定对各种犯罪共同适用的情节。</a:t>
            </a:r>
            <a:r>
              <a:rPr lang="zh-CN" altLang="en-US" sz="2000">
                <a:latin typeface="仿宋" panose="02010609060101010101" pitchFamily="49" charset="-122"/>
                <a:ea typeface="仿宋" panose="02010609060101010101" pitchFamily="49" charset="-122"/>
              </a:rPr>
              <a:t>例如，自首可以从宽处罚。</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）分则性情节：依照分则性刑法规范的规定对特定犯罪适用的情节。</a:t>
            </a:r>
            <a:r>
              <a:rPr lang="zh-CN" altLang="en-US" sz="2000">
                <a:latin typeface="仿宋" panose="02010609060101010101" pitchFamily="49" charset="-122"/>
                <a:ea typeface="仿宋" panose="02010609060101010101" pitchFamily="49" charset="-122"/>
              </a:rPr>
              <a:t>例如，索贿要从重处罚。</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从功能上看，法定情节有</a:t>
            </a:r>
            <a:r>
              <a:rPr lang="zh-CN" altLang="en-US" sz="2000">
                <a:solidFill>
                  <a:srgbClr val="0070C0"/>
                </a:solidFill>
                <a:latin typeface="黑体" panose="02010609060101010101" pitchFamily="49" charset="-122"/>
                <a:ea typeface="黑体" panose="02010609060101010101" pitchFamily="49" charset="-122"/>
              </a:rPr>
              <a:t>从重、从轻、减轻和免除处罚</a:t>
            </a:r>
            <a:r>
              <a:rPr lang="zh-CN" altLang="en-US" sz="2000">
                <a:latin typeface="黑体" panose="02010609060101010101" pitchFamily="49" charset="-122"/>
                <a:ea typeface="黑体" panose="02010609060101010101" pitchFamily="49" charset="-122"/>
              </a:rPr>
              <a:t>的情节。</a:t>
            </a:r>
            <a:endParaRPr lang="en-US" altLang="zh-CN" sz="2000">
              <a:latin typeface="黑体" panose="02010609060101010101" pitchFamily="49" charset="-122"/>
              <a:ea typeface="黑体" panose="02010609060101010101" pitchFamily="49" charset="-122"/>
            </a:endParaRPr>
          </a:p>
        </p:txBody>
      </p:sp>
      <p:pic>
        <p:nvPicPr>
          <p:cNvPr id="3" name="图片 2">
            <a:extLst>
              <a:ext uri="{FF2B5EF4-FFF2-40B4-BE49-F238E27FC236}">
                <a16:creationId xmlns:a16="http://schemas.microsoft.com/office/drawing/2014/main" id="{251DED74-5E1C-23CE-357E-4E8319075F2B}"/>
              </a:ext>
            </a:extLst>
          </p:cNvPr>
          <p:cNvPicPr>
            <a:picLocks noChangeAspect="1"/>
          </p:cNvPicPr>
          <p:nvPr/>
        </p:nvPicPr>
        <p:blipFill>
          <a:blip r:embed="rId2"/>
          <a:stretch>
            <a:fillRect/>
          </a:stretch>
        </p:blipFill>
        <p:spPr>
          <a:xfrm>
            <a:off x="2051720" y="5229200"/>
            <a:ext cx="3719153" cy="136787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9A4E440-B808-C2D4-67CF-C18B4FFAD254}"/>
              </a:ext>
            </a:extLst>
          </p:cNvPr>
          <p:cNvSpPr>
            <a:spLocks noGrp="1"/>
          </p:cNvSpPr>
          <p:nvPr>
            <p:ph sz="quarter" idx="10"/>
          </p:nvPr>
        </p:nvSpPr>
        <p:spPr>
          <a:xfrm>
            <a:off x="215900" y="596900"/>
            <a:ext cx="8712200" cy="5664200"/>
          </a:xfrm>
        </p:spPr>
        <p:txBody>
          <a:bodyPr/>
          <a:lstStyle/>
          <a:p>
            <a:pPr>
              <a:spcAft>
                <a:spcPts val="0"/>
              </a:spcAft>
              <a:defRPr/>
            </a:pPr>
            <a:r>
              <a:rPr sz="2000" b="1">
                <a:solidFill>
                  <a:srgbClr val="231F20"/>
                </a:solidFill>
              </a:rPr>
              <a:t>（三）不能认定为立功的情形</a:t>
            </a:r>
            <a:endParaRPr lang="en-US" sz="2000" b="1">
              <a:solidFill>
                <a:srgbClr val="231F20"/>
              </a:solidFill>
            </a:endParaRPr>
          </a:p>
          <a:p>
            <a:pPr>
              <a:spcAft>
                <a:spcPts val="0"/>
              </a:spcAft>
              <a:defRPr/>
            </a:pPr>
            <a:endParaRPr sz="2000" b="1"/>
          </a:p>
          <a:p>
            <a:pPr>
              <a:spcAft>
                <a:spcPts val="0"/>
              </a:spcAft>
              <a:defRPr/>
            </a:pPr>
            <a:r>
              <a:rPr lang="en-US" altLang="zh-CN" sz="2000" b="1">
                <a:solidFill>
                  <a:srgbClr val="231F20"/>
                </a:solidFill>
              </a:rPr>
              <a:t>1.</a:t>
            </a:r>
            <a:r>
              <a:rPr sz="2000" b="1">
                <a:solidFill>
                  <a:srgbClr val="231F20"/>
                </a:solidFill>
              </a:rPr>
              <a:t>亲友代为立功的，不能认定为立功</a:t>
            </a:r>
            <a:endParaRPr sz="2000" b="1"/>
          </a:p>
          <a:p>
            <a:pPr>
              <a:spcAft>
                <a:spcPts val="0"/>
              </a:spcAft>
              <a:defRPr/>
            </a:pPr>
            <a:r>
              <a:rPr sz="2000">
                <a:solidFill>
                  <a:srgbClr val="231F20"/>
                </a:solidFill>
              </a:rPr>
              <a:t>犯罪分子的亲友直接向有关机关揭发他人犯罪行为，提供侦破其他案件的重要线索，或者协助司法机关抓捕其他犯罪嫌疑人的，不应当认定为犯罪分子的立功表现。</a:t>
            </a:r>
            <a:r>
              <a:rPr lang="en-US" altLang="zh-CN" sz="2000">
                <a:solidFill>
                  <a:srgbClr val="231F20"/>
                </a:solidFill>
              </a:rPr>
              <a:t>——</a:t>
            </a:r>
            <a:r>
              <a:rPr sz="2000" b="1">
                <a:solidFill>
                  <a:srgbClr val="4379FF"/>
                </a:solidFill>
              </a:rPr>
              <a:t>强调亲为性</a:t>
            </a:r>
          </a:p>
          <a:p>
            <a:pPr>
              <a:spcAft>
                <a:spcPts val="0"/>
              </a:spcAft>
              <a:defRPr/>
            </a:pPr>
            <a:endParaRPr sz="2000" b="1">
              <a:solidFill>
                <a:srgbClr val="4379FF"/>
              </a:solidFill>
            </a:endParaRPr>
          </a:p>
          <a:p>
            <a:pPr>
              <a:spcAft>
                <a:spcPts val="0"/>
              </a:spcAft>
              <a:defRPr/>
            </a:pPr>
            <a:r>
              <a:rPr lang="en-US" altLang="zh-CN" sz="2000">
                <a:solidFill>
                  <a:srgbClr val="231F20"/>
                </a:solidFill>
              </a:rPr>
              <a:t>2.</a:t>
            </a:r>
            <a:r>
              <a:rPr sz="2000">
                <a:solidFill>
                  <a:srgbClr val="231F20"/>
                </a:solidFill>
              </a:rPr>
              <a:t>检举、揭发的内容或提供的线索不属实，不认为是立功</a:t>
            </a:r>
          </a:p>
          <a:p>
            <a:pPr>
              <a:spcAft>
                <a:spcPts val="0"/>
              </a:spcAft>
              <a:defRPr/>
            </a:pPr>
            <a:r>
              <a:rPr sz="2000">
                <a:solidFill>
                  <a:srgbClr val="231F20"/>
                </a:solidFill>
              </a:rPr>
              <a:t>犯罪分子揭发他人犯罪行为时没有指明具体犯罪事实的，揭发的犯罪内容与查实的犯罪事实不具有关联性的，提供的线索或者协助行为对于其他案件的侦破或者其他犯罪嫌疑人的归案不具有实际作用的，不能认定为立功表现。</a:t>
            </a:r>
            <a:r>
              <a:rPr lang="en-US" altLang="zh-CN" sz="2000">
                <a:solidFill>
                  <a:srgbClr val="231F20"/>
                </a:solidFill>
              </a:rPr>
              <a:t>——</a:t>
            </a:r>
            <a:r>
              <a:rPr sz="2000" b="1">
                <a:solidFill>
                  <a:srgbClr val="4379FF"/>
                </a:solidFill>
              </a:rPr>
              <a:t>强调有效性</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82D694F-7979-FA04-966B-9E001BD6E1AC}"/>
              </a:ext>
            </a:extLst>
          </p:cNvPr>
          <p:cNvSpPr>
            <a:spLocks noGrp="1"/>
          </p:cNvSpPr>
          <p:nvPr>
            <p:ph sz="quarter" idx="10"/>
          </p:nvPr>
        </p:nvSpPr>
        <p:spPr>
          <a:xfrm>
            <a:off x="250825" y="476250"/>
            <a:ext cx="8642350" cy="5665788"/>
          </a:xfrm>
        </p:spPr>
        <p:txBody>
          <a:bodyPr/>
          <a:lstStyle/>
          <a:p>
            <a:pPr>
              <a:spcAft>
                <a:spcPts val="0"/>
              </a:spcAft>
              <a:defRPr/>
            </a:pPr>
            <a:r>
              <a:rPr lang="en-US" altLang="zh-CN" sz="2000" b="1">
                <a:solidFill>
                  <a:srgbClr val="231F20"/>
                </a:solidFill>
              </a:rPr>
              <a:t>3.</a:t>
            </a:r>
            <a:r>
              <a:rPr sz="2000" b="1">
                <a:solidFill>
                  <a:srgbClr val="231F20"/>
                </a:solidFill>
              </a:rPr>
              <a:t>通过非法方式、职务行为立功的，不认定为立功</a:t>
            </a:r>
            <a:r>
              <a:rPr lang="en-US" altLang="zh-CN" sz="2000">
                <a:solidFill>
                  <a:srgbClr val="231F20"/>
                </a:solidFill>
              </a:rPr>
              <a:t>——</a:t>
            </a:r>
            <a:r>
              <a:rPr sz="2000" b="1">
                <a:solidFill>
                  <a:srgbClr val="4379FF"/>
                </a:solidFill>
              </a:rPr>
              <a:t>强调合法性</a:t>
            </a:r>
          </a:p>
          <a:p>
            <a:pPr>
              <a:spcAft>
                <a:spcPts val="0"/>
              </a:spcAft>
              <a:defRPr/>
            </a:pPr>
            <a:r>
              <a:rPr sz="2000">
                <a:solidFill>
                  <a:srgbClr val="231F20"/>
                </a:solidFill>
              </a:rPr>
              <a:t>司法实践中，犯罪分子为获得从宽处罚，有时会不择手段地以贿买、暴力、胁迫、引诱犯罪等非法手段，或者通过违反监管规定获取他人犯罪线索，对上述情形若认定为立功，则会违背立功制度的初衷。</a:t>
            </a:r>
            <a:endParaRPr lang="en-US" sz="2000">
              <a:solidFill>
                <a:srgbClr val="231F20"/>
              </a:solidFill>
            </a:endParaRPr>
          </a:p>
          <a:p>
            <a:pPr>
              <a:spcAft>
                <a:spcPts val="0"/>
              </a:spcAft>
              <a:defRPr/>
            </a:pPr>
            <a:endParaRPr lang="en-US" sz="2000">
              <a:solidFill>
                <a:srgbClr val="231F20"/>
              </a:solidFill>
            </a:endParaRPr>
          </a:p>
          <a:p>
            <a:pPr>
              <a:spcAft>
                <a:spcPts val="0"/>
              </a:spcAft>
              <a:defRPr/>
            </a:pPr>
            <a:r>
              <a:rPr sz="2000">
                <a:solidFill>
                  <a:srgbClr val="231F20"/>
                </a:solidFill>
              </a:rPr>
              <a:t>（</a:t>
            </a:r>
            <a:r>
              <a:rPr lang="en-US" altLang="zh-CN" sz="2000">
                <a:solidFill>
                  <a:srgbClr val="231F20"/>
                </a:solidFill>
              </a:rPr>
              <a:t>1</a:t>
            </a:r>
            <a:r>
              <a:rPr sz="2000">
                <a:solidFill>
                  <a:srgbClr val="231F20"/>
                </a:solidFill>
              </a:rPr>
              <a:t>）本人通过</a:t>
            </a:r>
            <a:r>
              <a:rPr sz="2000">
                <a:solidFill>
                  <a:srgbClr val="1B8FF5"/>
                </a:solidFill>
              </a:rPr>
              <a:t>非法手段或者非法途径</a:t>
            </a:r>
            <a:r>
              <a:rPr sz="2000">
                <a:solidFill>
                  <a:srgbClr val="231F20"/>
                </a:solidFill>
              </a:rPr>
              <a:t>获取的。</a:t>
            </a:r>
            <a:endParaRPr sz="2000"/>
          </a:p>
          <a:p>
            <a:pPr>
              <a:spcAft>
                <a:spcPts val="0"/>
              </a:spcAft>
              <a:defRPr/>
            </a:pPr>
            <a:r>
              <a:rPr sz="2000">
                <a:solidFill>
                  <a:srgbClr val="231F20"/>
                </a:solidFill>
                <a:latin typeface="仿宋" panose="02010609060101010101" pitchFamily="49" charset="-122"/>
                <a:ea typeface="仿宋" panose="02010609060101010101" pitchFamily="49" charset="-122"/>
              </a:rPr>
              <a:t>例</a:t>
            </a:r>
            <a:r>
              <a:rPr lang="en-US" altLang="zh-CN" sz="2000">
                <a:solidFill>
                  <a:srgbClr val="231F20"/>
                </a:solidFill>
                <a:latin typeface="仿宋" panose="02010609060101010101" pitchFamily="49" charset="-122"/>
                <a:ea typeface="仿宋" panose="02010609060101010101" pitchFamily="49" charset="-122"/>
              </a:rPr>
              <a:t>.</a:t>
            </a:r>
            <a:r>
              <a:rPr sz="2000">
                <a:solidFill>
                  <a:srgbClr val="231F20"/>
                </a:solidFill>
                <a:latin typeface="仿宋" panose="02010609060101010101" pitchFamily="49" charset="-122"/>
                <a:ea typeface="仿宋" panose="02010609060101010101" pitchFamily="49" charset="-122"/>
              </a:rPr>
              <a:t>犯罪分子通过贿买、暴力、胁迫等非法手段，或者被羁押后与律师、亲友会见过程中违反监管规定，获取他人犯罪线索并“检举揭发”的，不能认定为有立功表现。（非法方式）</a:t>
            </a:r>
            <a:endParaRPr lang="en-US" altLang="zh-CN" sz="2000">
              <a:solidFill>
                <a:srgbClr val="231F20"/>
              </a:solidFill>
              <a:latin typeface="仿宋" panose="02010609060101010101" pitchFamily="49" charset="-122"/>
              <a:ea typeface="仿宋" panose="02010609060101010101" pitchFamily="49" charset="-122"/>
            </a:endParaRPr>
          </a:p>
          <a:p>
            <a:pPr>
              <a:spcAft>
                <a:spcPts val="0"/>
              </a:spcAft>
              <a:defRPr/>
            </a:pPr>
            <a:endParaRPr sz="2000">
              <a:latin typeface="仿宋" panose="02010609060101010101" pitchFamily="49" charset="-122"/>
              <a:ea typeface="仿宋" panose="02010609060101010101" pitchFamily="49" charset="-122"/>
            </a:endParaRPr>
          </a:p>
          <a:p>
            <a:pPr>
              <a:spcAft>
                <a:spcPts val="0"/>
              </a:spcAft>
              <a:defRPr/>
            </a:pPr>
            <a:r>
              <a:rPr sz="2000">
                <a:solidFill>
                  <a:srgbClr val="231F20"/>
                </a:solidFill>
              </a:rPr>
              <a:t>（</a:t>
            </a:r>
            <a:r>
              <a:rPr lang="en-US" altLang="zh-CN" sz="2000">
                <a:solidFill>
                  <a:srgbClr val="231F20"/>
                </a:solidFill>
              </a:rPr>
              <a:t>2</a:t>
            </a:r>
            <a:r>
              <a:rPr sz="2000">
                <a:solidFill>
                  <a:srgbClr val="231F20"/>
                </a:solidFill>
              </a:rPr>
              <a:t>）本人因原担任的</a:t>
            </a:r>
            <a:r>
              <a:rPr sz="2000">
                <a:solidFill>
                  <a:srgbClr val="1B8FF5"/>
                </a:solidFill>
              </a:rPr>
              <a:t>查禁犯罪等职务获取的</a:t>
            </a:r>
            <a:r>
              <a:rPr sz="2000">
                <a:solidFill>
                  <a:srgbClr val="231F20"/>
                </a:solidFill>
              </a:rPr>
              <a:t>。</a:t>
            </a:r>
            <a:endParaRPr sz="2000"/>
          </a:p>
          <a:p>
            <a:pPr>
              <a:spcAft>
                <a:spcPts val="0"/>
              </a:spcAft>
              <a:defRPr/>
            </a:pPr>
            <a:r>
              <a:rPr sz="2000">
                <a:solidFill>
                  <a:srgbClr val="231F20"/>
                </a:solidFill>
                <a:latin typeface="仿宋" panose="02010609060101010101" pitchFamily="49" charset="-122"/>
                <a:ea typeface="仿宋" panose="02010609060101010101" pitchFamily="49" charset="-122"/>
              </a:rPr>
              <a:t>例</a:t>
            </a:r>
            <a:r>
              <a:rPr lang="en-US" altLang="zh-CN" sz="2000">
                <a:solidFill>
                  <a:srgbClr val="231F20"/>
                </a:solidFill>
                <a:latin typeface="仿宋" panose="02010609060101010101" pitchFamily="49" charset="-122"/>
                <a:ea typeface="仿宋" panose="02010609060101010101" pitchFamily="49" charset="-122"/>
              </a:rPr>
              <a:t>.</a:t>
            </a:r>
            <a:r>
              <a:rPr sz="2000">
                <a:solidFill>
                  <a:srgbClr val="231F20"/>
                </a:solidFill>
                <a:latin typeface="仿宋" panose="02010609060101010101" pitchFamily="49" charset="-122"/>
                <a:ea typeface="仿宋" panose="02010609060101010101" pitchFamily="49" charset="-122"/>
              </a:rPr>
              <a:t>陈某在检察机关审查起诉阶段，将自己担任警察期间查办犯罪活动时掌握的刘某抢劫财物的犯罪线索告诉检察人员，经查证属实，陈某的行为不能认定为立功。</a:t>
            </a:r>
            <a:endParaRPr sz="2000">
              <a:latin typeface="仿宋" panose="02010609060101010101" pitchFamily="49" charset="-122"/>
              <a:ea typeface="仿宋" panose="02010609060101010101" pitchFamily="49" charset="-122"/>
            </a:endParaRPr>
          </a:p>
          <a:p>
            <a:pPr>
              <a:spcAft>
                <a:spcPts val="0"/>
              </a:spcAft>
              <a:defRPr/>
            </a:pPr>
            <a:endParaRPr sz="2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534DCAE-3D76-431A-8BF4-B27A04C999BE}"/>
              </a:ext>
            </a:extLst>
          </p:cNvPr>
          <p:cNvSpPr>
            <a:spLocks noGrp="1"/>
          </p:cNvSpPr>
          <p:nvPr>
            <p:ph sz="quarter" idx="10"/>
          </p:nvPr>
        </p:nvSpPr>
        <p:spPr>
          <a:xfrm>
            <a:off x="287338" y="596900"/>
            <a:ext cx="8569325" cy="5664200"/>
          </a:xfrm>
        </p:spPr>
        <p:txBody>
          <a:bodyPr/>
          <a:lstStyle/>
          <a:p>
            <a:pPr>
              <a:spcAft>
                <a:spcPts val="0"/>
              </a:spcAft>
              <a:defRPr/>
            </a:pPr>
            <a:r>
              <a:rPr lang="en-US" altLang="zh-CN" sz="2000" b="1">
                <a:solidFill>
                  <a:srgbClr val="231F20"/>
                </a:solidFill>
              </a:rPr>
              <a:t>4.</a:t>
            </a:r>
            <a:r>
              <a:rPr sz="2000" b="1">
                <a:solidFill>
                  <a:srgbClr val="231F20"/>
                </a:solidFill>
              </a:rPr>
              <a:t>揭发具有对向（对合）关系的犯罪中的他人犯罪行为，是交代共犯人的犯罪事实，不能认定为立功，属于自首应交代的内容</a:t>
            </a:r>
            <a:endParaRPr sz="2000" b="1"/>
          </a:p>
          <a:p>
            <a:pPr>
              <a:spcAft>
                <a:spcPts val="0"/>
              </a:spcAft>
              <a:defRPr/>
            </a:pPr>
            <a:r>
              <a:rPr sz="2000" b="1">
                <a:solidFill>
                  <a:srgbClr val="4379FF"/>
                </a:solidFill>
              </a:rPr>
              <a:t>对合型犯罪</a:t>
            </a:r>
            <a:r>
              <a:rPr sz="2000">
                <a:solidFill>
                  <a:srgbClr val="231F20"/>
                </a:solidFill>
              </a:rPr>
              <a:t>，属于</a:t>
            </a:r>
            <a:r>
              <a:rPr sz="2000" b="1">
                <a:solidFill>
                  <a:srgbClr val="4379FF"/>
                </a:solidFill>
              </a:rPr>
              <a:t>必要的共犯</a:t>
            </a:r>
            <a:r>
              <a:rPr sz="2000">
                <a:solidFill>
                  <a:srgbClr val="231F20"/>
                </a:solidFill>
              </a:rPr>
              <a:t>。一方交代他方的犯罪行为的，属于交代</a:t>
            </a:r>
            <a:r>
              <a:rPr sz="2000" b="1">
                <a:solidFill>
                  <a:srgbClr val="4379FF"/>
                </a:solidFill>
              </a:rPr>
              <a:t>共同犯罪的事实</a:t>
            </a:r>
            <a:r>
              <a:rPr sz="2000">
                <a:solidFill>
                  <a:srgbClr val="231F20"/>
                </a:solidFill>
              </a:rPr>
              <a:t>，成立自首。</a:t>
            </a:r>
            <a:endParaRPr lang="en-US" altLang="zh-CN" sz="2000">
              <a:solidFill>
                <a:srgbClr val="231F20"/>
              </a:solidFill>
            </a:endParaRPr>
          </a:p>
          <a:p>
            <a:pPr>
              <a:spcAft>
                <a:spcPts val="0"/>
              </a:spcAft>
              <a:defRPr/>
            </a:pPr>
            <a:endParaRPr sz="2000"/>
          </a:p>
          <a:p>
            <a:pPr>
              <a:spcAft>
                <a:spcPts val="0"/>
              </a:spcAft>
              <a:defRPr/>
            </a:pPr>
            <a:r>
              <a:rPr sz="2000">
                <a:solidFill>
                  <a:srgbClr val="231F20"/>
                </a:solidFill>
                <a:latin typeface="仿宋" panose="02010609060101010101" pitchFamily="49" charset="-122"/>
                <a:ea typeface="仿宋" panose="02010609060101010101" pitchFamily="49" charset="-122"/>
              </a:rPr>
              <a:t>例</a:t>
            </a:r>
            <a:r>
              <a:rPr lang="en-US" altLang="zh-CN" sz="2000">
                <a:solidFill>
                  <a:srgbClr val="231F20"/>
                </a:solidFill>
                <a:latin typeface="仿宋" panose="02010609060101010101" pitchFamily="49" charset="-122"/>
                <a:ea typeface="仿宋" panose="02010609060101010101" pitchFamily="49" charset="-122"/>
              </a:rPr>
              <a:t>1.</a:t>
            </a:r>
            <a:r>
              <a:rPr sz="2000">
                <a:solidFill>
                  <a:srgbClr val="231F20"/>
                </a:solidFill>
                <a:latin typeface="仿宋" panose="02010609060101010101" pitchFamily="49" charset="-122"/>
                <a:ea typeface="仿宋" panose="02010609060101010101" pitchFamily="49" charset="-122"/>
              </a:rPr>
              <a:t>行贿人前往司法机关交代自己的行贿行为，就必须交代受贿人，交代受贿人是交代自己行贿行为的必要部分，属于自首应交代的内容。</a:t>
            </a:r>
            <a:endParaRPr sz="2000">
              <a:latin typeface="仿宋" panose="02010609060101010101" pitchFamily="49" charset="-122"/>
              <a:ea typeface="仿宋" panose="02010609060101010101" pitchFamily="49" charset="-122"/>
            </a:endParaRPr>
          </a:p>
          <a:p>
            <a:pPr>
              <a:spcAft>
                <a:spcPts val="0"/>
              </a:spcAft>
              <a:defRPr/>
            </a:pPr>
            <a:endParaRPr sz="2000">
              <a:solidFill>
                <a:srgbClr val="231F20"/>
              </a:solidFill>
              <a:latin typeface="仿宋" panose="02010609060101010101" pitchFamily="49" charset="-122"/>
              <a:ea typeface="仿宋" panose="02010609060101010101" pitchFamily="49" charset="-122"/>
            </a:endParaRPr>
          </a:p>
          <a:p>
            <a:pPr>
              <a:spcAft>
                <a:spcPts val="0"/>
              </a:spcAft>
              <a:defRPr/>
            </a:pPr>
            <a:r>
              <a:rPr sz="2000">
                <a:solidFill>
                  <a:srgbClr val="231F20"/>
                </a:solidFill>
                <a:latin typeface="仿宋" panose="02010609060101010101" pitchFamily="49" charset="-122"/>
                <a:ea typeface="仿宋" panose="02010609060101010101" pitchFamily="49" charset="-122"/>
              </a:rPr>
              <a:t>例</a:t>
            </a:r>
            <a:r>
              <a:rPr lang="en-US" altLang="zh-CN" sz="2000">
                <a:solidFill>
                  <a:srgbClr val="231F20"/>
                </a:solidFill>
                <a:latin typeface="仿宋" panose="02010609060101010101" pitchFamily="49" charset="-122"/>
                <a:ea typeface="仿宋" panose="02010609060101010101" pitchFamily="49" charset="-122"/>
              </a:rPr>
              <a:t>2.</a:t>
            </a:r>
            <a:r>
              <a:rPr sz="2000">
                <a:solidFill>
                  <a:srgbClr val="231F20"/>
                </a:solidFill>
                <a:latin typeface="仿宋" panose="02010609060101010101" pitchFamily="49" charset="-122"/>
                <a:ea typeface="仿宋" panose="02010609060101010101" pitchFamily="49" charset="-122"/>
              </a:rPr>
              <a:t>刑法仅规定了贩卖毒品罪，“卖”方构成犯罪，而单纯的“买”毒品行为不构成犯罪。甲从乙处购买毒品用于自己吸食，乙的行为构成贩卖毒品罪，甲的行为不构成犯罪。当然，甲可能涉嫌其他犯罪（如非法持有毒品罪），但就</a:t>
            </a:r>
            <a:r>
              <a:rPr sz="2000" b="1">
                <a:solidFill>
                  <a:srgbClr val="4379FF"/>
                </a:solidFill>
                <a:latin typeface="仿宋" panose="02010609060101010101" pitchFamily="49" charset="-122"/>
                <a:ea typeface="仿宋" panose="02010609060101010101" pitchFamily="49" charset="-122"/>
              </a:rPr>
              <a:t>“买卖毒品”</a:t>
            </a:r>
            <a:r>
              <a:rPr sz="2000">
                <a:solidFill>
                  <a:srgbClr val="231F20"/>
                </a:solidFill>
                <a:latin typeface="仿宋" panose="02010609060101010101" pitchFamily="49" charset="-122"/>
                <a:ea typeface="仿宋" panose="02010609060101010101" pitchFamily="49" charset="-122"/>
              </a:rPr>
              <a:t>这一行为而言，甲不构成犯罪。甲检举揭发乙贩卖毒品的行为，属于揭发他人的犯罪行为，成立立功。</a:t>
            </a:r>
            <a:endParaRPr sz="2000">
              <a:latin typeface="仿宋" panose="02010609060101010101" pitchFamily="49" charset="-122"/>
              <a:ea typeface="仿宋" panose="02010609060101010101"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69E247E-B7AF-FAFF-E765-72A205B11512}"/>
              </a:ext>
            </a:extLst>
          </p:cNvPr>
          <p:cNvSpPr>
            <a:spLocks noGrp="1"/>
          </p:cNvSpPr>
          <p:nvPr>
            <p:ph sz="quarter" idx="10"/>
          </p:nvPr>
        </p:nvSpPr>
        <p:spPr>
          <a:xfrm>
            <a:off x="287338" y="476250"/>
            <a:ext cx="8569325" cy="6111875"/>
          </a:xfrm>
        </p:spPr>
        <p:txBody>
          <a:bodyPr/>
          <a:lstStyle/>
          <a:p>
            <a:pPr>
              <a:spcAft>
                <a:spcPts val="0"/>
              </a:spcAft>
              <a:defRPr/>
            </a:pPr>
            <a:r>
              <a:rPr sz="2000" b="1">
                <a:solidFill>
                  <a:srgbClr val="231F20"/>
                </a:solidFill>
              </a:rPr>
              <a:t>（四）其他问题</a:t>
            </a:r>
            <a:endParaRPr sz="2000" b="1"/>
          </a:p>
          <a:p>
            <a:pPr>
              <a:spcAft>
                <a:spcPts val="0"/>
              </a:spcAft>
              <a:defRPr/>
            </a:pPr>
            <a:r>
              <a:rPr lang="en-US" altLang="zh-CN" sz="2000" b="1">
                <a:solidFill>
                  <a:srgbClr val="231F20"/>
                </a:solidFill>
              </a:rPr>
              <a:t>1.</a:t>
            </a:r>
            <a:r>
              <a:rPr sz="2000" b="1">
                <a:solidFill>
                  <a:srgbClr val="231F20"/>
                </a:solidFill>
              </a:rPr>
              <a:t>一般立功和重大立功的区别</a:t>
            </a:r>
            <a:endParaRPr sz="2000" b="1"/>
          </a:p>
          <a:p>
            <a:pPr>
              <a:spcAft>
                <a:spcPts val="0"/>
              </a:spcAft>
              <a:defRPr/>
            </a:pPr>
            <a:r>
              <a:rPr sz="2000">
                <a:solidFill>
                  <a:srgbClr val="231F20"/>
                </a:solidFill>
              </a:rPr>
              <a:t>（</a:t>
            </a:r>
            <a:r>
              <a:rPr lang="en-US" altLang="zh-CN" sz="2000">
                <a:solidFill>
                  <a:srgbClr val="231F20"/>
                </a:solidFill>
              </a:rPr>
              <a:t>1</a:t>
            </a:r>
            <a:r>
              <a:rPr sz="2000">
                <a:solidFill>
                  <a:srgbClr val="231F20"/>
                </a:solidFill>
              </a:rPr>
              <a:t>）重大立功所针对的对象是“犯罪嫌疑人、被告人</a:t>
            </a:r>
            <a:r>
              <a:rPr sz="2000" b="1">
                <a:solidFill>
                  <a:srgbClr val="4379FF"/>
                </a:solidFill>
              </a:rPr>
              <a:t>可能被判处无期徒刑以上</a:t>
            </a:r>
            <a:r>
              <a:rPr sz="2000">
                <a:solidFill>
                  <a:srgbClr val="231F20"/>
                </a:solidFill>
              </a:rPr>
              <a:t>刑罚或者案件在本省、自治区、直辖市或者全国范围内</a:t>
            </a:r>
            <a:r>
              <a:rPr sz="2000" b="1">
                <a:solidFill>
                  <a:srgbClr val="4379FF"/>
                </a:solidFill>
              </a:rPr>
              <a:t>有较大影响</a:t>
            </a:r>
            <a:r>
              <a:rPr sz="2000">
                <a:solidFill>
                  <a:srgbClr val="231F20"/>
                </a:solidFill>
              </a:rPr>
              <a:t>等情形”。</a:t>
            </a:r>
            <a:endParaRPr sz="2000"/>
          </a:p>
          <a:p>
            <a:pPr>
              <a:spcAft>
                <a:spcPts val="0"/>
              </a:spcAft>
              <a:defRPr/>
            </a:pPr>
            <a:r>
              <a:rPr sz="2000">
                <a:solidFill>
                  <a:srgbClr val="231F20"/>
                </a:solidFill>
              </a:rPr>
              <a:t>（</a:t>
            </a:r>
            <a:r>
              <a:rPr lang="en-US" altLang="zh-CN" sz="2000">
                <a:solidFill>
                  <a:srgbClr val="231F20"/>
                </a:solidFill>
              </a:rPr>
              <a:t>2</a:t>
            </a:r>
            <a:r>
              <a:rPr sz="2000">
                <a:solidFill>
                  <a:srgbClr val="231F20"/>
                </a:solidFill>
              </a:rPr>
              <a:t>）可能被判处</a:t>
            </a:r>
            <a:r>
              <a:rPr sz="2000" b="1">
                <a:solidFill>
                  <a:srgbClr val="4379FF"/>
                </a:solidFill>
              </a:rPr>
              <a:t>无期徒刑以上</a:t>
            </a:r>
            <a:r>
              <a:rPr sz="2000">
                <a:solidFill>
                  <a:srgbClr val="231F20"/>
                </a:solidFill>
              </a:rPr>
              <a:t>刑罚，是指根据犯罪行为的事实、情节可能判处无期徒刑以上刑罚。</a:t>
            </a:r>
            <a:endParaRPr sz="2000"/>
          </a:p>
          <a:p>
            <a:pPr>
              <a:spcAft>
                <a:spcPts val="0"/>
              </a:spcAft>
              <a:defRPr/>
            </a:pPr>
            <a:r>
              <a:rPr sz="2000">
                <a:solidFill>
                  <a:srgbClr val="231F20"/>
                </a:solidFill>
              </a:rPr>
              <a:t>案件已经判决的，以实际判处的刑罚为准。但是，根据犯罪行为的事实、情节</a:t>
            </a:r>
            <a:r>
              <a:rPr sz="2000">
                <a:solidFill>
                  <a:srgbClr val="1B8FF5"/>
                </a:solidFill>
              </a:rPr>
              <a:t>应当判处被判刑人无期徒刑</a:t>
            </a:r>
            <a:r>
              <a:rPr sz="2000">
                <a:solidFill>
                  <a:srgbClr val="231F20"/>
                </a:solidFill>
              </a:rPr>
              <a:t>以上刑罚，被判刑人却有法定情节依法从轻、减轻处罚而被判处有期徒刑的，应当认定为重大立功。</a:t>
            </a:r>
            <a:endParaRPr lang="en-US" altLang="zh-CN" sz="2000">
              <a:solidFill>
                <a:srgbClr val="231F20"/>
              </a:solidFill>
            </a:endParaRPr>
          </a:p>
          <a:p>
            <a:pPr>
              <a:spcAft>
                <a:spcPts val="0"/>
              </a:spcAft>
              <a:defRPr/>
            </a:pPr>
            <a:endParaRPr lang="en-US" altLang="zh-CN" sz="2000">
              <a:solidFill>
                <a:srgbClr val="231F20"/>
              </a:solidFill>
            </a:endParaRPr>
          </a:p>
          <a:p>
            <a:pPr>
              <a:spcAft>
                <a:spcPts val="0"/>
              </a:spcAft>
              <a:defRPr/>
            </a:pPr>
            <a:r>
              <a:rPr lang="en-US" altLang="zh-CN" sz="2000" b="1">
                <a:solidFill>
                  <a:srgbClr val="231F20"/>
                </a:solidFill>
              </a:rPr>
              <a:t>2.</a:t>
            </a:r>
            <a:r>
              <a:rPr sz="2000" b="1">
                <a:solidFill>
                  <a:srgbClr val="231F20"/>
                </a:solidFill>
              </a:rPr>
              <a:t>立功的法律后果</a:t>
            </a:r>
            <a:endParaRPr sz="2000" b="1"/>
          </a:p>
          <a:p>
            <a:pPr>
              <a:spcAft>
                <a:spcPts val="0"/>
              </a:spcAft>
              <a:defRPr/>
            </a:pPr>
            <a:r>
              <a:rPr sz="2000">
                <a:solidFill>
                  <a:srgbClr val="231F20"/>
                </a:solidFill>
              </a:rPr>
              <a:t>（</a:t>
            </a:r>
            <a:r>
              <a:rPr lang="en-US" altLang="zh-CN" sz="2000">
                <a:solidFill>
                  <a:srgbClr val="231F20"/>
                </a:solidFill>
              </a:rPr>
              <a:t>1</a:t>
            </a:r>
            <a:r>
              <a:rPr sz="2000">
                <a:solidFill>
                  <a:srgbClr val="231F20"/>
                </a:solidFill>
              </a:rPr>
              <a:t>）“自首”或者“一般立功”的：可以从轻、减轻处罚。自首案件中，犯罪较轻的，可以免除处罚。</a:t>
            </a:r>
            <a:endParaRPr sz="2000"/>
          </a:p>
          <a:p>
            <a:pPr>
              <a:spcAft>
                <a:spcPts val="0"/>
              </a:spcAft>
              <a:defRPr/>
            </a:pPr>
            <a:r>
              <a:rPr sz="2000">
                <a:solidFill>
                  <a:srgbClr val="231F20"/>
                </a:solidFill>
              </a:rPr>
              <a:t>（</a:t>
            </a:r>
            <a:r>
              <a:rPr lang="en-US" altLang="zh-CN" sz="2000">
                <a:solidFill>
                  <a:srgbClr val="231F20"/>
                </a:solidFill>
              </a:rPr>
              <a:t>2</a:t>
            </a:r>
            <a:r>
              <a:rPr sz="2000">
                <a:solidFill>
                  <a:srgbClr val="231F20"/>
                </a:solidFill>
              </a:rPr>
              <a:t>）有“重大立功”表现的：可以减轻或者免除处罚。</a:t>
            </a:r>
            <a:endParaRPr sz="2000"/>
          </a:p>
          <a:p>
            <a:pPr>
              <a:spcAft>
                <a:spcPts val="0"/>
              </a:spcAft>
              <a:defRPr/>
            </a:pPr>
            <a:endParaRPr sz="2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3C0A53F1-EA70-DF54-F401-6D4BA2B7B969}"/>
              </a:ext>
            </a:extLst>
          </p:cNvPr>
          <p:cNvSpPr>
            <a:spLocks noGrp="1"/>
          </p:cNvSpPr>
          <p:nvPr>
            <p:ph sz="quarter" idx="10"/>
          </p:nvPr>
        </p:nvSpPr>
        <p:spPr>
          <a:xfrm>
            <a:off x="215900" y="596900"/>
            <a:ext cx="8712200" cy="5664200"/>
          </a:xfrm>
        </p:spPr>
        <p:txBody>
          <a:bodyPr/>
          <a:lstStyle/>
          <a:p>
            <a:pPr>
              <a:spcAft>
                <a:spcPts val="0"/>
              </a:spcAft>
              <a:defRPr/>
            </a:pPr>
            <a:r>
              <a:rPr lang="en-US" altLang="zh-CN" sz="2000" b="1">
                <a:solidFill>
                  <a:srgbClr val="231F20"/>
                </a:solidFill>
              </a:rPr>
              <a:t>3.</a:t>
            </a:r>
            <a:r>
              <a:rPr sz="2000">
                <a:solidFill>
                  <a:srgbClr val="231F20"/>
                </a:solidFill>
              </a:rPr>
              <a:t>自首的法律效果仅及于自首的罪（</a:t>
            </a:r>
            <a:r>
              <a:rPr sz="2000" b="1">
                <a:solidFill>
                  <a:srgbClr val="4379FF"/>
                </a:solidFill>
              </a:rPr>
              <a:t>对事不对人</a:t>
            </a:r>
            <a:r>
              <a:rPr sz="2000">
                <a:solidFill>
                  <a:srgbClr val="231F20"/>
                </a:solidFill>
              </a:rPr>
              <a:t>），而立功的法律效果可以及于行为人所实施的所有犯罪行为（</a:t>
            </a:r>
            <a:r>
              <a:rPr sz="2000" b="1">
                <a:solidFill>
                  <a:srgbClr val="4379FF"/>
                </a:solidFill>
              </a:rPr>
              <a:t>对人不对事</a:t>
            </a:r>
            <a:r>
              <a:rPr sz="2000">
                <a:solidFill>
                  <a:srgbClr val="231F20"/>
                </a:solidFill>
              </a:rPr>
              <a:t>）</a:t>
            </a:r>
            <a:endParaRPr lang="en-US" altLang="zh-CN" sz="2000"/>
          </a:p>
          <a:p>
            <a:pPr>
              <a:spcAft>
                <a:spcPts val="0"/>
              </a:spcAft>
              <a:defRPr/>
            </a:pPr>
            <a:endParaRPr sz="2000">
              <a:solidFill>
                <a:srgbClr val="231F20"/>
              </a:solidFill>
            </a:endParaRPr>
          </a:p>
          <a:p>
            <a:pPr>
              <a:spcAft>
                <a:spcPts val="0"/>
              </a:spcAft>
              <a:defRPr/>
            </a:pPr>
            <a:r>
              <a:rPr sz="2000">
                <a:solidFill>
                  <a:srgbClr val="231F20"/>
                </a:solidFill>
                <a:latin typeface="仿宋" panose="02010609060101010101" pitchFamily="49" charset="-122"/>
                <a:ea typeface="仿宋" panose="02010609060101010101" pitchFamily="49" charset="-122"/>
              </a:rPr>
              <a:t>例</a:t>
            </a:r>
            <a:r>
              <a:rPr lang="en-US" altLang="zh-CN" sz="2000">
                <a:solidFill>
                  <a:srgbClr val="231F20"/>
                </a:solidFill>
                <a:latin typeface="仿宋" panose="02010609060101010101" pitchFamily="49" charset="-122"/>
                <a:ea typeface="仿宋" panose="02010609060101010101" pitchFamily="49" charset="-122"/>
              </a:rPr>
              <a:t>.</a:t>
            </a:r>
            <a:r>
              <a:rPr sz="2000">
                <a:solidFill>
                  <a:srgbClr val="231F20"/>
                </a:solidFill>
                <a:latin typeface="仿宋" panose="02010609060101010101" pitchFamily="49" charset="-122"/>
                <a:ea typeface="仿宋" panose="02010609060101010101" pitchFamily="49" charset="-122"/>
              </a:rPr>
              <a:t>张某实施了甲、乙二罪，因甲罪被抓获，羁押期间，张某如实交代了司法机关尚未掌握的乙罪。</a:t>
            </a:r>
            <a:endParaRPr sz="2000">
              <a:latin typeface="仿宋" panose="02010609060101010101" pitchFamily="49" charset="-122"/>
              <a:ea typeface="仿宋" panose="02010609060101010101" pitchFamily="49" charset="-122"/>
            </a:endParaRPr>
          </a:p>
          <a:p>
            <a:pPr>
              <a:spcAft>
                <a:spcPts val="0"/>
              </a:spcAft>
              <a:defRPr/>
            </a:pPr>
            <a:r>
              <a:rPr sz="2000">
                <a:solidFill>
                  <a:srgbClr val="231F20"/>
                </a:solidFill>
                <a:latin typeface="仿宋" panose="02010609060101010101" pitchFamily="49" charset="-122"/>
                <a:ea typeface="仿宋" panose="02010609060101010101" pitchFamily="49" charset="-122"/>
              </a:rPr>
              <a:t>张某就乙罪成立自首。那么，乙罪可以享受自首的法律效果“可以从轻、减轻处罚”。甲罪不成立自首，不能从轻、减轻处罚。</a:t>
            </a:r>
            <a:endParaRPr sz="2000">
              <a:latin typeface="仿宋" panose="02010609060101010101" pitchFamily="49" charset="-122"/>
              <a:ea typeface="仿宋" panose="02010609060101010101" pitchFamily="49" charset="-122"/>
            </a:endParaRPr>
          </a:p>
          <a:p>
            <a:pPr>
              <a:spcAft>
                <a:spcPts val="0"/>
              </a:spcAft>
              <a:defRPr/>
            </a:pPr>
            <a:endParaRPr sz="2000">
              <a:solidFill>
                <a:srgbClr val="231F20"/>
              </a:solidFill>
              <a:latin typeface="仿宋" panose="02010609060101010101" pitchFamily="49" charset="-122"/>
              <a:ea typeface="仿宋" panose="02010609060101010101" pitchFamily="49" charset="-122"/>
            </a:endParaRPr>
          </a:p>
          <a:p>
            <a:pPr>
              <a:spcAft>
                <a:spcPts val="0"/>
              </a:spcAft>
              <a:defRPr/>
            </a:pPr>
            <a:r>
              <a:rPr sz="2000">
                <a:solidFill>
                  <a:srgbClr val="231F20"/>
                </a:solidFill>
                <a:latin typeface="仿宋" panose="02010609060101010101" pitchFamily="49" charset="-122"/>
                <a:ea typeface="仿宋" panose="02010609060101010101" pitchFamily="49" charset="-122"/>
              </a:rPr>
              <a:t>但是，如果张某到案后还检举、揭发了李某的丙罪，属于立功。立功的法律及于立功人所犯的所有罪，即只要是张某所实施的任何犯罪行为，都可以享受立功从宽处理的法律效果，张某的甲罪、乙罪都能享受到“可以从轻、减轻处罚”的立功法律效果。</a:t>
            </a:r>
            <a:endParaRPr sz="2000">
              <a:latin typeface="仿宋" panose="02010609060101010101" pitchFamily="49" charset="-122"/>
              <a:ea typeface="仿宋" panose="02010609060101010101" pitchFamily="49"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0660D57-FB21-63D0-60B2-15BF4ED8AA24}"/>
              </a:ext>
            </a:extLst>
          </p:cNvPr>
          <p:cNvSpPr>
            <a:spLocks noGrp="1"/>
          </p:cNvSpPr>
          <p:nvPr>
            <p:ph sz="quarter" idx="10"/>
          </p:nvPr>
        </p:nvSpPr>
        <p:spPr>
          <a:xfrm>
            <a:off x="2292350" y="650875"/>
            <a:ext cx="4356100" cy="673100"/>
          </a:xfrm>
        </p:spPr>
        <p:txBody>
          <a:bodyPr/>
          <a:lstStyle/>
          <a:p>
            <a:pPr>
              <a:spcAft>
                <a:spcPts val="0"/>
              </a:spcAft>
              <a:defRPr/>
            </a:pPr>
            <a:r>
              <a:rPr sz="2000">
                <a:solidFill>
                  <a:srgbClr val="231F20"/>
                </a:solidFill>
              </a:rPr>
              <a:t>自首、立功与坦白的关系</a:t>
            </a:r>
            <a:endParaRPr sz="2000">
              <a:latin typeface="仿宋" panose="02010609060101010101" pitchFamily="49" charset="-122"/>
              <a:ea typeface="仿宋" panose="02010609060101010101" pitchFamily="49" charset="-122"/>
            </a:endParaRPr>
          </a:p>
        </p:txBody>
      </p:sp>
      <p:pic>
        <p:nvPicPr>
          <p:cNvPr id="73731" name="图片 3">
            <a:extLst>
              <a:ext uri="{FF2B5EF4-FFF2-40B4-BE49-F238E27FC236}">
                <a16:creationId xmlns:a16="http://schemas.microsoft.com/office/drawing/2014/main" id="{A3D0D750-7BDA-7492-7B08-32174CB5E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323975"/>
            <a:ext cx="8509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2446F22-33D3-4AE9-4993-82D0917F20A1}"/>
              </a:ext>
            </a:extLst>
          </p:cNvPr>
          <p:cNvSpPr/>
          <p:nvPr/>
        </p:nvSpPr>
        <p:spPr>
          <a:xfrm>
            <a:off x="0" y="188913"/>
            <a:ext cx="9109075" cy="6370637"/>
          </a:xfrm>
          <a:prstGeom prst="rect">
            <a:avLst/>
          </a:prstGeom>
        </p:spPr>
        <p:txBody>
          <a:bodyPr>
            <a:spAutoFit/>
          </a:bodyPr>
          <a:lstStyle/>
          <a:p>
            <a:pPr algn="ctr" eaLnBrk="1">
              <a:defRPr/>
            </a:pPr>
            <a:r>
              <a:rPr lang="zh-CN" altLang="en-US" sz="2800" b="1" dirty="0">
                <a:latin typeface="+mn-ea"/>
                <a:ea typeface="+mn-ea"/>
              </a:rPr>
              <a:t>数罪并罚</a:t>
            </a:r>
            <a:r>
              <a:rPr lang="zh-CN" altLang="en-US" sz="1000" dirty="0">
                <a:latin typeface="+mn-ea"/>
                <a:ea typeface="+mn-ea"/>
              </a:rPr>
              <a:t>   </a:t>
            </a:r>
            <a:endParaRPr lang="en-US" altLang="zh-CN" sz="1000" dirty="0">
              <a:latin typeface="+mn-ea"/>
              <a:ea typeface="+mn-ea"/>
            </a:endParaRPr>
          </a:p>
          <a:p>
            <a:pPr algn="ctr" eaLnBrk="1">
              <a:defRPr/>
            </a:pPr>
            <a:endParaRPr lang="en-US" altLang="zh-CN" sz="1000" dirty="0">
              <a:latin typeface="+mn-ea"/>
              <a:ea typeface="+mn-ea"/>
            </a:endParaRPr>
          </a:p>
          <a:p>
            <a:pPr algn="just" eaLnBrk="1">
              <a:defRPr/>
            </a:pPr>
            <a:r>
              <a:rPr lang="zh-CN" altLang="en-US" sz="2000" dirty="0">
                <a:latin typeface="仿宋" panose="02010609060101010101" pitchFamily="49" charset="-122"/>
                <a:ea typeface="仿宋" panose="02010609060101010101" pitchFamily="49" charset="-122"/>
              </a:rPr>
              <a:t>    第</a:t>
            </a:r>
            <a:r>
              <a:rPr lang="en-US" altLang="zh-CN" sz="2000" dirty="0">
                <a:latin typeface="仿宋" panose="02010609060101010101" pitchFamily="49" charset="-122"/>
                <a:ea typeface="仿宋" panose="02010609060101010101" pitchFamily="49" charset="-122"/>
              </a:rPr>
              <a:t>69</a:t>
            </a:r>
            <a:r>
              <a:rPr lang="zh-CN" altLang="en-US" sz="2000" dirty="0">
                <a:latin typeface="仿宋" panose="02010609060101010101" pitchFamily="49" charset="-122"/>
                <a:ea typeface="仿宋" panose="02010609060101010101" pitchFamily="49" charset="-122"/>
              </a:rPr>
              <a:t>条 判决宣告以前一人犯数罪的，除判处死刑和无期徒刑的以外，应当在总和刑期以下、数刑中最高刑期以上，酌情决定执行的刑期，但是管制最高不能超过三年，拘役最高不能超过一年，有期徒刑总和刑期不满三十五年的，最高不能超过二十年，总和刑期在三十五年以上的，最高不能超过二十五年。</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数罪中有判处有期徒刑和拘役的，执行有期徒刑。数罪中有判处有期徒刑和管制，或者拘役和管制的，有期徒刑、拘役执行完毕后，管制仍须执行。</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本款由</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刑法修正案（九）</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所增设</a:t>
            </a:r>
            <a:r>
              <a:rPr lang="en-US" altLang="zh-CN" sz="2000" dirty="0">
                <a:latin typeface="仿宋" panose="02010609060101010101" pitchFamily="49" charset="-122"/>
                <a:ea typeface="仿宋" panose="02010609060101010101" pitchFamily="49" charset="-122"/>
              </a:rPr>
              <a:t>]</a:t>
            </a:r>
          </a:p>
          <a:p>
            <a:pPr algn="just" eaLnBrk="1">
              <a:defRPr/>
            </a:pPr>
            <a:endParaRPr lang="en-US" altLang="zh-CN" sz="1000" dirty="0">
              <a:latin typeface="仿宋" panose="02010609060101010101" pitchFamily="49" charset="-122"/>
              <a:ea typeface="仿宋" panose="02010609060101010101" pitchFamily="49" charset="-122"/>
            </a:endParaRPr>
          </a:p>
          <a:p>
            <a:pPr algn="just" eaLnBrk="1">
              <a:defRPr/>
            </a:pPr>
            <a:r>
              <a:rPr lang="zh-CN" altLang="en-US" sz="2000" dirty="0">
                <a:latin typeface="+mn-ea"/>
                <a:ea typeface="+mn-ea"/>
              </a:rPr>
              <a:t>    </a:t>
            </a:r>
            <a:r>
              <a:rPr lang="zh-CN" altLang="en-US" sz="2000" dirty="0">
                <a:latin typeface="黑体" panose="02010609060101010101" pitchFamily="49" charset="-122"/>
                <a:ea typeface="黑体" panose="02010609060101010101" pitchFamily="49" charset="-122"/>
              </a:rPr>
              <a:t>一、概念</a:t>
            </a:r>
            <a:endParaRPr lang="en-US" altLang="zh-CN" sz="2000" dirty="0">
              <a:latin typeface="黑体" panose="02010609060101010101" pitchFamily="49" charset="-122"/>
              <a:ea typeface="黑体" panose="02010609060101010101" pitchFamily="49" charset="-122"/>
            </a:endParaRPr>
          </a:p>
          <a:p>
            <a:pPr algn="just" eaLnBrk="1">
              <a:defRPr/>
            </a:pPr>
            <a:endParaRPr lang="en-US" altLang="zh-CN" sz="1000" dirty="0">
              <a:latin typeface="黑体" panose="02010609060101010101" pitchFamily="49" charset="-122"/>
              <a:ea typeface="黑体" panose="02010609060101010101" pitchFamily="49" charset="-122"/>
            </a:endParaRPr>
          </a:p>
          <a:p>
            <a:pPr algn="just" eaLnBrk="1">
              <a:defRPr/>
            </a:pPr>
            <a:r>
              <a:rPr lang="zh-CN" altLang="en-US" sz="2000" dirty="0">
                <a:latin typeface="黑体" panose="02010609060101010101" pitchFamily="49" charset="-122"/>
                <a:ea typeface="黑体" panose="02010609060101010101" pitchFamily="49" charset="-122"/>
              </a:rPr>
              <a:t>    数罪并罚，是指对一行为人所犯</a:t>
            </a:r>
            <a:r>
              <a:rPr lang="zh-CN" altLang="en-US" sz="2000" dirty="0">
                <a:solidFill>
                  <a:srgbClr val="0070C0"/>
                </a:solidFill>
                <a:latin typeface="黑体" panose="02010609060101010101" pitchFamily="49" charset="-122"/>
                <a:ea typeface="黑体" panose="02010609060101010101" pitchFamily="49" charset="-122"/>
              </a:rPr>
              <a:t>数罪合并处罚</a:t>
            </a:r>
            <a:r>
              <a:rPr lang="zh-CN" altLang="en-US" sz="2000" dirty="0">
                <a:latin typeface="黑体" panose="02010609060101010101" pitchFamily="49" charset="-122"/>
                <a:ea typeface="黑体" panose="02010609060101010101" pitchFamily="49" charset="-122"/>
              </a:rPr>
              <a:t>的制度。法院对一行为人在法定时间界限内所犯数罪分别定罪量刑后，按照法定的并罚原则及刑期计算方法决定其应执行的刑罚。数罪并罚要解决的问题是如何将数罪的</a:t>
            </a:r>
            <a:r>
              <a:rPr lang="zh-CN" altLang="en-US" sz="2000" dirty="0">
                <a:solidFill>
                  <a:srgbClr val="0070C0"/>
                </a:solidFill>
                <a:latin typeface="黑体" panose="02010609060101010101" pitchFamily="49" charset="-122"/>
                <a:ea typeface="黑体" panose="02010609060101010101" pitchFamily="49" charset="-122"/>
              </a:rPr>
              <a:t>宣告刑变为执行刑</a:t>
            </a:r>
            <a:r>
              <a:rPr lang="zh-CN" altLang="en-US" sz="2000" dirty="0">
                <a:latin typeface="黑体" panose="02010609060101010101" pitchFamily="49" charset="-122"/>
                <a:ea typeface="黑体" panose="02010609060101010101" pitchFamily="49" charset="-122"/>
              </a:rPr>
              <a:t>。</a:t>
            </a:r>
            <a:endParaRPr lang="en-US" altLang="zh-CN" sz="2000" dirty="0">
              <a:latin typeface="黑体" panose="02010609060101010101" pitchFamily="49" charset="-122"/>
              <a:ea typeface="黑体" panose="02010609060101010101" pitchFamily="49" charset="-122"/>
            </a:endParaRPr>
          </a:p>
          <a:p>
            <a:pPr algn="just" eaLnBrk="1">
              <a:defRPr/>
            </a:pPr>
            <a:endParaRPr lang="en-US" altLang="zh-CN" sz="1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1.</a:t>
            </a:r>
            <a:r>
              <a:rPr lang="zh-CN" altLang="en-US" sz="2000" dirty="0">
                <a:solidFill>
                  <a:srgbClr val="0070C0"/>
                </a:solidFill>
                <a:latin typeface="黑体" panose="02010609060101010101" pitchFamily="49" charset="-122"/>
                <a:ea typeface="黑体" panose="02010609060101010101" pitchFamily="49" charset="-122"/>
              </a:rPr>
              <a:t>事实前提</a:t>
            </a:r>
            <a:r>
              <a:rPr lang="zh-CN" altLang="en-US" sz="2000" dirty="0">
                <a:latin typeface="黑体" panose="02010609060101010101" pitchFamily="49" charset="-122"/>
                <a:ea typeface="黑体" panose="02010609060101010101" pitchFamily="49" charset="-122"/>
              </a:rPr>
              <a:t>：必须是一行为人犯有数罪。</a:t>
            </a:r>
            <a:endParaRPr lang="en-US" altLang="zh-CN" sz="2000" dirty="0">
              <a:latin typeface="黑体" panose="02010609060101010101" pitchFamily="49" charset="-122"/>
              <a:ea typeface="黑体" panose="02010609060101010101" pitchFamily="49" charset="-122"/>
            </a:endParaRPr>
          </a:p>
          <a:p>
            <a:pPr algn="just" eaLnBrk="1">
              <a:defRPr/>
            </a:pPr>
            <a:endParaRPr lang="en-US" altLang="zh-CN" sz="1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2.</a:t>
            </a:r>
            <a:r>
              <a:rPr lang="zh-CN" altLang="en-US" sz="2000" dirty="0">
                <a:solidFill>
                  <a:srgbClr val="0070C0"/>
                </a:solidFill>
                <a:latin typeface="黑体" panose="02010609060101010101" pitchFamily="49" charset="-122"/>
                <a:ea typeface="黑体" panose="02010609060101010101" pitchFamily="49" charset="-122"/>
              </a:rPr>
              <a:t>时间界限</a:t>
            </a:r>
            <a:r>
              <a:rPr lang="zh-CN" altLang="en-US" sz="2000" dirty="0">
                <a:latin typeface="黑体" panose="02010609060101010101" pitchFamily="49" charset="-122"/>
                <a:ea typeface="黑体" panose="02010609060101010101" pitchFamily="49" charset="-122"/>
              </a:rPr>
              <a:t>：一行为人所犯的数罪必须发生于法定的时间界限之内。我国刑法以刑罚执行完毕以前所犯数罪作为适用并罚的最后时间界限。</a:t>
            </a:r>
            <a:endParaRPr lang="en-US" altLang="zh-CN" sz="2000" dirty="0">
              <a:latin typeface="黑体" panose="02010609060101010101" pitchFamily="49" charset="-122"/>
              <a:ea typeface="黑体" panose="02010609060101010101" pitchFamily="49" charset="-122"/>
            </a:endParaRPr>
          </a:p>
          <a:p>
            <a:pPr algn="just" eaLnBrk="1">
              <a:defRPr/>
            </a:pPr>
            <a:endParaRPr lang="en-US" altLang="zh-CN" sz="1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3.</a:t>
            </a:r>
            <a:r>
              <a:rPr lang="zh-CN" altLang="en-US" sz="2000" dirty="0">
                <a:solidFill>
                  <a:srgbClr val="0070C0"/>
                </a:solidFill>
                <a:latin typeface="黑体" panose="02010609060101010101" pitchFamily="49" charset="-122"/>
                <a:ea typeface="黑体" panose="02010609060101010101" pitchFamily="49" charset="-122"/>
              </a:rPr>
              <a:t>程序规则</a:t>
            </a:r>
            <a:r>
              <a:rPr lang="zh-CN" altLang="en-US" sz="2000" dirty="0">
                <a:latin typeface="黑体" panose="02010609060101010101" pitchFamily="49" charset="-122"/>
                <a:ea typeface="黑体" panose="02010609060101010101" pitchFamily="49" charset="-122"/>
              </a:rPr>
              <a:t>：必须在对数罪分别定罪量刑的基础上，依照法定的并罚原则、并罚范围和并罚方法（刑期计算方式），决定执行的刑罚。</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矩形 1">
            <a:extLst>
              <a:ext uri="{FF2B5EF4-FFF2-40B4-BE49-F238E27FC236}">
                <a16:creationId xmlns:a16="http://schemas.microsoft.com/office/drawing/2014/main" id="{85862971-CDFF-6541-D6A9-19E6CFCABB25}"/>
              </a:ext>
            </a:extLst>
          </p:cNvPr>
          <p:cNvSpPr>
            <a:spLocks noChangeArrowheads="1"/>
          </p:cNvSpPr>
          <p:nvPr/>
        </p:nvSpPr>
        <p:spPr bwMode="auto">
          <a:xfrm>
            <a:off x="0" y="188913"/>
            <a:ext cx="91090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二、数罪并罚的原则</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是指对一人所犯数罪合并处罚应依据的规则。各国所采用的数罪并罚原则，主要可归纳为如下四种：</a:t>
            </a:r>
            <a:endParaRPr lang="en-US" altLang="zh-CN" sz="2000">
              <a:latin typeface="黑体" panose="02010609060101010101" pitchFamily="49" charset="-122"/>
              <a:ea typeface="黑体" panose="02010609060101010101" pitchFamily="49" charset="-122"/>
            </a:endParaRPr>
          </a:p>
        </p:txBody>
      </p:sp>
      <p:graphicFrame>
        <p:nvGraphicFramePr>
          <p:cNvPr id="5" name="表格 4">
            <a:extLst>
              <a:ext uri="{FF2B5EF4-FFF2-40B4-BE49-F238E27FC236}">
                <a16:creationId xmlns:a16="http://schemas.microsoft.com/office/drawing/2014/main" id="{DA9B854D-2B2E-122F-DFA2-863D2CF754EC}"/>
              </a:ext>
            </a:extLst>
          </p:cNvPr>
          <p:cNvGraphicFramePr>
            <a:graphicFrameLocks noGrp="1"/>
          </p:cNvGraphicFramePr>
          <p:nvPr/>
        </p:nvGraphicFramePr>
        <p:xfrm>
          <a:off x="250825" y="1924050"/>
          <a:ext cx="8642350" cy="3718392"/>
        </p:xfrm>
        <a:graphic>
          <a:graphicData uri="http://schemas.openxmlformats.org/drawingml/2006/table">
            <a:tbl>
              <a:tblPr firstCol="1" bandRow="1">
                <a:tableStyleId>{5C22544A-7EE6-4342-B048-85BDC9FD1C3A}</a:tableStyleId>
              </a:tblPr>
              <a:tblGrid>
                <a:gridCol w="1368372">
                  <a:extLst>
                    <a:ext uri="{9D8B030D-6E8A-4147-A177-3AD203B41FA5}">
                      <a16:colId xmlns:a16="http://schemas.microsoft.com/office/drawing/2014/main" val="20000"/>
                    </a:ext>
                  </a:extLst>
                </a:gridCol>
                <a:gridCol w="7273978">
                  <a:extLst>
                    <a:ext uri="{9D8B030D-6E8A-4147-A177-3AD203B41FA5}">
                      <a16:colId xmlns:a16="http://schemas.microsoft.com/office/drawing/2014/main" val="20001"/>
                    </a:ext>
                  </a:extLst>
                </a:gridCol>
              </a:tblGrid>
              <a:tr h="700913">
                <a:tc>
                  <a:txBody>
                    <a:bodyPr/>
                    <a:lstStyle/>
                    <a:p>
                      <a:r>
                        <a:rPr lang="zh-CN" altLang="en-US" sz="2000" dirty="0">
                          <a:latin typeface="黑体" panose="02010609060101010101" pitchFamily="49" charset="-122"/>
                          <a:ea typeface="黑体" panose="02010609060101010101" pitchFamily="49" charset="-122"/>
                        </a:rPr>
                        <a:t>并科原则</a:t>
                      </a:r>
                    </a:p>
                  </a:txBody>
                  <a:tcPr marL="91455" marR="91455" marT="45699" marB="45699"/>
                </a:tc>
                <a:tc>
                  <a:txBody>
                    <a:bodyPr/>
                    <a:lstStyle/>
                    <a:p>
                      <a:r>
                        <a:rPr lang="zh-CN" altLang="en-US" sz="2000" dirty="0">
                          <a:latin typeface="黑体" panose="02010609060101010101" pitchFamily="49" charset="-122"/>
                          <a:ea typeface="黑体" panose="02010609060101010101" pitchFamily="49" charset="-122"/>
                        </a:rPr>
                        <a:t>亦称相加原则，指将一人所犯数罪分别宣告的各罪刑罚绝对相加、合并执行的合并处罚规则</a:t>
                      </a:r>
                    </a:p>
                  </a:txBody>
                  <a:tcPr marL="91455" marR="91455" marT="45699" marB="45699"/>
                </a:tc>
                <a:extLst>
                  <a:ext uri="{0D108BD9-81ED-4DB2-BD59-A6C34878D82A}">
                    <a16:rowId xmlns:a16="http://schemas.microsoft.com/office/drawing/2014/main" val="10000"/>
                  </a:ext>
                </a:extLst>
              </a:tr>
              <a:tr h="700913">
                <a:tc>
                  <a:txBody>
                    <a:bodyPr/>
                    <a:lstStyle/>
                    <a:p>
                      <a:r>
                        <a:rPr lang="zh-CN" altLang="en-US" sz="2000" dirty="0">
                          <a:latin typeface="黑体" panose="02010609060101010101" pitchFamily="49" charset="-122"/>
                          <a:ea typeface="黑体" panose="02010609060101010101" pitchFamily="49" charset="-122"/>
                        </a:rPr>
                        <a:t>吸收原则</a:t>
                      </a:r>
                    </a:p>
                  </a:txBody>
                  <a:tcPr marL="91455" marR="91455" marT="45699" marB="45699"/>
                </a:tc>
                <a:tc>
                  <a:txBody>
                    <a:bodyPr/>
                    <a:lstStyle/>
                    <a:p>
                      <a:r>
                        <a:rPr lang="zh-CN" altLang="en-US" sz="2000" dirty="0">
                          <a:latin typeface="黑体" panose="02010609060101010101" pitchFamily="49" charset="-122"/>
                          <a:ea typeface="黑体" panose="02010609060101010101" pitchFamily="49" charset="-122"/>
                        </a:rPr>
                        <a:t>指对一人所犯数罪采用重罪吸收轻罪，或者重罪刑吸收轻罪刑的合并处罚规则</a:t>
                      </a:r>
                    </a:p>
                  </a:txBody>
                  <a:tcPr marL="91455" marR="91455" marT="45699" marB="45699"/>
                </a:tc>
                <a:extLst>
                  <a:ext uri="{0D108BD9-81ED-4DB2-BD59-A6C34878D82A}">
                    <a16:rowId xmlns:a16="http://schemas.microsoft.com/office/drawing/2014/main" val="10001"/>
                  </a:ext>
                </a:extLst>
              </a:tr>
              <a:tr h="1005671">
                <a:tc>
                  <a:txBody>
                    <a:bodyPr/>
                    <a:lstStyle/>
                    <a:p>
                      <a:r>
                        <a:rPr lang="zh-CN" altLang="en-US" sz="2000" dirty="0">
                          <a:latin typeface="黑体" panose="02010609060101010101" pitchFamily="49" charset="-122"/>
                          <a:ea typeface="黑体" panose="02010609060101010101" pitchFamily="49" charset="-122"/>
                        </a:rPr>
                        <a:t>限制加重</a:t>
                      </a:r>
                      <a:endParaRPr lang="en-US" altLang="zh-CN" sz="2000" dirty="0">
                        <a:latin typeface="黑体" panose="02010609060101010101" pitchFamily="49" charset="-122"/>
                        <a:ea typeface="黑体" panose="02010609060101010101" pitchFamily="49" charset="-122"/>
                      </a:endParaRPr>
                    </a:p>
                    <a:p>
                      <a:r>
                        <a:rPr lang="zh-CN" altLang="en-US" sz="2000" dirty="0">
                          <a:latin typeface="黑体" panose="02010609060101010101" pitchFamily="49" charset="-122"/>
                          <a:ea typeface="黑体" panose="02010609060101010101" pitchFamily="49" charset="-122"/>
                        </a:rPr>
                        <a:t>原则</a:t>
                      </a:r>
                    </a:p>
                  </a:txBody>
                  <a:tcPr marL="91455" marR="91455" marT="45699" marB="45699"/>
                </a:tc>
                <a:tc>
                  <a:txBody>
                    <a:bodyPr/>
                    <a:lstStyle/>
                    <a:p>
                      <a:r>
                        <a:rPr lang="zh-CN" altLang="en-US" sz="2000" dirty="0">
                          <a:latin typeface="黑体" panose="02010609060101010101" pitchFamily="49" charset="-122"/>
                          <a:ea typeface="黑体" panose="02010609060101010101" pitchFamily="49" charset="-122"/>
                        </a:rPr>
                        <a:t>指以一人所犯数罪中法定（应当判处）或已判处的最重刑罚为基础，再在一定限度之内对其予以加重作为执行刑罚的合并处罚规则</a:t>
                      </a:r>
                    </a:p>
                  </a:txBody>
                  <a:tcPr marL="91455" marR="91455" marT="45699" marB="45699"/>
                </a:tc>
                <a:extLst>
                  <a:ext uri="{0D108BD9-81ED-4DB2-BD59-A6C34878D82A}">
                    <a16:rowId xmlns:a16="http://schemas.microsoft.com/office/drawing/2014/main" val="10002"/>
                  </a:ext>
                </a:extLst>
              </a:tr>
              <a:tr h="1310428">
                <a:tc>
                  <a:txBody>
                    <a:bodyPr/>
                    <a:lstStyle/>
                    <a:p>
                      <a:r>
                        <a:rPr lang="zh-CN" altLang="en-US" sz="2000" dirty="0">
                          <a:latin typeface="黑体" panose="02010609060101010101" pitchFamily="49" charset="-122"/>
                          <a:ea typeface="黑体" panose="02010609060101010101" pitchFamily="49" charset="-122"/>
                        </a:rPr>
                        <a:t>折中原则</a:t>
                      </a:r>
                    </a:p>
                  </a:txBody>
                  <a:tcPr marL="91455" marR="91455" marT="45699" marB="45699"/>
                </a:tc>
                <a:tc>
                  <a:txBody>
                    <a:bodyPr/>
                    <a:lstStyle/>
                    <a:p>
                      <a:r>
                        <a:rPr lang="zh-CN" altLang="en-US" sz="2000" dirty="0">
                          <a:latin typeface="黑体" panose="02010609060101010101" pitchFamily="49" charset="-122"/>
                          <a:ea typeface="黑体" panose="02010609060101010101" pitchFamily="49" charset="-122"/>
                        </a:rPr>
                        <a:t>亦称混合原则，是指对一人所犯数罪的合并处罚不单纯采用并科原则、吸收原则或限制加重原则，而是根据法定的刑罚性质及特点兼采并科原则、吸收原则或限制加重原则，以分别适用于不同刑种和宣告刑结构的合并处罚规则</a:t>
                      </a:r>
                    </a:p>
                  </a:txBody>
                  <a:tcPr marL="91455" marR="91455" marT="45699" marB="45699"/>
                </a:tc>
                <a:extLst>
                  <a:ext uri="{0D108BD9-81ED-4DB2-BD59-A6C34878D82A}">
                    <a16:rowId xmlns:a16="http://schemas.microsoft.com/office/drawing/2014/main" val="10003"/>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矩形 1">
            <a:extLst>
              <a:ext uri="{FF2B5EF4-FFF2-40B4-BE49-F238E27FC236}">
                <a16:creationId xmlns:a16="http://schemas.microsoft.com/office/drawing/2014/main" id="{63BAF2E4-389B-84B6-3BF9-B7338234532D}"/>
              </a:ext>
            </a:extLst>
          </p:cNvPr>
          <p:cNvSpPr>
            <a:spLocks noChangeArrowheads="1"/>
          </p:cNvSpPr>
          <p:nvPr/>
        </p:nvSpPr>
        <p:spPr bwMode="auto">
          <a:xfrm>
            <a:off x="0" y="188913"/>
            <a:ext cx="91090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二、数罪并罚的原则</a:t>
            </a:r>
            <a:endParaRPr lang="en-US" altLang="zh-CN" sz="2000">
              <a:latin typeface="黑体" panose="02010609060101010101" pitchFamily="49" charset="-122"/>
              <a:ea typeface="黑体" panose="02010609060101010101" pitchFamily="49" charset="-122"/>
            </a:endParaRPr>
          </a:p>
        </p:txBody>
      </p:sp>
      <p:pic>
        <p:nvPicPr>
          <p:cNvPr id="3" name="图片 2">
            <a:extLst>
              <a:ext uri="{FF2B5EF4-FFF2-40B4-BE49-F238E27FC236}">
                <a16:creationId xmlns:a16="http://schemas.microsoft.com/office/drawing/2014/main" id="{6E77A502-2C2C-E0FB-7D47-D40A5CDA087E}"/>
              </a:ext>
            </a:extLst>
          </p:cNvPr>
          <p:cNvPicPr>
            <a:picLocks noChangeAspect="1"/>
          </p:cNvPicPr>
          <p:nvPr/>
        </p:nvPicPr>
        <p:blipFill>
          <a:blip r:embed="rId3"/>
          <a:stretch>
            <a:fillRect/>
          </a:stretch>
        </p:blipFill>
        <p:spPr>
          <a:xfrm>
            <a:off x="107504" y="1844824"/>
            <a:ext cx="8892049" cy="316835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矩形 1">
            <a:extLst>
              <a:ext uri="{FF2B5EF4-FFF2-40B4-BE49-F238E27FC236}">
                <a16:creationId xmlns:a16="http://schemas.microsoft.com/office/drawing/2014/main" id="{AC6B2BBD-2B51-129F-BD6D-442D91CB21E6}"/>
              </a:ext>
            </a:extLst>
          </p:cNvPr>
          <p:cNvSpPr>
            <a:spLocks noChangeArrowheads="1"/>
          </p:cNvSpPr>
          <p:nvPr/>
        </p:nvSpPr>
        <p:spPr bwMode="auto">
          <a:xfrm>
            <a:off x="82550" y="333375"/>
            <a:ext cx="8978900" cy="59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a:latin typeface="黑体" panose="02010609060101010101" pitchFamily="49" charset="-122"/>
                <a:ea typeface="黑体" panose="02010609060101010101" pitchFamily="49" charset="-122"/>
              </a:rPr>
              <a:t>    三、我国刑法中的数罪并罚原则</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按照</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刑法</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第</a:t>
            </a:r>
            <a:r>
              <a:rPr lang="en-US" altLang="zh-CN" sz="2000">
                <a:latin typeface="黑体" panose="02010609060101010101" pitchFamily="49" charset="-122"/>
                <a:ea typeface="黑体" panose="02010609060101010101" pitchFamily="49" charset="-122"/>
              </a:rPr>
              <a:t>69</a:t>
            </a:r>
            <a:r>
              <a:rPr lang="zh-CN" altLang="en-US" sz="2000">
                <a:latin typeface="黑体" panose="02010609060101010101" pitchFamily="49" charset="-122"/>
                <a:ea typeface="黑体" panose="02010609060101010101" pitchFamily="49" charset="-122"/>
              </a:rPr>
              <a:t>条的规定，我国确立了以限制加重原则为主、以吸收原则和并科原则为补充的折中原则，具有以下特点：</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latin typeface="黑体" panose="02010609060101010101" pitchFamily="49" charset="-122"/>
                <a:ea typeface="黑体" panose="02010609060101010101" pitchFamily="49" charset="-122"/>
              </a:rPr>
              <a:t>全面兼采各种数罪并罚原则，包括吸收原则、限制加重原则、并科原则。</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所采用的各种原则均无普遍适用效力，每一原则仅适用于特定的刑种。即依据</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刑法</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的规定，吸收原则一般只适用于死刑和无期徒刑。但是当数个刑罚中有有期徒刑和拘役，只执行有期徒刑时，也具有吸收的意思。限制加重原则只适用于有期徒刑、拘役和管制三种有期自由刑。并科原则只适用于附加刑、管制。</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latin typeface="黑体" panose="02010609060101010101" pitchFamily="49" charset="-122"/>
                <a:ea typeface="黑体" panose="02010609060101010101" pitchFamily="49" charset="-122"/>
              </a:rPr>
              <a:t>限制加重原则居于主导地位，吸收原则和并科原则处于辅助或次要地位。</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4.</a:t>
            </a:r>
            <a:r>
              <a:rPr lang="zh-CN" altLang="en-US" sz="2000">
                <a:latin typeface="黑体" panose="02010609060101010101" pitchFamily="49" charset="-122"/>
                <a:ea typeface="黑体" panose="02010609060101010101" pitchFamily="49" charset="-122"/>
              </a:rPr>
              <a:t>吸收原则和限制加重原则的适用效力互相排斥，并科原则的效力相对独立，不影响其他原则的适用。</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1">
            <a:extLst>
              <a:ext uri="{FF2B5EF4-FFF2-40B4-BE49-F238E27FC236}">
                <a16:creationId xmlns:a16="http://schemas.microsoft.com/office/drawing/2014/main" id="{4052A5C0-6792-FE37-A58D-29EDA637F2D1}"/>
              </a:ext>
            </a:extLst>
          </p:cNvPr>
          <p:cNvSpPr>
            <a:spLocks noChangeArrowheads="1"/>
          </p:cNvSpPr>
          <p:nvPr/>
        </p:nvSpPr>
        <p:spPr bwMode="auto">
          <a:xfrm>
            <a:off x="0" y="188913"/>
            <a:ext cx="9109075" cy="640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a:latin typeface="黑体" panose="02010609060101010101" pitchFamily="49" charset="-122"/>
                <a:ea typeface="黑体" panose="02010609060101010101" pitchFamily="49" charset="-122"/>
              </a:rPr>
              <a:t>    二、从轻处罚情节和从重处罚情节</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刑法</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62</a:t>
            </a:r>
            <a:r>
              <a:rPr lang="zh-CN" altLang="en-US" sz="2000">
                <a:latin typeface="仿宋" panose="02010609060101010101" pitchFamily="49" charset="-122"/>
                <a:ea typeface="仿宋" panose="02010609060101010101" pitchFamily="49" charset="-122"/>
              </a:rPr>
              <a:t>条：“犯罪分子具有本法规定的从重处罚、从轻处罚情节的，应当在法定刑的限度以内判处刑罚。”</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en-US" altLang="zh-CN" sz="1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latin typeface="黑体" panose="02010609060101010101" pitchFamily="49" charset="-122"/>
                <a:ea typeface="黑体" panose="02010609060101010101" pitchFamily="49" charset="-122"/>
              </a:rPr>
              <a:t>从轻处罚：在法定刑幅度内选择判处比没有该情节的类似犯罪相对较轻的刑种或刑期。</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从重处罚：在法定刑幅度内选择判处比没有该情节的类似犯罪相对较重的刑种或刑期。</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从重、从轻切勿在法定刑之内找所谓的</a:t>
            </a:r>
            <a:r>
              <a:rPr lang="zh-CN" altLang="en-US" sz="2000">
                <a:solidFill>
                  <a:srgbClr val="0070C0"/>
                </a:solidFill>
                <a:latin typeface="黑体" panose="02010609060101010101" pitchFamily="49" charset="-122"/>
                <a:ea typeface="黑体" panose="02010609060101010101" pitchFamily="49" charset="-122"/>
              </a:rPr>
              <a:t>中线</a:t>
            </a:r>
            <a:r>
              <a:rPr lang="zh-CN" altLang="en-US" sz="2000">
                <a:latin typeface="黑体" panose="02010609060101010101" pitchFamily="49" charset="-122"/>
                <a:ea typeface="黑体" panose="02010609060101010101" pitchFamily="49" charset="-122"/>
              </a:rPr>
              <a:t>或者人为设定中线，认为超过中线就是从重，低于中线就是从轻。这种说法是</a:t>
            </a:r>
            <a:r>
              <a:rPr lang="zh-CN" altLang="en-US" sz="2000">
                <a:solidFill>
                  <a:srgbClr val="0070C0"/>
                </a:solidFill>
                <a:latin typeface="黑体" panose="02010609060101010101" pitchFamily="49" charset="-122"/>
                <a:ea typeface="黑体" panose="02010609060101010101" pitchFamily="49" charset="-122"/>
              </a:rPr>
              <a:t>绝对错误的</a:t>
            </a:r>
            <a:r>
              <a:rPr lang="zh-CN" altLang="en-US" sz="2000">
                <a:latin typeface="黑体" panose="02010609060101010101" pitchFamily="49" charset="-122"/>
                <a:ea typeface="黑体" panose="02010609060101010101" pitchFamily="49" charset="-122"/>
              </a:rPr>
              <a:t>。以</a:t>
            </a:r>
            <a:r>
              <a:rPr lang="en-US" altLang="zh-CN" sz="2000">
                <a:latin typeface="黑体" panose="02010609060101010101" pitchFamily="49" charset="-122"/>
                <a:ea typeface="黑体" panose="02010609060101010101" pitchFamily="49" charset="-122"/>
              </a:rPr>
              <a:t>5</a:t>
            </a:r>
            <a:r>
              <a:rPr lang="zh-CN" altLang="en-US" sz="2000">
                <a:latin typeface="黑体" panose="02010609060101010101" pitchFamily="49" charset="-122"/>
                <a:ea typeface="黑体" panose="02010609060101010101" pitchFamily="49" charset="-122"/>
              </a:rPr>
              <a:t>年以上</a:t>
            </a:r>
            <a:r>
              <a:rPr lang="en-US" altLang="zh-CN" sz="2000">
                <a:latin typeface="黑体" panose="02010609060101010101" pitchFamily="49" charset="-122"/>
                <a:ea typeface="黑体" panose="02010609060101010101" pitchFamily="49" charset="-122"/>
              </a:rPr>
              <a:t>7</a:t>
            </a:r>
            <a:r>
              <a:rPr lang="zh-CN" altLang="en-US" sz="2000">
                <a:latin typeface="黑体" panose="02010609060101010101" pitchFamily="49" charset="-122"/>
                <a:ea typeface="黑体" panose="02010609060101010101" pitchFamily="49" charset="-122"/>
              </a:rPr>
              <a:t>年以下这个法定刑为例进行分析说明：</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）从重、从轻必须在</a:t>
            </a:r>
            <a:r>
              <a:rPr lang="en-US" altLang="zh-CN" sz="2000">
                <a:latin typeface="黑体" panose="02010609060101010101" pitchFamily="49" charset="-122"/>
                <a:ea typeface="黑体" panose="02010609060101010101" pitchFamily="49" charset="-122"/>
              </a:rPr>
              <a:t>5</a:t>
            </a:r>
            <a:r>
              <a:rPr lang="zh-CN" altLang="en-US" sz="2000">
                <a:latin typeface="黑体" panose="02010609060101010101" pitchFamily="49" charset="-122"/>
                <a:ea typeface="黑体" panose="02010609060101010101" pitchFamily="49" charset="-122"/>
              </a:rPr>
              <a:t>年到</a:t>
            </a:r>
            <a:r>
              <a:rPr lang="en-US" altLang="zh-CN" sz="2000">
                <a:latin typeface="黑体" panose="02010609060101010101" pitchFamily="49" charset="-122"/>
                <a:ea typeface="黑体" panose="02010609060101010101" pitchFamily="49" charset="-122"/>
              </a:rPr>
              <a:t>7</a:t>
            </a:r>
            <a:r>
              <a:rPr lang="zh-CN" altLang="en-US" sz="2000">
                <a:latin typeface="黑体" panose="02010609060101010101" pitchFamily="49" charset="-122"/>
                <a:ea typeface="黑体" panose="02010609060101010101" pitchFamily="49" charset="-122"/>
              </a:rPr>
              <a:t>年这个法定刑内，不能超出去。</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）如果一般情况应该判处</a:t>
            </a:r>
            <a:r>
              <a:rPr lang="en-US" altLang="zh-CN" sz="2000">
                <a:latin typeface="黑体" panose="02010609060101010101" pitchFamily="49" charset="-122"/>
                <a:ea typeface="黑体" panose="02010609060101010101" pitchFamily="49" charset="-122"/>
              </a:rPr>
              <a:t>6</a:t>
            </a:r>
            <a:r>
              <a:rPr lang="zh-CN" altLang="en-US" sz="2000">
                <a:latin typeface="黑体" panose="02010609060101010101" pitchFamily="49" charset="-122"/>
                <a:ea typeface="黑体" panose="02010609060101010101" pitchFamily="49" charset="-122"/>
              </a:rPr>
              <a:t>年</a:t>
            </a:r>
            <a:r>
              <a:rPr lang="en-US" altLang="zh-CN" sz="2000">
                <a:latin typeface="黑体" panose="02010609060101010101" pitchFamily="49" charset="-122"/>
                <a:ea typeface="黑体" panose="02010609060101010101" pitchFamily="49" charset="-122"/>
              </a:rPr>
              <a:t>6</a:t>
            </a:r>
            <a:r>
              <a:rPr lang="zh-CN" altLang="en-US" sz="2000">
                <a:latin typeface="黑体" panose="02010609060101010101" pitchFamily="49" charset="-122"/>
                <a:ea typeface="黑体" panose="02010609060101010101" pitchFamily="49" charset="-122"/>
              </a:rPr>
              <a:t>个月的刑罚，有了从轻情节，判处了</a:t>
            </a:r>
            <a:r>
              <a:rPr lang="en-US" altLang="zh-CN" sz="2000">
                <a:latin typeface="黑体" panose="02010609060101010101" pitchFamily="49" charset="-122"/>
                <a:ea typeface="黑体" panose="02010609060101010101" pitchFamily="49" charset="-122"/>
              </a:rPr>
              <a:t>6</a:t>
            </a:r>
            <a:r>
              <a:rPr lang="zh-CN" altLang="en-US" sz="2000">
                <a:latin typeface="黑体" panose="02010609060101010101" pitchFamily="49" charset="-122"/>
                <a:ea typeface="黑体" panose="02010609060101010101" pitchFamily="49" charset="-122"/>
              </a:rPr>
              <a:t>年</a:t>
            </a:r>
            <a:r>
              <a:rPr lang="en-US" altLang="zh-CN" sz="2000">
                <a:latin typeface="黑体" panose="02010609060101010101" pitchFamily="49" charset="-122"/>
                <a:ea typeface="黑体" panose="02010609060101010101" pitchFamily="49" charset="-122"/>
              </a:rPr>
              <a:t>3</a:t>
            </a:r>
            <a:r>
              <a:rPr lang="zh-CN" altLang="en-US" sz="2000">
                <a:latin typeface="黑体" panose="02010609060101010101" pitchFamily="49" charset="-122"/>
                <a:ea typeface="黑体" panose="02010609060101010101" pitchFamily="49" charset="-122"/>
              </a:rPr>
              <a:t>个月的刑罚，虽然超过中线，但这仍属于从轻。</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3</a:t>
            </a:r>
            <a:r>
              <a:rPr lang="zh-CN" altLang="en-US" sz="2000">
                <a:latin typeface="黑体" panose="02010609060101010101" pitchFamily="49" charset="-122"/>
                <a:ea typeface="黑体" panose="02010609060101010101" pitchFamily="49" charset="-122"/>
              </a:rPr>
              <a:t>）如果一般情况应该判处</a:t>
            </a:r>
            <a:r>
              <a:rPr lang="en-US" altLang="zh-CN" sz="2000">
                <a:latin typeface="黑体" panose="02010609060101010101" pitchFamily="49" charset="-122"/>
                <a:ea typeface="黑体" panose="02010609060101010101" pitchFamily="49" charset="-122"/>
              </a:rPr>
              <a:t>5</a:t>
            </a:r>
            <a:r>
              <a:rPr lang="zh-CN" altLang="en-US" sz="2000">
                <a:latin typeface="黑体" panose="02010609060101010101" pitchFamily="49" charset="-122"/>
                <a:ea typeface="黑体" panose="02010609060101010101" pitchFamily="49" charset="-122"/>
              </a:rPr>
              <a:t>年</a:t>
            </a:r>
            <a:r>
              <a:rPr lang="en-US" altLang="zh-CN" sz="2000">
                <a:latin typeface="黑体" panose="02010609060101010101" pitchFamily="49" charset="-122"/>
                <a:ea typeface="黑体" panose="02010609060101010101" pitchFamily="49" charset="-122"/>
              </a:rPr>
              <a:t>3</a:t>
            </a:r>
            <a:r>
              <a:rPr lang="zh-CN" altLang="en-US" sz="2000">
                <a:latin typeface="黑体" panose="02010609060101010101" pitchFamily="49" charset="-122"/>
                <a:ea typeface="黑体" panose="02010609060101010101" pitchFamily="49" charset="-122"/>
              </a:rPr>
              <a:t>个月的刑罚，有了从重情节，判处了</a:t>
            </a:r>
            <a:r>
              <a:rPr lang="en-US" altLang="zh-CN" sz="2000">
                <a:latin typeface="黑体" panose="02010609060101010101" pitchFamily="49" charset="-122"/>
                <a:ea typeface="黑体" panose="02010609060101010101" pitchFamily="49" charset="-122"/>
              </a:rPr>
              <a:t>5</a:t>
            </a:r>
            <a:r>
              <a:rPr lang="zh-CN" altLang="en-US" sz="2000">
                <a:latin typeface="黑体" panose="02010609060101010101" pitchFamily="49" charset="-122"/>
                <a:ea typeface="黑体" panose="02010609060101010101" pitchFamily="49" charset="-122"/>
              </a:rPr>
              <a:t>年</a:t>
            </a:r>
            <a:r>
              <a:rPr lang="en-US" altLang="zh-CN" sz="2000">
                <a:latin typeface="黑体" panose="02010609060101010101" pitchFamily="49" charset="-122"/>
                <a:ea typeface="黑体" panose="02010609060101010101" pitchFamily="49" charset="-122"/>
              </a:rPr>
              <a:t>6</a:t>
            </a:r>
            <a:r>
              <a:rPr lang="zh-CN" altLang="en-US" sz="2000">
                <a:latin typeface="黑体" panose="02010609060101010101" pitchFamily="49" charset="-122"/>
                <a:ea typeface="黑体" panose="02010609060101010101" pitchFamily="49" charset="-122"/>
              </a:rPr>
              <a:t>个月的刑罚，虽然低于中线，但这仍属于从重。</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同一个犯罪可能</a:t>
            </a:r>
            <a:r>
              <a:rPr lang="zh-CN" altLang="en-US" sz="2000">
                <a:solidFill>
                  <a:srgbClr val="0070C0"/>
                </a:solidFill>
                <a:latin typeface="黑体" panose="02010609060101010101" pitchFamily="49" charset="-122"/>
                <a:ea typeface="黑体" panose="02010609060101010101" pitchFamily="49" charset="-122"/>
              </a:rPr>
              <a:t>同时存在多个</a:t>
            </a:r>
            <a:r>
              <a:rPr lang="zh-CN" altLang="en-US" sz="2000">
                <a:latin typeface="黑体" panose="02010609060101010101" pitchFamily="49" charset="-122"/>
                <a:ea typeface="黑体" panose="02010609060101010101" pitchFamily="49" charset="-122"/>
              </a:rPr>
              <a:t>量刑情节，</a:t>
            </a:r>
            <a:r>
              <a:rPr lang="zh-CN" altLang="en-US" sz="2000">
                <a:solidFill>
                  <a:srgbClr val="0070C0"/>
                </a:solidFill>
                <a:latin typeface="黑体" panose="02010609060101010101" pitchFamily="49" charset="-122"/>
                <a:ea typeface="黑体" panose="02010609060101010101" pitchFamily="49" charset="-122"/>
              </a:rPr>
              <a:t>先重后轻</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矩形 1">
            <a:extLst>
              <a:ext uri="{FF2B5EF4-FFF2-40B4-BE49-F238E27FC236}">
                <a16:creationId xmlns:a16="http://schemas.microsoft.com/office/drawing/2014/main" id="{5A08ECCA-22FF-CA0C-4495-2A02F874D8FF}"/>
              </a:ext>
            </a:extLst>
          </p:cNvPr>
          <p:cNvSpPr>
            <a:spLocks noChangeArrowheads="1"/>
          </p:cNvSpPr>
          <p:nvPr/>
        </p:nvSpPr>
        <p:spPr bwMode="auto">
          <a:xfrm>
            <a:off x="2411413" y="765175"/>
            <a:ext cx="457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我国数罪并罚的基本适用规则</a:t>
            </a:r>
            <a:endParaRPr lang="en-US" altLang="zh-CN" sz="2000">
              <a:latin typeface="黑体" panose="02010609060101010101" pitchFamily="49" charset="-122"/>
              <a:ea typeface="黑体" panose="02010609060101010101" pitchFamily="49" charset="-122"/>
            </a:endParaRPr>
          </a:p>
        </p:txBody>
      </p:sp>
      <p:graphicFrame>
        <p:nvGraphicFramePr>
          <p:cNvPr id="3" name="表格 2">
            <a:extLst>
              <a:ext uri="{FF2B5EF4-FFF2-40B4-BE49-F238E27FC236}">
                <a16:creationId xmlns:a16="http://schemas.microsoft.com/office/drawing/2014/main" id="{642898C2-C94B-03BA-2E1F-C4512C471268}"/>
              </a:ext>
            </a:extLst>
          </p:cNvPr>
          <p:cNvGraphicFramePr>
            <a:graphicFrameLocks noGrp="1"/>
          </p:cNvGraphicFramePr>
          <p:nvPr/>
        </p:nvGraphicFramePr>
        <p:xfrm>
          <a:off x="179388" y="1646238"/>
          <a:ext cx="8785225" cy="4446587"/>
        </p:xfrm>
        <a:graphic>
          <a:graphicData uri="http://schemas.openxmlformats.org/drawingml/2006/table">
            <a:tbl>
              <a:tblPr firstCol="1" bandRow="1">
                <a:tableStyleId>{5C22544A-7EE6-4342-B048-85BDC9FD1C3A}</a:tableStyleId>
              </a:tblPr>
              <a:tblGrid>
                <a:gridCol w="1800324">
                  <a:extLst>
                    <a:ext uri="{9D8B030D-6E8A-4147-A177-3AD203B41FA5}">
                      <a16:colId xmlns:a16="http://schemas.microsoft.com/office/drawing/2014/main" val="20000"/>
                    </a:ext>
                  </a:extLst>
                </a:gridCol>
                <a:gridCol w="6984901">
                  <a:extLst>
                    <a:ext uri="{9D8B030D-6E8A-4147-A177-3AD203B41FA5}">
                      <a16:colId xmlns:a16="http://schemas.microsoft.com/office/drawing/2014/main" val="20001"/>
                    </a:ext>
                  </a:extLst>
                </a:gridCol>
              </a:tblGrid>
              <a:tr h="1233087">
                <a:tc>
                  <a:txBody>
                    <a:bodyPr/>
                    <a:lstStyle/>
                    <a:p>
                      <a:r>
                        <a:rPr lang="zh-CN" altLang="en-US" sz="2000" dirty="0">
                          <a:latin typeface="黑体" panose="02010609060101010101" pitchFamily="49" charset="-122"/>
                          <a:ea typeface="黑体" panose="02010609060101010101" pitchFamily="49" charset="-122"/>
                        </a:rPr>
                        <a:t>吸收原则</a:t>
                      </a:r>
                    </a:p>
                  </a:txBody>
                  <a:tcPr marL="91443" marR="91443" marT="45712" marB="45712"/>
                </a:tc>
                <a:tc>
                  <a:txBody>
                    <a:bodyPr/>
                    <a:lstStyle/>
                    <a:p>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死刑</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其他主刑</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死刑</a:t>
                      </a:r>
                      <a:endParaRPr lang="en-US" altLang="zh-CN"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无期</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除死刑外的其他主刑</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无期</a:t>
                      </a:r>
                      <a:endParaRPr lang="en-US" altLang="zh-CN"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有期徒刑</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拘役</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有期徒刑</a:t>
                      </a:r>
                    </a:p>
                  </a:txBody>
                  <a:tcPr marL="91443" marR="91443" marT="45712" marB="45712"/>
                </a:tc>
                <a:extLst>
                  <a:ext uri="{0D108BD9-81ED-4DB2-BD59-A6C34878D82A}">
                    <a16:rowId xmlns:a16="http://schemas.microsoft.com/office/drawing/2014/main" val="10000"/>
                  </a:ext>
                </a:extLst>
              </a:tr>
              <a:tr h="1606750">
                <a:tc>
                  <a:txBody>
                    <a:bodyPr/>
                    <a:lstStyle/>
                    <a:p>
                      <a:r>
                        <a:rPr lang="zh-CN" altLang="en-US" sz="2000" dirty="0">
                          <a:latin typeface="黑体" panose="02010609060101010101" pitchFamily="49" charset="-122"/>
                          <a:ea typeface="黑体" panose="02010609060101010101" pitchFamily="49" charset="-122"/>
                        </a:rPr>
                        <a:t>限制加重原则</a:t>
                      </a:r>
                    </a:p>
                  </a:txBody>
                  <a:tcPr marL="91443" marR="91443" marT="45712" marB="45712"/>
                </a:tc>
                <a:tc>
                  <a:txBody>
                    <a:bodyPr/>
                    <a:lstStyle/>
                    <a:p>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管制：</a:t>
                      </a:r>
                      <a:r>
                        <a:rPr lang="en-US" altLang="zh-CN" sz="2000" dirty="0">
                          <a:latin typeface="黑体" panose="02010609060101010101" pitchFamily="49" charset="-122"/>
                          <a:ea typeface="黑体" panose="02010609060101010101" pitchFamily="49" charset="-122"/>
                        </a:rPr>
                        <a:t>323</a:t>
                      </a:r>
                    </a:p>
                    <a:p>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拘役：</a:t>
                      </a:r>
                      <a:r>
                        <a:rPr lang="en-US" altLang="zh-CN" sz="2000" dirty="0">
                          <a:latin typeface="黑体" panose="02010609060101010101" pitchFamily="49" charset="-122"/>
                          <a:ea typeface="黑体" panose="02010609060101010101" pitchFamily="49" charset="-122"/>
                        </a:rPr>
                        <a:t>161</a:t>
                      </a:r>
                    </a:p>
                    <a:p>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有期徒刑（</a:t>
                      </a:r>
                      <a:r>
                        <a:rPr lang="en-US" altLang="zh-CN" sz="2000" dirty="0">
                          <a:latin typeface="黑体" panose="02010609060101010101" pitchFamily="49" charset="-122"/>
                          <a:ea typeface="黑体" panose="02010609060101010101" pitchFamily="49" charset="-122"/>
                        </a:rPr>
                        <a:t>6</a:t>
                      </a:r>
                      <a:r>
                        <a:rPr lang="zh-CN" altLang="en-US" sz="2000" dirty="0">
                          <a:latin typeface="黑体" panose="02010609060101010101" pitchFamily="49" charset="-122"/>
                          <a:ea typeface="黑体" panose="02010609060101010101" pitchFamily="49" charset="-122"/>
                        </a:rPr>
                        <a:t>个月</a:t>
                      </a:r>
                      <a:r>
                        <a:rPr lang="en-US" altLang="zh-CN" sz="2000" dirty="0">
                          <a:latin typeface="黑体" panose="02010609060101010101" pitchFamily="49" charset="-122"/>
                          <a:ea typeface="黑体" panose="02010609060101010101" pitchFamily="49" charset="-122"/>
                        </a:rPr>
                        <a:t>—15</a:t>
                      </a:r>
                      <a:r>
                        <a:rPr lang="zh-CN" altLang="en-US" sz="2000" dirty="0">
                          <a:latin typeface="黑体" panose="02010609060101010101" pitchFamily="49" charset="-122"/>
                          <a:ea typeface="黑体" panose="02010609060101010101" pitchFamily="49" charset="-122"/>
                        </a:rPr>
                        <a:t>年），并罚：总和刑期不满</a:t>
                      </a:r>
                      <a:r>
                        <a:rPr lang="en-US" altLang="zh-CN" sz="2000" dirty="0">
                          <a:latin typeface="黑体" panose="02010609060101010101" pitchFamily="49" charset="-122"/>
                          <a:ea typeface="黑体" panose="02010609060101010101" pitchFamily="49" charset="-122"/>
                        </a:rPr>
                        <a:t>35</a:t>
                      </a:r>
                      <a:r>
                        <a:rPr lang="zh-CN" altLang="en-US" sz="2000" dirty="0">
                          <a:latin typeface="黑体" panose="02010609060101010101" pitchFamily="49" charset="-122"/>
                          <a:ea typeface="黑体" panose="02010609060101010101" pitchFamily="49" charset="-122"/>
                        </a:rPr>
                        <a:t>年，最高不能超过</a:t>
                      </a:r>
                      <a:r>
                        <a:rPr lang="en-US" altLang="zh-CN" sz="2000" dirty="0">
                          <a:latin typeface="黑体" panose="02010609060101010101" pitchFamily="49" charset="-122"/>
                          <a:ea typeface="黑体" panose="02010609060101010101" pitchFamily="49" charset="-122"/>
                        </a:rPr>
                        <a:t>20</a:t>
                      </a:r>
                      <a:r>
                        <a:rPr lang="zh-CN" altLang="en-US" sz="2000" dirty="0">
                          <a:latin typeface="黑体" panose="02010609060101010101" pitchFamily="49" charset="-122"/>
                          <a:ea typeface="黑体" panose="02010609060101010101" pitchFamily="49" charset="-122"/>
                        </a:rPr>
                        <a:t>年，总和刑期满</a:t>
                      </a:r>
                      <a:r>
                        <a:rPr lang="en-US" altLang="zh-CN" sz="2000" dirty="0">
                          <a:latin typeface="黑体" panose="02010609060101010101" pitchFamily="49" charset="-122"/>
                          <a:ea typeface="黑体" panose="02010609060101010101" pitchFamily="49" charset="-122"/>
                        </a:rPr>
                        <a:t>35</a:t>
                      </a:r>
                      <a:r>
                        <a:rPr lang="zh-CN" altLang="en-US" sz="2000" dirty="0">
                          <a:latin typeface="黑体" panose="02010609060101010101" pitchFamily="49" charset="-122"/>
                          <a:ea typeface="黑体" panose="02010609060101010101" pitchFamily="49" charset="-122"/>
                        </a:rPr>
                        <a:t>年，最高不能超过</a:t>
                      </a:r>
                      <a:r>
                        <a:rPr lang="en-US" altLang="zh-CN" sz="2000" dirty="0">
                          <a:latin typeface="黑体" panose="02010609060101010101" pitchFamily="49" charset="-122"/>
                          <a:ea typeface="黑体" panose="02010609060101010101" pitchFamily="49" charset="-122"/>
                        </a:rPr>
                        <a:t>25</a:t>
                      </a:r>
                      <a:r>
                        <a:rPr lang="zh-CN" altLang="en-US" sz="2000" dirty="0">
                          <a:latin typeface="黑体" panose="02010609060101010101" pitchFamily="49" charset="-122"/>
                          <a:ea typeface="黑体" panose="02010609060101010101" pitchFamily="49" charset="-122"/>
                        </a:rPr>
                        <a:t>年</a:t>
                      </a:r>
                    </a:p>
                  </a:txBody>
                  <a:tcPr marL="91443" marR="91443" marT="45712" marB="45712"/>
                </a:tc>
                <a:extLst>
                  <a:ext uri="{0D108BD9-81ED-4DB2-BD59-A6C34878D82A}">
                    <a16:rowId xmlns:a16="http://schemas.microsoft.com/office/drawing/2014/main" val="10001"/>
                  </a:ext>
                </a:extLst>
              </a:tr>
              <a:tr h="1606750">
                <a:tc>
                  <a:txBody>
                    <a:bodyPr/>
                    <a:lstStyle/>
                    <a:p>
                      <a:r>
                        <a:rPr lang="zh-CN" altLang="en-US" sz="2000" dirty="0">
                          <a:latin typeface="黑体" panose="02010609060101010101" pitchFamily="49" charset="-122"/>
                          <a:ea typeface="黑体" panose="02010609060101010101" pitchFamily="49" charset="-122"/>
                        </a:rPr>
                        <a:t>并科原则</a:t>
                      </a:r>
                    </a:p>
                  </a:txBody>
                  <a:tcPr marL="91443" marR="91443" marT="45712" marB="45712"/>
                </a:tc>
                <a:tc>
                  <a:txBody>
                    <a:bodyPr/>
                    <a:lstStyle/>
                    <a:p>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有期徒刑</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管制</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都要执行（先有期后管制）</a:t>
                      </a:r>
                      <a:endParaRPr lang="en-US" altLang="zh-CN"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拘役</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管制</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都要执行（先拘役后管制）</a:t>
                      </a:r>
                      <a:endParaRPr lang="en-US" altLang="zh-CN"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同种附加刑合并执行</a:t>
                      </a:r>
                      <a:endParaRPr lang="en-US" altLang="zh-CN"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4.</a:t>
                      </a:r>
                      <a:r>
                        <a:rPr lang="zh-CN" altLang="en-US" sz="2000" dirty="0">
                          <a:latin typeface="黑体" panose="02010609060101010101" pitchFamily="49" charset="-122"/>
                          <a:ea typeface="黑体" panose="02010609060101010101" pitchFamily="49" charset="-122"/>
                        </a:rPr>
                        <a:t>异种附加刑分别执行</a:t>
                      </a:r>
                    </a:p>
                  </a:txBody>
                  <a:tcPr marL="91443" marR="91443" marT="45712" marB="45712"/>
                </a:tc>
                <a:extLst>
                  <a:ext uri="{0D108BD9-81ED-4DB2-BD59-A6C34878D82A}">
                    <a16:rowId xmlns:a16="http://schemas.microsoft.com/office/drawing/2014/main" val="10002"/>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矩形 1">
            <a:extLst>
              <a:ext uri="{FF2B5EF4-FFF2-40B4-BE49-F238E27FC236}">
                <a16:creationId xmlns:a16="http://schemas.microsoft.com/office/drawing/2014/main" id="{EBADF85B-B56C-C3FD-EDA5-2A9ECE37E2E8}"/>
              </a:ext>
            </a:extLst>
          </p:cNvPr>
          <p:cNvSpPr>
            <a:spLocks noChangeArrowheads="1"/>
          </p:cNvSpPr>
          <p:nvPr/>
        </p:nvSpPr>
        <p:spPr bwMode="auto">
          <a:xfrm>
            <a:off x="2555875" y="765175"/>
            <a:ext cx="457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有期徒刑的并罚原则</a:t>
            </a:r>
            <a:endParaRPr lang="en-US" altLang="zh-CN" sz="2000">
              <a:latin typeface="黑体" panose="02010609060101010101" pitchFamily="49" charset="-122"/>
              <a:ea typeface="黑体" panose="02010609060101010101" pitchFamily="49" charset="-122"/>
            </a:endParaRPr>
          </a:p>
        </p:txBody>
      </p:sp>
      <p:graphicFrame>
        <p:nvGraphicFramePr>
          <p:cNvPr id="3" name="表格 2">
            <a:extLst>
              <a:ext uri="{FF2B5EF4-FFF2-40B4-BE49-F238E27FC236}">
                <a16:creationId xmlns:a16="http://schemas.microsoft.com/office/drawing/2014/main" id="{2DA65CF8-EA9F-DC89-0D8F-5C01B8C6369A}"/>
              </a:ext>
            </a:extLst>
          </p:cNvPr>
          <p:cNvGraphicFramePr>
            <a:graphicFrameLocks noGrp="1"/>
          </p:cNvGraphicFramePr>
          <p:nvPr/>
        </p:nvGraphicFramePr>
        <p:xfrm>
          <a:off x="179388" y="1646238"/>
          <a:ext cx="8785225" cy="3757612"/>
        </p:xfrm>
        <a:graphic>
          <a:graphicData uri="http://schemas.openxmlformats.org/drawingml/2006/table">
            <a:tbl>
              <a:tblPr firstCol="1" bandRow="1">
                <a:tableStyleId>{5C22544A-7EE6-4342-B048-85BDC9FD1C3A}</a:tableStyleId>
              </a:tblPr>
              <a:tblGrid>
                <a:gridCol w="1694488">
                  <a:extLst>
                    <a:ext uri="{9D8B030D-6E8A-4147-A177-3AD203B41FA5}">
                      <a16:colId xmlns:a16="http://schemas.microsoft.com/office/drawing/2014/main" val="20000"/>
                    </a:ext>
                  </a:extLst>
                </a:gridCol>
                <a:gridCol w="7090737">
                  <a:extLst>
                    <a:ext uri="{9D8B030D-6E8A-4147-A177-3AD203B41FA5}">
                      <a16:colId xmlns:a16="http://schemas.microsoft.com/office/drawing/2014/main" val="20001"/>
                    </a:ext>
                  </a:extLst>
                </a:gridCol>
              </a:tblGrid>
              <a:tr h="1207058">
                <a:tc>
                  <a:txBody>
                    <a:bodyPr/>
                    <a:lstStyle/>
                    <a:p>
                      <a:pPr algn="l"/>
                      <a:r>
                        <a:rPr lang="zh-CN" altLang="en-US" sz="2000" dirty="0">
                          <a:latin typeface="黑体" panose="02010609060101010101" pitchFamily="49" charset="-122"/>
                          <a:ea typeface="黑体" panose="02010609060101010101" pitchFamily="49" charset="-122"/>
                        </a:rPr>
                        <a:t>要求</a:t>
                      </a:r>
                    </a:p>
                  </a:txBody>
                  <a:tcPr marL="91443" marR="91443" marT="45722" marB="45722" anchor="ctr" anchorCtr="1"/>
                </a:tc>
                <a:tc>
                  <a:txBody>
                    <a:bodyPr/>
                    <a:lstStyle/>
                    <a:p>
                      <a:pPr algn="l"/>
                      <a:r>
                        <a:rPr lang="zh-CN" altLang="en-US" sz="2000" dirty="0">
                          <a:latin typeface="黑体" panose="02010609060101010101" pitchFamily="49" charset="-122"/>
                          <a:ea typeface="黑体" panose="02010609060101010101" pitchFamily="49" charset="-122"/>
                        </a:rPr>
                        <a:t>总和刑期＜</a:t>
                      </a:r>
                      <a:r>
                        <a:rPr lang="en-US" altLang="zh-CN" sz="2000" dirty="0">
                          <a:latin typeface="黑体" panose="02010609060101010101" pitchFamily="49" charset="-122"/>
                          <a:ea typeface="黑体" panose="02010609060101010101" pitchFamily="49" charset="-122"/>
                        </a:rPr>
                        <a:t>35→</a:t>
                      </a:r>
                      <a:r>
                        <a:rPr lang="zh-CN" altLang="en-US" sz="2000" dirty="0">
                          <a:latin typeface="黑体" panose="02010609060101010101" pitchFamily="49" charset="-122"/>
                          <a:ea typeface="黑体" panose="02010609060101010101" pitchFamily="49" charset="-122"/>
                        </a:rPr>
                        <a:t>最高刑期不超过</a:t>
                      </a:r>
                      <a:r>
                        <a:rPr lang="en-US" altLang="zh-CN" sz="2000" dirty="0">
                          <a:latin typeface="黑体" panose="02010609060101010101" pitchFamily="49" charset="-122"/>
                          <a:ea typeface="黑体" panose="02010609060101010101" pitchFamily="49" charset="-122"/>
                        </a:rPr>
                        <a:t>20</a:t>
                      </a:r>
                      <a:r>
                        <a:rPr lang="zh-CN" altLang="en-US" sz="2000" dirty="0">
                          <a:latin typeface="黑体" panose="02010609060101010101" pitchFamily="49" charset="-122"/>
                          <a:ea typeface="黑体" panose="02010609060101010101" pitchFamily="49" charset="-122"/>
                        </a:rPr>
                        <a:t>年</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总和刑期≥</a:t>
                      </a:r>
                      <a:r>
                        <a:rPr lang="en-US" altLang="zh-CN" sz="2000" dirty="0">
                          <a:latin typeface="黑体" panose="02010609060101010101" pitchFamily="49" charset="-122"/>
                          <a:ea typeface="黑体" panose="02010609060101010101" pitchFamily="49" charset="-122"/>
                        </a:rPr>
                        <a:t>35→</a:t>
                      </a:r>
                      <a:r>
                        <a:rPr lang="zh-CN" altLang="en-US" sz="2000" dirty="0">
                          <a:latin typeface="黑体" panose="02010609060101010101" pitchFamily="49" charset="-122"/>
                          <a:ea typeface="黑体" panose="02010609060101010101" pitchFamily="49" charset="-122"/>
                        </a:rPr>
                        <a:t>最高刑期不超过</a:t>
                      </a:r>
                      <a:r>
                        <a:rPr lang="en-US" altLang="zh-CN" sz="2000" dirty="0">
                          <a:latin typeface="黑体" panose="02010609060101010101" pitchFamily="49" charset="-122"/>
                          <a:ea typeface="黑体" panose="02010609060101010101" pitchFamily="49" charset="-122"/>
                        </a:rPr>
                        <a:t>25</a:t>
                      </a:r>
                      <a:r>
                        <a:rPr lang="zh-CN" altLang="en-US" sz="2000" dirty="0">
                          <a:latin typeface="黑体" panose="02010609060101010101" pitchFamily="49" charset="-122"/>
                          <a:ea typeface="黑体" panose="02010609060101010101" pitchFamily="49" charset="-122"/>
                        </a:rPr>
                        <a:t>年</a:t>
                      </a:r>
                    </a:p>
                  </a:txBody>
                  <a:tcPr marL="91443" marR="91443" marT="45722" marB="45722" anchor="ctr"/>
                </a:tc>
                <a:extLst>
                  <a:ext uri="{0D108BD9-81ED-4DB2-BD59-A6C34878D82A}">
                    <a16:rowId xmlns:a16="http://schemas.microsoft.com/office/drawing/2014/main" val="10000"/>
                  </a:ext>
                </a:extLst>
              </a:tr>
              <a:tr h="1275277">
                <a:tc>
                  <a:txBody>
                    <a:bodyPr/>
                    <a:lstStyle/>
                    <a:p>
                      <a:pPr algn="l"/>
                      <a:r>
                        <a:rPr lang="zh-CN" altLang="en-US" sz="2000" dirty="0">
                          <a:latin typeface="黑体" panose="02010609060101010101" pitchFamily="49" charset="-122"/>
                          <a:ea typeface="黑体" panose="02010609060101010101" pitchFamily="49" charset="-122"/>
                        </a:rPr>
                        <a:t>案例</a:t>
                      </a:r>
                    </a:p>
                  </a:txBody>
                  <a:tcPr marL="91443" marR="91443" marT="45722" marB="45722" anchor="ctr" anchorCtr="1"/>
                </a:tc>
                <a:tc>
                  <a:txBody>
                    <a:bodyPr/>
                    <a:lstStyle/>
                    <a:p>
                      <a:pPr algn="l"/>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：三个罪：</a:t>
                      </a:r>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年、</a:t>
                      </a:r>
                      <a:r>
                        <a:rPr lang="en-US" altLang="zh-CN" sz="2000" dirty="0">
                          <a:latin typeface="仿宋" panose="02010609060101010101" pitchFamily="49" charset="-122"/>
                          <a:ea typeface="仿宋" panose="02010609060101010101" pitchFamily="49" charset="-122"/>
                        </a:rPr>
                        <a:t>4</a:t>
                      </a:r>
                      <a:r>
                        <a:rPr lang="zh-CN" altLang="en-US" sz="2000" dirty="0">
                          <a:latin typeface="仿宋" panose="02010609060101010101" pitchFamily="49" charset="-122"/>
                          <a:ea typeface="仿宋" panose="02010609060101010101" pitchFamily="49" charset="-122"/>
                        </a:rPr>
                        <a:t>年、</a:t>
                      </a:r>
                      <a:r>
                        <a:rPr lang="en-US" altLang="zh-CN" sz="2000" dirty="0">
                          <a:latin typeface="仿宋" panose="02010609060101010101" pitchFamily="49" charset="-122"/>
                          <a:ea typeface="仿宋" panose="02010609060101010101" pitchFamily="49" charset="-122"/>
                        </a:rPr>
                        <a:t>5</a:t>
                      </a:r>
                      <a:r>
                        <a:rPr lang="zh-CN" altLang="en-US" sz="2000" dirty="0">
                          <a:latin typeface="仿宋" panose="02010609060101010101" pitchFamily="49" charset="-122"/>
                          <a:ea typeface="仿宋" panose="02010609060101010101" pitchFamily="49" charset="-122"/>
                        </a:rPr>
                        <a:t>年       →</a:t>
                      </a:r>
                      <a:r>
                        <a:rPr lang="en-US" altLang="zh-CN" sz="2000" dirty="0">
                          <a:latin typeface="仿宋" panose="02010609060101010101" pitchFamily="49" charset="-122"/>
                          <a:ea typeface="仿宋" panose="02010609060101010101" pitchFamily="49" charset="-122"/>
                        </a:rPr>
                        <a:t>5≤X≤12</a:t>
                      </a:r>
                    </a:p>
                    <a:p>
                      <a:pPr algn="l"/>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：三个罪：</a:t>
                      </a:r>
                      <a:r>
                        <a:rPr lang="en-US" altLang="zh-CN" sz="2000" dirty="0">
                          <a:latin typeface="仿宋" panose="02010609060101010101" pitchFamily="49" charset="-122"/>
                          <a:ea typeface="仿宋" panose="02010609060101010101" pitchFamily="49" charset="-122"/>
                        </a:rPr>
                        <a:t>7</a:t>
                      </a:r>
                      <a:r>
                        <a:rPr lang="zh-CN" altLang="en-US" sz="2000" dirty="0">
                          <a:latin typeface="仿宋" panose="02010609060101010101" pitchFamily="49" charset="-122"/>
                          <a:ea typeface="仿宋" panose="02010609060101010101" pitchFamily="49" charset="-122"/>
                        </a:rPr>
                        <a:t>年、</a:t>
                      </a:r>
                      <a:r>
                        <a:rPr lang="en-US" altLang="zh-CN" sz="2000" dirty="0">
                          <a:latin typeface="仿宋" panose="02010609060101010101" pitchFamily="49" charset="-122"/>
                          <a:ea typeface="仿宋" panose="02010609060101010101" pitchFamily="49" charset="-122"/>
                        </a:rPr>
                        <a:t>8</a:t>
                      </a:r>
                      <a:r>
                        <a:rPr lang="zh-CN" altLang="en-US" sz="2000" dirty="0">
                          <a:latin typeface="仿宋" panose="02010609060101010101" pitchFamily="49" charset="-122"/>
                          <a:ea typeface="仿宋" panose="02010609060101010101" pitchFamily="49" charset="-122"/>
                        </a:rPr>
                        <a:t>年、</a:t>
                      </a:r>
                      <a:r>
                        <a:rPr lang="en-US" altLang="zh-CN" sz="2000" dirty="0">
                          <a:latin typeface="仿宋" panose="02010609060101010101" pitchFamily="49" charset="-122"/>
                          <a:ea typeface="仿宋" panose="02010609060101010101" pitchFamily="49" charset="-122"/>
                        </a:rPr>
                        <a:t>9</a:t>
                      </a:r>
                      <a:r>
                        <a:rPr lang="zh-CN" altLang="en-US" sz="2000" dirty="0">
                          <a:latin typeface="仿宋" panose="02010609060101010101" pitchFamily="49" charset="-122"/>
                          <a:ea typeface="仿宋" panose="02010609060101010101" pitchFamily="49" charset="-122"/>
                        </a:rPr>
                        <a:t>年       →</a:t>
                      </a:r>
                      <a:r>
                        <a:rPr lang="en-US" altLang="zh-CN" sz="2000" dirty="0">
                          <a:latin typeface="仿宋" panose="02010609060101010101" pitchFamily="49" charset="-122"/>
                          <a:ea typeface="仿宋" panose="02010609060101010101" pitchFamily="49" charset="-122"/>
                        </a:rPr>
                        <a:t>9≤X≤20</a:t>
                      </a:r>
                    </a:p>
                    <a:p>
                      <a:pPr algn="l"/>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：三个罪：</a:t>
                      </a:r>
                      <a:r>
                        <a:rPr lang="en-US" altLang="zh-CN" sz="2000" dirty="0">
                          <a:latin typeface="仿宋" panose="02010609060101010101" pitchFamily="49" charset="-122"/>
                          <a:ea typeface="仿宋" panose="02010609060101010101" pitchFamily="49" charset="-122"/>
                        </a:rPr>
                        <a:t>11</a:t>
                      </a:r>
                      <a:r>
                        <a:rPr lang="zh-CN" altLang="en-US" sz="2000" dirty="0">
                          <a:latin typeface="仿宋" panose="02010609060101010101" pitchFamily="49" charset="-122"/>
                          <a:ea typeface="仿宋" panose="02010609060101010101" pitchFamily="49" charset="-122"/>
                        </a:rPr>
                        <a:t>年、</a:t>
                      </a:r>
                      <a:r>
                        <a:rPr lang="en-US" altLang="zh-CN" sz="2000" dirty="0">
                          <a:latin typeface="仿宋" panose="02010609060101010101" pitchFamily="49" charset="-122"/>
                          <a:ea typeface="仿宋" panose="02010609060101010101" pitchFamily="49" charset="-122"/>
                        </a:rPr>
                        <a:t>13</a:t>
                      </a:r>
                      <a:r>
                        <a:rPr lang="zh-CN" altLang="en-US" sz="2000" dirty="0">
                          <a:latin typeface="仿宋" panose="02010609060101010101" pitchFamily="49" charset="-122"/>
                          <a:ea typeface="仿宋" panose="02010609060101010101" pitchFamily="49" charset="-122"/>
                        </a:rPr>
                        <a:t>年、</a:t>
                      </a:r>
                      <a:r>
                        <a:rPr lang="en-US" altLang="zh-CN" sz="2000" dirty="0">
                          <a:latin typeface="仿宋" panose="02010609060101010101" pitchFamily="49" charset="-122"/>
                          <a:ea typeface="仿宋" panose="02010609060101010101" pitchFamily="49" charset="-122"/>
                        </a:rPr>
                        <a:t>14</a:t>
                      </a:r>
                      <a:r>
                        <a:rPr lang="zh-CN" altLang="en-US" sz="2000" dirty="0">
                          <a:latin typeface="仿宋" panose="02010609060101010101" pitchFamily="49" charset="-122"/>
                          <a:ea typeface="仿宋" panose="02010609060101010101" pitchFamily="49" charset="-122"/>
                        </a:rPr>
                        <a:t>年    →</a:t>
                      </a:r>
                      <a:r>
                        <a:rPr lang="en-US" altLang="zh-CN" sz="2000" dirty="0">
                          <a:latin typeface="仿宋" panose="02010609060101010101" pitchFamily="49" charset="-122"/>
                          <a:ea typeface="仿宋" panose="02010609060101010101" pitchFamily="49" charset="-122"/>
                        </a:rPr>
                        <a:t>14≤X≤25</a:t>
                      </a:r>
                      <a:endParaRPr lang="zh-CN" altLang="en-US" sz="2000" dirty="0">
                        <a:latin typeface="仿宋" panose="02010609060101010101" pitchFamily="49" charset="-122"/>
                        <a:ea typeface="仿宋" panose="02010609060101010101" pitchFamily="49" charset="-122"/>
                      </a:endParaRPr>
                    </a:p>
                  </a:txBody>
                  <a:tcPr marL="91443" marR="91443" marT="45722" marB="45722" anchor="ctr"/>
                </a:tc>
                <a:extLst>
                  <a:ext uri="{0D108BD9-81ED-4DB2-BD59-A6C34878D82A}">
                    <a16:rowId xmlns:a16="http://schemas.microsoft.com/office/drawing/2014/main" val="10001"/>
                  </a:ext>
                </a:extLst>
              </a:tr>
              <a:tr h="1275277">
                <a:tc>
                  <a:txBody>
                    <a:bodyPr/>
                    <a:lstStyle/>
                    <a:p>
                      <a:pPr algn="l"/>
                      <a:r>
                        <a:rPr lang="zh-CN" altLang="en-US" sz="2000" dirty="0">
                          <a:latin typeface="黑体" panose="02010609060101010101" pitchFamily="49" charset="-122"/>
                          <a:ea typeface="黑体" panose="02010609060101010101" pitchFamily="49" charset="-122"/>
                        </a:rPr>
                        <a:t>结论</a:t>
                      </a:r>
                    </a:p>
                  </a:txBody>
                  <a:tcPr marL="91443" marR="91443" marT="45722" marB="45722" anchor="ctr" anchorCtr="1"/>
                </a:tc>
                <a:tc>
                  <a:txBody>
                    <a:bodyPr/>
                    <a:lstStyle/>
                    <a:p>
                      <a:pPr algn="l"/>
                      <a:r>
                        <a:rPr lang="zh-CN" altLang="en-US" sz="2000" dirty="0">
                          <a:latin typeface="黑体" panose="02010609060101010101" pitchFamily="49" charset="-122"/>
                          <a:ea typeface="黑体" panose="02010609060101010101" pitchFamily="49" charset="-122"/>
                        </a:rPr>
                        <a:t>结论一：数罪之和≤</a:t>
                      </a:r>
                      <a:r>
                        <a:rPr lang="en-US" altLang="zh-CN" sz="2000" dirty="0">
                          <a:latin typeface="黑体" panose="02010609060101010101" pitchFamily="49" charset="-122"/>
                          <a:ea typeface="黑体" panose="02010609060101010101" pitchFamily="49" charset="-122"/>
                        </a:rPr>
                        <a:t>20      →</a:t>
                      </a:r>
                      <a:r>
                        <a:rPr lang="zh-CN" altLang="en-US" sz="2000" dirty="0">
                          <a:latin typeface="黑体" panose="02010609060101010101" pitchFamily="49" charset="-122"/>
                          <a:ea typeface="黑体" panose="02010609060101010101" pitchFamily="49" charset="-122"/>
                        </a:rPr>
                        <a:t>并罚最大值就是数罪之和</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结论二：</a:t>
                      </a:r>
                      <a:r>
                        <a:rPr lang="en-US" altLang="zh-CN" sz="2000" dirty="0">
                          <a:latin typeface="黑体" panose="02010609060101010101" pitchFamily="49" charset="-122"/>
                          <a:ea typeface="黑体" panose="02010609060101010101" pitchFamily="49" charset="-122"/>
                        </a:rPr>
                        <a:t>20</a:t>
                      </a:r>
                      <a:r>
                        <a:rPr lang="zh-CN" altLang="en-US" sz="2000" dirty="0">
                          <a:latin typeface="黑体" panose="02010609060101010101" pitchFamily="49" charset="-122"/>
                          <a:ea typeface="黑体" panose="02010609060101010101" pitchFamily="49" charset="-122"/>
                        </a:rPr>
                        <a:t>＜数罪之和＜</a:t>
                      </a:r>
                      <a:r>
                        <a:rPr lang="en-US" altLang="zh-CN" sz="2000" dirty="0">
                          <a:latin typeface="黑体" panose="02010609060101010101" pitchFamily="49" charset="-122"/>
                          <a:ea typeface="黑体" panose="02010609060101010101" pitchFamily="49" charset="-122"/>
                        </a:rPr>
                        <a:t>35  →</a:t>
                      </a:r>
                      <a:r>
                        <a:rPr lang="zh-CN" altLang="en-US" sz="2000" dirty="0">
                          <a:latin typeface="黑体" panose="02010609060101010101" pitchFamily="49" charset="-122"/>
                          <a:ea typeface="黑体" panose="02010609060101010101" pitchFamily="49" charset="-122"/>
                        </a:rPr>
                        <a:t>并罚最大值就是</a:t>
                      </a:r>
                      <a:r>
                        <a:rPr lang="en-US" altLang="zh-CN" sz="2000" dirty="0">
                          <a:latin typeface="黑体" panose="02010609060101010101" pitchFamily="49" charset="-122"/>
                          <a:ea typeface="黑体" panose="02010609060101010101" pitchFamily="49" charset="-122"/>
                        </a:rPr>
                        <a:t>20</a:t>
                      </a:r>
                    </a:p>
                    <a:p>
                      <a:pPr algn="l"/>
                      <a:r>
                        <a:rPr lang="zh-CN" altLang="en-US" sz="2000" dirty="0">
                          <a:latin typeface="黑体" panose="02010609060101010101" pitchFamily="49" charset="-122"/>
                          <a:ea typeface="黑体" panose="02010609060101010101" pitchFamily="49" charset="-122"/>
                        </a:rPr>
                        <a:t>结论三：数罪之和≥</a:t>
                      </a:r>
                      <a:r>
                        <a:rPr lang="en-US" altLang="zh-CN" sz="2000" dirty="0">
                          <a:latin typeface="黑体" panose="02010609060101010101" pitchFamily="49" charset="-122"/>
                          <a:ea typeface="黑体" panose="02010609060101010101" pitchFamily="49" charset="-122"/>
                        </a:rPr>
                        <a:t>35      →</a:t>
                      </a:r>
                      <a:r>
                        <a:rPr lang="zh-CN" altLang="en-US" sz="2000" dirty="0">
                          <a:latin typeface="黑体" panose="02010609060101010101" pitchFamily="49" charset="-122"/>
                          <a:ea typeface="黑体" panose="02010609060101010101" pitchFamily="49" charset="-122"/>
                        </a:rPr>
                        <a:t>并罚最大值就是</a:t>
                      </a:r>
                      <a:r>
                        <a:rPr lang="en-US" altLang="zh-CN" sz="2000" dirty="0">
                          <a:latin typeface="黑体" panose="02010609060101010101" pitchFamily="49" charset="-122"/>
                          <a:ea typeface="黑体" panose="02010609060101010101" pitchFamily="49" charset="-122"/>
                        </a:rPr>
                        <a:t>25</a:t>
                      </a:r>
                      <a:endParaRPr lang="zh-CN" altLang="en-US" sz="2000" dirty="0">
                        <a:latin typeface="黑体" panose="02010609060101010101" pitchFamily="49" charset="-122"/>
                        <a:ea typeface="黑体" panose="02010609060101010101" pitchFamily="49" charset="-122"/>
                      </a:endParaRPr>
                    </a:p>
                  </a:txBody>
                  <a:tcPr marL="91443" marR="91443" marT="45722" marB="45722"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矩形 1">
            <a:extLst>
              <a:ext uri="{FF2B5EF4-FFF2-40B4-BE49-F238E27FC236}">
                <a16:creationId xmlns:a16="http://schemas.microsoft.com/office/drawing/2014/main" id="{51F3ECFA-3EA1-4E1D-4B3A-BF4D178267EA}"/>
              </a:ext>
            </a:extLst>
          </p:cNvPr>
          <p:cNvSpPr>
            <a:spLocks noChangeArrowheads="1"/>
          </p:cNvSpPr>
          <p:nvPr/>
        </p:nvSpPr>
        <p:spPr bwMode="auto">
          <a:xfrm>
            <a:off x="2411413" y="762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a:latin typeface="黑体" panose="02010609060101010101" pitchFamily="49" charset="-122"/>
                <a:ea typeface="黑体" panose="02010609060101010101" pitchFamily="49" charset="-122"/>
              </a:rPr>
              <a:t>    有期徒刑、拘役、管制间的并罚</a:t>
            </a:r>
            <a:endParaRPr lang="en-US" altLang="zh-CN" sz="2000">
              <a:latin typeface="黑体" panose="02010609060101010101" pitchFamily="49" charset="-122"/>
              <a:ea typeface="黑体" panose="02010609060101010101" pitchFamily="49" charset="-122"/>
            </a:endParaRPr>
          </a:p>
        </p:txBody>
      </p:sp>
      <p:graphicFrame>
        <p:nvGraphicFramePr>
          <p:cNvPr id="3" name="表格 2">
            <a:extLst>
              <a:ext uri="{FF2B5EF4-FFF2-40B4-BE49-F238E27FC236}">
                <a16:creationId xmlns:a16="http://schemas.microsoft.com/office/drawing/2014/main" id="{466F1D9C-53EB-0907-30DF-DCFF2EEDF823}"/>
              </a:ext>
            </a:extLst>
          </p:cNvPr>
          <p:cNvGraphicFramePr>
            <a:graphicFrameLocks noGrp="1"/>
          </p:cNvGraphicFramePr>
          <p:nvPr/>
        </p:nvGraphicFramePr>
        <p:xfrm>
          <a:off x="65088" y="620713"/>
          <a:ext cx="9013825" cy="6065837"/>
        </p:xfrm>
        <a:graphic>
          <a:graphicData uri="http://schemas.openxmlformats.org/drawingml/2006/table">
            <a:tbl>
              <a:tblPr firstCol="1" bandRow="1">
                <a:tableStyleId>{5C22544A-7EE6-4342-B048-85BDC9FD1C3A}</a:tableStyleId>
              </a:tblPr>
              <a:tblGrid>
                <a:gridCol w="1108257">
                  <a:extLst>
                    <a:ext uri="{9D8B030D-6E8A-4147-A177-3AD203B41FA5}">
                      <a16:colId xmlns:a16="http://schemas.microsoft.com/office/drawing/2014/main" val="20000"/>
                    </a:ext>
                  </a:extLst>
                </a:gridCol>
                <a:gridCol w="7905568">
                  <a:extLst>
                    <a:ext uri="{9D8B030D-6E8A-4147-A177-3AD203B41FA5}">
                      <a16:colId xmlns:a16="http://schemas.microsoft.com/office/drawing/2014/main" val="20001"/>
                    </a:ext>
                  </a:extLst>
                </a:gridCol>
              </a:tblGrid>
              <a:tr h="396261">
                <a:tc>
                  <a:txBody>
                    <a:bodyPr/>
                    <a:lstStyle/>
                    <a:p>
                      <a:r>
                        <a:rPr lang="zh-CN" altLang="en-US" sz="2000" dirty="0">
                          <a:latin typeface="黑体" panose="02010609060101010101" pitchFamily="49" charset="-122"/>
                          <a:ea typeface="黑体" panose="02010609060101010101" pitchFamily="49" charset="-122"/>
                        </a:rPr>
                        <a:t>同种吸</a:t>
                      </a:r>
                    </a:p>
                  </a:txBody>
                  <a:tcPr marL="91443" marR="91443" marT="45722" marB="45722"/>
                </a:tc>
                <a:tc>
                  <a:txBody>
                    <a:bodyPr/>
                    <a:lstStyle/>
                    <a:p>
                      <a:r>
                        <a:rPr lang="zh-CN" altLang="en-US" sz="2000" dirty="0">
                          <a:latin typeface="黑体" panose="02010609060101010101" pitchFamily="49" charset="-122"/>
                          <a:ea typeface="黑体" panose="02010609060101010101" pitchFamily="49" charset="-122"/>
                        </a:rPr>
                        <a:t>有期徒刑</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拘役</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有期徒刑</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有期吸收拘役）</a:t>
                      </a:r>
                    </a:p>
                  </a:txBody>
                  <a:tcPr marL="91443" marR="91443" marT="45722" marB="45722"/>
                </a:tc>
                <a:extLst>
                  <a:ext uri="{0D108BD9-81ED-4DB2-BD59-A6C34878D82A}">
                    <a16:rowId xmlns:a16="http://schemas.microsoft.com/office/drawing/2014/main" val="10000"/>
                  </a:ext>
                </a:extLst>
              </a:tr>
              <a:tr h="701077">
                <a:tc>
                  <a:txBody>
                    <a:bodyPr/>
                    <a:lstStyle/>
                    <a:p>
                      <a:r>
                        <a:rPr lang="zh-CN" altLang="en-US" sz="2000" dirty="0">
                          <a:latin typeface="黑体" panose="02010609060101010101" pitchFamily="49" charset="-122"/>
                          <a:ea typeface="黑体" panose="02010609060101010101" pitchFamily="49" charset="-122"/>
                        </a:rPr>
                        <a:t>异种并</a:t>
                      </a:r>
                    </a:p>
                  </a:txBody>
                  <a:tcPr marL="91443" marR="91443"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有期徒刑</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管制</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都要执行（先有期后管制）</a:t>
                      </a:r>
                      <a:endParaRPr lang="en-US" altLang="zh-CN"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拘役</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管制</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都要执行（先拘役后管制）</a:t>
                      </a:r>
                      <a:endParaRPr lang="en-US" altLang="zh-CN" sz="2000" dirty="0">
                        <a:latin typeface="黑体" panose="02010609060101010101" pitchFamily="49" charset="-122"/>
                        <a:ea typeface="黑体" panose="02010609060101010101" pitchFamily="49" charset="-122"/>
                      </a:endParaRPr>
                    </a:p>
                  </a:txBody>
                  <a:tcPr marL="91443" marR="91443" marT="45722" marB="45722"/>
                </a:tc>
                <a:extLst>
                  <a:ext uri="{0D108BD9-81ED-4DB2-BD59-A6C34878D82A}">
                    <a16:rowId xmlns:a16="http://schemas.microsoft.com/office/drawing/2014/main" val="10001"/>
                  </a:ext>
                </a:extLst>
              </a:tr>
              <a:tr h="4968499">
                <a:tc>
                  <a:txBody>
                    <a:bodyPr/>
                    <a:lstStyle/>
                    <a:p>
                      <a:r>
                        <a:rPr lang="zh-CN" altLang="en-US" sz="2000" dirty="0">
                          <a:latin typeface="黑体" panose="02010609060101010101" pitchFamily="49" charset="-122"/>
                          <a:ea typeface="黑体" panose="02010609060101010101" pitchFamily="49" charset="-122"/>
                        </a:rPr>
                        <a:t>案例</a:t>
                      </a:r>
                    </a:p>
                  </a:txBody>
                  <a:tcPr marL="91443" marR="91443" marT="45722" marB="45722"/>
                </a:tc>
                <a:tc>
                  <a:txBody>
                    <a:bodyPr/>
                    <a:lstStyle/>
                    <a:p>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数个有期</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数个拘役</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数个有期的并罚</a:t>
                      </a:r>
                      <a:endParaRPr lang="en-US" altLang="zh-CN" sz="2000" dirty="0">
                        <a:latin typeface="黑体" panose="02010609060101010101" pitchFamily="49" charset="-122"/>
                        <a:ea typeface="黑体" panose="02010609060101010101" pitchFamily="49" charset="-122"/>
                      </a:endParaRPr>
                    </a:p>
                    <a:p>
                      <a:r>
                        <a:rPr lang="zh-CN" altLang="en-US" sz="2000" dirty="0">
                          <a:latin typeface="仿宋" panose="02010609060101010101" pitchFamily="49" charset="-122"/>
                          <a:ea typeface="仿宋" panose="02010609060101010101" pitchFamily="49" charset="-122"/>
                        </a:rPr>
                        <a:t>例如：甲犯</a:t>
                      </a:r>
                      <a:r>
                        <a:rPr lang="en-US" altLang="zh-CN" sz="2000" dirty="0">
                          <a:latin typeface="仿宋" panose="02010609060101010101" pitchFamily="49" charset="-122"/>
                          <a:ea typeface="仿宋" panose="02010609060101010101" pitchFamily="49" charset="-122"/>
                        </a:rPr>
                        <a:t>A</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B</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C</a:t>
                      </a:r>
                      <a:r>
                        <a:rPr lang="zh-CN" altLang="en-US" sz="2000" dirty="0">
                          <a:latin typeface="仿宋" panose="02010609060101010101" pitchFamily="49" charset="-122"/>
                          <a:ea typeface="仿宋" panose="02010609060101010101" pitchFamily="49" charset="-122"/>
                        </a:rPr>
                        <a:t>三罪，分别被判处有期徒刑</a:t>
                      </a:r>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年、</a:t>
                      </a:r>
                      <a:r>
                        <a:rPr lang="en-US" altLang="zh-CN" sz="2000" dirty="0">
                          <a:latin typeface="仿宋" panose="02010609060101010101" pitchFamily="49" charset="-122"/>
                          <a:ea typeface="仿宋" panose="02010609060101010101" pitchFamily="49" charset="-122"/>
                        </a:rPr>
                        <a:t>5</a:t>
                      </a:r>
                      <a:r>
                        <a:rPr lang="zh-CN" altLang="en-US" sz="2000" dirty="0">
                          <a:latin typeface="仿宋" panose="02010609060101010101" pitchFamily="49" charset="-122"/>
                          <a:ea typeface="仿宋" panose="02010609060101010101" pitchFamily="49" charset="-122"/>
                        </a:rPr>
                        <a:t>年和拘役</a:t>
                      </a:r>
                      <a:r>
                        <a:rPr lang="en-US" altLang="zh-CN" sz="2000" dirty="0">
                          <a:latin typeface="仿宋" panose="02010609060101010101" pitchFamily="49" charset="-122"/>
                          <a:ea typeface="仿宋" panose="02010609060101010101" pitchFamily="49" charset="-122"/>
                        </a:rPr>
                        <a:t>6</a:t>
                      </a:r>
                      <a:r>
                        <a:rPr lang="zh-CN" altLang="en-US" sz="2000" dirty="0">
                          <a:latin typeface="仿宋" panose="02010609060101010101" pitchFamily="49" charset="-122"/>
                          <a:ea typeface="仿宋" panose="02010609060101010101" pitchFamily="49" charset="-122"/>
                        </a:rPr>
                        <a:t>个月。在有期徒刑和拘役并存的情况下，有期徒刑直接吸收拘役，所以只对有期徒刑</a:t>
                      </a:r>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年和</a:t>
                      </a:r>
                      <a:r>
                        <a:rPr lang="en-US" altLang="zh-CN" sz="2000" dirty="0">
                          <a:latin typeface="仿宋" panose="02010609060101010101" pitchFamily="49" charset="-122"/>
                          <a:ea typeface="仿宋" panose="02010609060101010101" pitchFamily="49" charset="-122"/>
                        </a:rPr>
                        <a:t>5</a:t>
                      </a:r>
                      <a:r>
                        <a:rPr lang="zh-CN" altLang="en-US" sz="2000" dirty="0">
                          <a:latin typeface="仿宋" panose="02010609060101010101" pitchFamily="49" charset="-122"/>
                          <a:ea typeface="仿宋" panose="02010609060101010101" pitchFamily="49" charset="-122"/>
                        </a:rPr>
                        <a:t>年进行并罚，所以并罚的范围是：</a:t>
                      </a:r>
                      <a:r>
                        <a:rPr lang="en-US" altLang="zh-CN" sz="2000" dirty="0">
                          <a:latin typeface="仿宋" panose="02010609060101010101" pitchFamily="49" charset="-122"/>
                          <a:ea typeface="仿宋" panose="02010609060101010101" pitchFamily="49" charset="-122"/>
                        </a:rPr>
                        <a:t>5</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X</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8</a:t>
                      </a:r>
                      <a:r>
                        <a:rPr lang="zh-CN" altLang="en-US" sz="2000" dirty="0">
                          <a:latin typeface="仿宋" panose="02010609060101010101" pitchFamily="49" charset="-122"/>
                          <a:ea typeface="仿宋" panose="02010609060101010101" pitchFamily="49" charset="-122"/>
                        </a:rPr>
                        <a:t>。</a:t>
                      </a:r>
                      <a:endParaRPr lang="en-US" altLang="zh-CN" sz="2000" dirty="0">
                        <a:latin typeface="仿宋" panose="02010609060101010101" pitchFamily="49" charset="-122"/>
                        <a:ea typeface="仿宋" panose="02010609060101010101" pitchFamily="49" charset="-122"/>
                      </a:endParaRPr>
                    </a:p>
                    <a:p>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多个有期徒刑或多个拘役</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多个管制</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各自管各自、各自执行各自</a:t>
                      </a:r>
                      <a:endParaRPr lang="en-US" altLang="zh-CN" sz="2000" dirty="0">
                        <a:latin typeface="黑体" panose="02010609060101010101" pitchFamily="49" charset="-122"/>
                        <a:ea typeface="黑体" panose="02010609060101010101" pitchFamily="49" charset="-122"/>
                      </a:endParaRPr>
                    </a:p>
                    <a:p>
                      <a:r>
                        <a:rPr lang="zh-CN" altLang="en-US" sz="2000" dirty="0">
                          <a:latin typeface="仿宋" panose="02010609060101010101" pitchFamily="49" charset="-122"/>
                          <a:ea typeface="仿宋" panose="02010609060101010101" pitchFamily="49" charset="-122"/>
                        </a:rPr>
                        <a:t>例如：甲犯</a:t>
                      </a:r>
                      <a:r>
                        <a:rPr lang="en-US" altLang="zh-CN" sz="2000" dirty="0">
                          <a:latin typeface="仿宋" panose="02010609060101010101" pitchFamily="49" charset="-122"/>
                          <a:ea typeface="仿宋" panose="02010609060101010101" pitchFamily="49" charset="-122"/>
                        </a:rPr>
                        <a:t>A</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B</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C</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D</a:t>
                      </a:r>
                      <a:r>
                        <a:rPr lang="zh-CN" altLang="en-US" sz="2000" dirty="0">
                          <a:latin typeface="仿宋" panose="02010609060101010101" pitchFamily="49" charset="-122"/>
                          <a:ea typeface="仿宋" panose="02010609060101010101" pitchFamily="49" charset="-122"/>
                        </a:rPr>
                        <a:t>四个罪，分别被判处有期徒刑</a:t>
                      </a:r>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年、</a:t>
                      </a:r>
                      <a:r>
                        <a:rPr lang="en-US" altLang="zh-CN" sz="2000" dirty="0">
                          <a:latin typeface="仿宋" panose="02010609060101010101" pitchFamily="49" charset="-122"/>
                          <a:ea typeface="仿宋" panose="02010609060101010101" pitchFamily="49" charset="-122"/>
                        </a:rPr>
                        <a:t>5</a:t>
                      </a:r>
                      <a:r>
                        <a:rPr lang="zh-CN" altLang="en-US" sz="2000" dirty="0">
                          <a:latin typeface="仿宋" panose="02010609060101010101" pitchFamily="49" charset="-122"/>
                          <a:ea typeface="仿宋" panose="02010609060101010101" pitchFamily="49" charset="-122"/>
                        </a:rPr>
                        <a:t>年和管制</a:t>
                      </a:r>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年、</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年。“各自管各自、各自执行各自”的含义就是，此时有期徒刑并罚的范围是：</a:t>
                      </a:r>
                      <a:r>
                        <a:rPr lang="en-US" altLang="zh-CN" sz="2000" dirty="0">
                          <a:latin typeface="仿宋" panose="02010609060101010101" pitchFamily="49" charset="-122"/>
                          <a:ea typeface="仿宋" panose="02010609060101010101" pitchFamily="49" charset="-122"/>
                        </a:rPr>
                        <a:t>5</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X</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8</a:t>
                      </a:r>
                      <a:r>
                        <a:rPr lang="zh-CN" altLang="en-US" sz="2000" dirty="0">
                          <a:latin typeface="仿宋" panose="02010609060101010101" pitchFamily="49" charset="-122"/>
                          <a:ea typeface="仿宋" panose="02010609060101010101" pitchFamily="49" charset="-122"/>
                        </a:rPr>
                        <a:t>；管制并罚的范围是：</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Y</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。在有期徒刑执行完毕之后再单独执行管制的刑期。</a:t>
                      </a:r>
                      <a:endParaRPr lang="en-US" altLang="zh-CN" sz="2000" dirty="0">
                        <a:latin typeface="仿宋" panose="02010609060101010101" pitchFamily="49" charset="-122"/>
                        <a:ea typeface="仿宋" panose="02010609060101010101" pitchFamily="49" charset="-122"/>
                      </a:endParaRPr>
                    </a:p>
                    <a:p>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多个有期徒刑</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多个拘役</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多个管制</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多个有期徒刑</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多个管制</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各自管各自、各自执行各自</a:t>
                      </a:r>
                      <a:endParaRPr lang="en-US" altLang="zh-CN" sz="2000" dirty="0">
                        <a:latin typeface="黑体" panose="02010609060101010101" pitchFamily="49" charset="-122"/>
                        <a:ea typeface="黑体" panose="02010609060101010101" pitchFamily="49" charset="-122"/>
                      </a:endParaRPr>
                    </a:p>
                    <a:p>
                      <a:r>
                        <a:rPr lang="zh-CN" altLang="en-US" sz="2000" dirty="0">
                          <a:latin typeface="仿宋" panose="02010609060101010101" pitchFamily="49" charset="-122"/>
                          <a:ea typeface="仿宋" panose="02010609060101010101" pitchFamily="49" charset="-122"/>
                        </a:rPr>
                        <a:t>例如：甲犯</a:t>
                      </a:r>
                      <a:r>
                        <a:rPr lang="en-US" altLang="zh-CN" sz="2000" dirty="0">
                          <a:latin typeface="仿宋" panose="02010609060101010101" pitchFamily="49" charset="-122"/>
                          <a:ea typeface="仿宋" panose="02010609060101010101" pitchFamily="49" charset="-122"/>
                        </a:rPr>
                        <a:t>A</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B</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C</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D</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E</a:t>
                      </a:r>
                      <a:r>
                        <a:rPr lang="zh-CN" altLang="en-US" sz="2000" dirty="0">
                          <a:latin typeface="仿宋" panose="02010609060101010101" pitchFamily="49" charset="-122"/>
                          <a:ea typeface="仿宋" panose="02010609060101010101" pitchFamily="49" charset="-122"/>
                        </a:rPr>
                        <a:t>五个罪，分别被判处有期徒利</a:t>
                      </a:r>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年、</a:t>
                      </a:r>
                      <a:r>
                        <a:rPr lang="en-US" altLang="zh-CN" sz="2000" dirty="0">
                          <a:latin typeface="仿宋" panose="02010609060101010101" pitchFamily="49" charset="-122"/>
                          <a:ea typeface="仿宋" panose="02010609060101010101" pitchFamily="49" charset="-122"/>
                        </a:rPr>
                        <a:t>5</a:t>
                      </a:r>
                      <a:r>
                        <a:rPr lang="zh-CN" altLang="en-US" sz="2000" dirty="0">
                          <a:latin typeface="仿宋" panose="02010609060101010101" pitchFamily="49" charset="-122"/>
                          <a:ea typeface="仿宋" panose="02010609060101010101" pitchFamily="49" charset="-122"/>
                        </a:rPr>
                        <a:t>年、拘役</a:t>
                      </a:r>
                      <a:r>
                        <a:rPr lang="en-US" altLang="zh-CN" sz="2000" dirty="0">
                          <a:latin typeface="仿宋" panose="02010609060101010101" pitchFamily="49" charset="-122"/>
                          <a:ea typeface="仿宋" panose="02010609060101010101" pitchFamily="49" charset="-122"/>
                        </a:rPr>
                        <a:t>6</a:t>
                      </a:r>
                      <a:r>
                        <a:rPr lang="zh-CN" altLang="en-US" sz="2000" dirty="0">
                          <a:latin typeface="仿宋" panose="02010609060101010101" pitchFamily="49" charset="-122"/>
                          <a:ea typeface="仿宋" panose="02010609060101010101" pitchFamily="49" charset="-122"/>
                        </a:rPr>
                        <a:t>个月、管制</a:t>
                      </a:r>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年、</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年。此时，拘役直接不用再执行，相当于没有发生过。“各自管各自各自执行各自”的含义就是，此时有期徒刑并罚的范围是：</a:t>
                      </a:r>
                      <a:r>
                        <a:rPr lang="en-US" altLang="zh-CN" sz="2000" dirty="0">
                          <a:latin typeface="仿宋" panose="02010609060101010101" pitchFamily="49" charset="-122"/>
                          <a:ea typeface="仿宋" panose="02010609060101010101" pitchFamily="49" charset="-122"/>
                        </a:rPr>
                        <a:t>5</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X</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8</a:t>
                      </a:r>
                      <a:r>
                        <a:rPr lang="zh-CN" altLang="en-US" sz="2000" dirty="0">
                          <a:latin typeface="仿宋" panose="02010609060101010101" pitchFamily="49" charset="-122"/>
                          <a:ea typeface="仿宋" panose="02010609060101010101" pitchFamily="49" charset="-122"/>
                        </a:rPr>
                        <a:t>；管制并罚的范围是：</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Y</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。在有期徒刑执行完毕之后再单独执行管制的刑期。</a:t>
                      </a:r>
                    </a:p>
                  </a:txBody>
                  <a:tcPr marL="91443" marR="91443" marT="45722" marB="45722"/>
                </a:tc>
                <a:extLst>
                  <a:ext uri="{0D108BD9-81ED-4DB2-BD59-A6C34878D82A}">
                    <a16:rowId xmlns:a16="http://schemas.microsoft.com/office/drawing/2014/main" val="10002"/>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矩形 1">
            <a:extLst>
              <a:ext uri="{FF2B5EF4-FFF2-40B4-BE49-F238E27FC236}">
                <a16:creationId xmlns:a16="http://schemas.microsoft.com/office/drawing/2014/main" id="{9E9C76EC-655A-5FDD-074E-4879EA97F724}"/>
              </a:ext>
            </a:extLst>
          </p:cNvPr>
          <p:cNvSpPr>
            <a:spLocks noChangeArrowheads="1"/>
          </p:cNvSpPr>
          <p:nvPr/>
        </p:nvSpPr>
        <p:spPr bwMode="auto">
          <a:xfrm>
            <a:off x="2627313" y="69215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a:latin typeface="黑体" panose="02010609060101010101" pitchFamily="49" charset="-122"/>
                <a:ea typeface="黑体" panose="02010609060101010101" pitchFamily="49" charset="-122"/>
              </a:rPr>
              <a:t>     附加刑的并罚原则</a:t>
            </a:r>
            <a:endParaRPr lang="en-US" altLang="zh-CN" sz="2000">
              <a:latin typeface="黑体" panose="02010609060101010101" pitchFamily="49" charset="-122"/>
              <a:ea typeface="黑体" panose="02010609060101010101" pitchFamily="49" charset="-122"/>
            </a:endParaRPr>
          </a:p>
        </p:txBody>
      </p:sp>
      <p:graphicFrame>
        <p:nvGraphicFramePr>
          <p:cNvPr id="4" name="表格 3">
            <a:extLst>
              <a:ext uri="{FF2B5EF4-FFF2-40B4-BE49-F238E27FC236}">
                <a16:creationId xmlns:a16="http://schemas.microsoft.com/office/drawing/2014/main" id="{9021C4AB-5FB4-4E87-02E8-50D4806461AE}"/>
              </a:ext>
            </a:extLst>
          </p:cNvPr>
          <p:cNvGraphicFramePr>
            <a:graphicFrameLocks noGrp="1"/>
          </p:cNvGraphicFramePr>
          <p:nvPr/>
        </p:nvGraphicFramePr>
        <p:xfrm>
          <a:off x="107950" y="1397000"/>
          <a:ext cx="8928100" cy="3255966"/>
        </p:xfrm>
        <a:graphic>
          <a:graphicData uri="http://schemas.openxmlformats.org/drawingml/2006/table">
            <a:tbl>
              <a:tblPr firstRow="1" bandRow="1">
                <a:tableStyleId>{5C22544A-7EE6-4342-B048-85BDC9FD1C3A}</a:tableStyleId>
              </a:tblPr>
              <a:tblGrid>
                <a:gridCol w="5184058">
                  <a:extLst>
                    <a:ext uri="{9D8B030D-6E8A-4147-A177-3AD203B41FA5}">
                      <a16:colId xmlns:a16="http://schemas.microsoft.com/office/drawing/2014/main" val="20000"/>
                    </a:ext>
                  </a:extLst>
                </a:gridCol>
                <a:gridCol w="3744042">
                  <a:extLst>
                    <a:ext uri="{9D8B030D-6E8A-4147-A177-3AD203B41FA5}">
                      <a16:colId xmlns:a16="http://schemas.microsoft.com/office/drawing/2014/main" val="20001"/>
                    </a:ext>
                  </a:extLst>
                </a:gridCol>
              </a:tblGrid>
              <a:tr h="542661">
                <a:tc>
                  <a:txBody>
                    <a:bodyPr/>
                    <a:lstStyle/>
                    <a:p>
                      <a:r>
                        <a:rPr lang="zh-CN" altLang="en-US" sz="2000" dirty="0">
                          <a:latin typeface="黑体" panose="02010609060101010101" pitchFamily="49" charset="-122"/>
                          <a:ea typeface="黑体" panose="02010609060101010101" pitchFamily="49" charset="-122"/>
                        </a:rPr>
                        <a:t>情形</a:t>
                      </a:r>
                    </a:p>
                  </a:txBody>
                  <a:tcPr marL="91431" marR="91431" marT="45718" marB="45718"/>
                </a:tc>
                <a:tc>
                  <a:txBody>
                    <a:bodyPr/>
                    <a:lstStyle/>
                    <a:p>
                      <a:r>
                        <a:rPr lang="zh-CN" altLang="en-US" sz="2000" dirty="0">
                          <a:latin typeface="黑体" panose="02010609060101010101" pitchFamily="49" charset="-122"/>
                          <a:ea typeface="黑体" panose="02010609060101010101" pitchFamily="49" charset="-122"/>
                        </a:rPr>
                        <a:t>处理</a:t>
                      </a:r>
                    </a:p>
                  </a:txBody>
                  <a:tcPr marL="91431" marR="91431" marT="45718" marB="45718"/>
                </a:tc>
                <a:extLst>
                  <a:ext uri="{0D108BD9-81ED-4DB2-BD59-A6C34878D82A}">
                    <a16:rowId xmlns:a16="http://schemas.microsoft.com/office/drawing/2014/main" val="10000"/>
                  </a:ext>
                </a:extLst>
              </a:tr>
              <a:tr h="542661">
                <a:tc>
                  <a:txBody>
                    <a:bodyPr/>
                    <a:lstStyle/>
                    <a:p>
                      <a:r>
                        <a:rPr lang="zh-CN" altLang="en-US" sz="2000" dirty="0">
                          <a:latin typeface="黑体" panose="02010609060101010101" pitchFamily="49" charset="-122"/>
                          <a:ea typeface="黑体" panose="02010609060101010101" pitchFamily="49" charset="-122"/>
                        </a:rPr>
                        <a:t>罚金</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罚金</a:t>
                      </a:r>
                    </a:p>
                  </a:txBody>
                  <a:tcPr marL="91431" marR="91431" marT="45718" marB="45718"/>
                </a:tc>
                <a:tc>
                  <a:txBody>
                    <a:bodyPr/>
                    <a:lstStyle/>
                    <a:p>
                      <a:r>
                        <a:rPr lang="zh-CN" altLang="en-US" sz="2000" dirty="0">
                          <a:latin typeface="黑体" panose="02010609060101010101" pitchFamily="49" charset="-122"/>
                          <a:ea typeface="黑体" panose="02010609060101010101" pitchFamily="49" charset="-122"/>
                        </a:rPr>
                        <a:t>相加执行（数额累加）</a:t>
                      </a:r>
                    </a:p>
                  </a:txBody>
                  <a:tcPr marL="91431" marR="91431" marT="45718" marB="45718"/>
                </a:tc>
                <a:extLst>
                  <a:ext uri="{0D108BD9-81ED-4DB2-BD59-A6C34878D82A}">
                    <a16:rowId xmlns:a16="http://schemas.microsoft.com/office/drawing/2014/main" val="10001"/>
                  </a:ext>
                </a:extLst>
              </a:tr>
              <a:tr h="542661">
                <a:tc>
                  <a:txBody>
                    <a:bodyPr/>
                    <a:lstStyle/>
                    <a:p>
                      <a:r>
                        <a:rPr lang="zh-CN" altLang="en-US" sz="2000" dirty="0">
                          <a:latin typeface="黑体" panose="02010609060101010101" pitchFamily="49" charset="-122"/>
                          <a:ea typeface="黑体" panose="02010609060101010101" pitchFamily="49" charset="-122"/>
                        </a:rPr>
                        <a:t>没收部分财产</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没收部分财产</a:t>
                      </a:r>
                    </a:p>
                  </a:txBody>
                  <a:tcPr marL="91431" marR="91431" marT="45718" marB="45718"/>
                </a:tc>
                <a:tc>
                  <a:txBody>
                    <a:bodyPr/>
                    <a:lstStyle/>
                    <a:p>
                      <a:r>
                        <a:rPr lang="zh-CN" altLang="en-US" sz="2000" dirty="0">
                          <a:latin typeface="黑体" panose="02010609060101010101" pitchFamily="49" charset="-122"/>
                          <a:ea typeface="黑体" panose="02010609060101010101" pitchFamily="49" charset="-122"/>
                        </a:rPr>
                        <a:t>相加执行</a:t>
                      </a:r>
                    </a:p>
                  </a:txBody>
                  <a:tcPr marL="91431" marR="91431" marT="45718" marB="45718"/>
                </a:tc>
                <a:extLst>
                  <a:ext uri="{0D108BD9-81ED-4DB2-BD59-A6C34878D82A}">
                    <a16:rowId xmlns:a16="http://schemas.microsoft.com/office/drawing/2014/main" val="10002"/>
                  </a:ext>
                </a:extLst>
              </a:tr>
              <a:tr h="542661">
                <a:tc>
                  <a:txBody>
                    <a:bodyPr/>
                    <a:lstStyle/>
                    <a:p>
                      <a:r>
                        <a:rPr lang="zh-CN" altLang="en-US" sz="2000" dirty="0">
                          <a:latin typeface="黑体" panose="02010609060101010101" pitchFamily="49" charset="-122"/>
                          <a:ea typeface="黑体" panose="02010609060101010101" pitchFamily="49" charset="-122"/>
                        </a:rPr>
                        <a:t>没收全部财产</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没收全部财产</a:t>
                      </a:r>
                    </a:p>
                  </a:txBody>
                  <a:tcPr marL="91431" marR="91431" marT="45718" marB="45718"/>
                </a:tc>
                <a:tc>
                  <a:txBody>
                    <a:bodyPr/>
                    <a:lstStyle/>
                    <a:p>
                      <a:r>
                        <a:rPr lang="zh-CN" altLang="en-US" sz="2000" dirty="0">
                          <a:latin typeface="黑体" panose="02010609060101010101" pitchFamily="49" charset="-122"/>
                          <a:ea typeface="黑体" panose="02010609060101010101" pitchFamily="49" charset="-122"/>
                        </a:rPr>
                        <a:t>只执行没收全部财产</a:t>
                      </a:r>
                    </a:p>
                  </a:txBody>
                  <a:tcPr marL="91431" marR="91431" marT="45718" marB="45718"/>
                </a:tc>
                <a:extLst>
                  <a:ext uri="{0D108BD9-81ED-4DB2-BD59-A6C34878D82A}">
                    <a16:rowId xmlns:a16="http://schemas.microsoft.com/office/drawing/2014/main" val="10003"/>
                  </a:ext>
                </a:extLst>
              </a:tr>
              <a:tr h="542661">
                <a:tc>
                  <a:txBody>
                    <a:bodyPr/>
                    <a:lstStyle/>
                    <a:p>
                      <a:r>
                        <a:rPr lang="zh-CN" altLang="en-US" sz="2000" dirty="0">
                          <a:latin typeface="黑体" panose="02010609060101010101" pitchFamily="49" charset="-122"/>
                          <a:ea typeface="黑体" panose="02010609060101010101" pitchFamily="49" charset="-122"/>
                        </a:rPr>
                        <a:t>有期限剥夺政治权利</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有期限剥夺政治权利</a:t>
                      </a:r>
                    </a:p>
                  </a:txBody>
                  <a:tcPr marL="91431" marR="91431" marT="45718" marB="457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dirty="0">
                          <a:latin typeface="黑体" panose="02010609060101010101" pitchFamily="49" charset="-122"/>
                          <a:ea typeface="黑体" panose="02010609060101010101" pitchFamily="49" charset="-122"/>
                        </a:rPr>
                        <a:t>相加执行（时间累加）</a:t>
                      </a:r>
                    </a:p>
                  </a:txBody>
                  <a:tcPr marL="91431" marR="91431" marT="45718" marB="45718"/>
                </a:tc>
                <a:extLst>
                  <a:ext uri="{0D108BD9-81ED-4DB2-BD59-A6C34878D82A}">
                    <a16:rowId xmlns:a16="http://schemas.microsoft.com/office/drawing/2014/main" val="10004"/>
                  </a:ext>
                </a:extLst>
              </a:tr>
              <a:tr h="542661">
                <a:tc>
                  <a:txBody>
                    <a:bodyPr/>
                    <a:lstStyle/>
                    <a:p>
                      <a:r>
                        <a:rPr lang="zh-CN" altLang="en-US" sz="2000" dirty="0">
                          <a:latin typeface="黑体" panose="02010609060101010101" pitchFamily="49" charset="-122"/>
                          <a:ea typeface="黑体" panose="02010609060101010101" pitchFamily="49" charset="-122"/>
                        </a:rPr>
                        <a:t>剥夺政治权利终身</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有期限剥夺政治权利</a:t>
                      </a:r>
                    </a:p>
                  </a:txBody>
                  <a:tcPr marL="91431" marR="91431" marT="45718" marB="45718"/>
                </a:tc>
                <a:tc>
                  <a:txBody>
                    <a:bodyPr/>
                    <a:lstStyle/>
                    <a:p>
                      <a:r>
                        <a:rPr lang="zh-CN" altLang="en-US" sz="2000" dirty="0">
                          <a:latin typeface="黑体" panose="02010609060101010101" pitchFamily="49" charset="-122"/>
                          <a:ea typeface="黑体" panose="02010609060101010101" pitchFamily="49" charset="-122"/>
                        </a:rPr>
                        <a:t>只执行剥夺政治权利终身</a:t>
                      </a:r>
                    </a:p>
                  </a:txBody>
                  <a:tcPr marL="91431" marR="91431" marT="45718" marB="45718"/>
                </a:tc>
                <a:extLst>
                  <a:ext uri="{0D108BD9-81ED-4DB2-BD59-A6C34878D82A}">
                    <a16:rowId xmlns:a16="http://schemas.microsoft.com/office/drawing/2014/main" val="10005"/>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45E4082-3AF0-58EF-B365-769FBA8DD145}"/>
              </a:ext>
            </a:extLst>
          </p:cNvPr>
          <p:cNvSpPr/>
          <p:nvPr/>
        </p:nvSpPr>
        <p:spPr>
          <a:xfrm>
            <a:off x="0" y="188913"/>
            <a:ext cx="9109075" cy="6556375"/>
          </a:xfrm>
          <a:prstGeom prst="rect">
            <a:avLst/>
          </a:prstGeom>
        </p:spPr>
        <p:txBody>
          <a:bodyPr>
            <a:spAutoFit/>
          </a:bodyPr>
          <a:lstStyle/>
          <a:p>
            <a:pPr algn="just" eaLnBrk="1">
              <a:defRPr/>
            </a:pPr>
            <a:r>
              <a:rPr lang="zh-CN" altLang="en-US" sz="2000" dirty="0">
                <a:latin typeface="黑体" panose="02010609060101010101" pitchFamily="49" charset="-122"/>
                <a:ea typeface="黑体" panose="02010609060101010101" pitchFamily="49" charset="-122"/>
              </a:rPr>
              <a:t>    </a:t>
            </a:r>
            <a:r>
              <a:rPr lang="zh-CN" altLang="en-US"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70</a:t>
            </a:r>
            <a:r>
              <a:rPr lang="zh-CN" altLang="en-US" sz="2000" dirty="0">
                <a:latin typeface="仿宋" panose="02010609060101010101" pitchFamily="49" charset="-122"/>
                <a:ea typeface="仿宋" panose="02010609060101010101" pitchFamily="49" charset="-122"/>
              </a:rPr>
              <a:t>条 判决宣告以后，刑罚执行完毕以前，发现被判刑的犯罪分子在判决宣告以前还有其他罪没有判决的，应当对新发现的罪作出判决，把前后两个判决所判处的刑罚，依照本法第六十九条的规定，决定执行的刑罚。已经执行的刑期，应当计算在新判决决定的刑期以内。</a:t>
            </a:r>
            <a:endParaRPr lang="en-US" altLang="zh-CN" sz="2000" dirty="0">
              <a:latin typeface="+mn-ea"/>
            </a:endParaRPr>
          </a:p>
          <a:p>
            <a:pPr algn="just" eaLnBrk="1">
              <a:defRPr/>
            </a:pP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四、发现漏罪，</a:t>
            </a:r>
            <a:r>
              <a:rPr lang="zh-CN" altLang="en-US" sz="2000" dirty="0">
                <a:solidFill>
                  <a:srgbClr val="0070C0"/>
                </a:solidFill>
                <a:latin typeface="黑体" panose="02010609060101010101" pitchFamily="49" charset="-122"/>
                <a:ea typeface="黑体" panose="02010609060101010101" pitchFamily="49" charset="-122"/>
              </a:rPr>
              <a:t>先并后减</a:t>
            </a:r>
            <a:endParaRPr lang="en-US" altLang="zh-CN" sz="2000"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例如，甲犯了</a:t>
            </a:r>
            <a:r>
              <a:rPr lang="en-US" altLang="zh-CN" sz="2000" dirty="0">
                <a:latin typeface="仿宋" panose="02010609060101010101" pitchFamily="49" charset="-122"/>
                <a:ea typeface="仿宋" panose="02010609060101010101" pitchFamily="49" charset="-122"/>
              </a:rPr>
              <a:t>A</a:t>
            </a:r>
            <a:r>
              <a:rPr lang="zh-CN" altLang="en-US" sz="2000" dirty="0">
                <a:latin typeface="仿宋" panose="02010609060101010101" pitchFamily="49" charset="-122"/>
                <a:ea typeface="仿宋" panose="02010609060101010101" pitchFamily="49" charset="-122"/>
              </a:rPr>
              <a:t>罪，判处有期徒刑</a:t>
            </a:r>
            <a:r>
              <a:rPr lang="en-US" altLang="zh-CN" sz="2000" dirty="0">
                <a:latin typeface="仿宋" panose="02010609060101010101" pitchFamily="49" charset="-122"/>
                <a:ea typeface="仿宋" panose="02010609060101010101" pitchFamily="49" charset="-122"/>
              </a:rPr>
              <a:t>5</a:t>
            </a:r>
            <a:r>
              <a:rPr lang="zh-CN" altLang="en-US" sz="2000" dirty="0">
                <a:latin typeface="仿宋" panose="02010609060101010101" pitchFamily="49" charset="-122"/>
                <a:ea typeface="仿宋" panose="02010609060101010101" pitchFamily="49" charset="-122"/>
              </a:rPr>
              <a:t>年，执行了</a:t>
            </a:r>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年后，发现在判决宣告前，甲还犯了</a:t>
            </a:r>
            <a:r>
              <a:rPr lang="en-US" altLang="zh-CN" sz="2000" dirty="0">
                <a:latin typeface="仿宋" panose="02010609060101010101" pitchFamily="49" charset="-122"/>
                <a:ea typeface="仿宋" panose="02010609060101010101" pitchFamily="49" charset="-122"/>
              </a:rPr>
              <a:t>B</a:t>
            </a:r>
            <a:r>
              <a:rPr lang="zh-CN" altLang="en-US" sz="2000" dirty="0">
                <a:latin typeface="仿宋" panose="02010609060101010101" pitchFamily="49" charset="-122"/>
                <a:ea typeface="仿宋" panose="02010609060101010101" pitchFamily="49" charset="-122"/>
              </a:rPr>
              <a:t>罪，应判处有期徒刑</a:t>
            </a:r>
            <a:r>
              <a:rPr lang="en-US" altLang="zh-CN" sz="2000" dirty="0">
                <a:latin typeface="仿宋" panose="02010609060101010101" pitchFamily="49" charset="-122"/>
                <a:ea typeface="仿宋" panose="02010609060101010101" pitchFamily="49" charset="-122"/>
              </a:rPr>
              <a:t>8</a:t>
            </a:r>
            <a:r>
              <a:rPr lang="zh-CN" altLang="en-US" sz="2000" dirty="0">
                <a:latin typeface="仿宋" panose="02010609060101010101" pitchFamily="49" charset="-122"/>
                <a:ea typeface="仿宋" panose="02010609060101010101" pitchFamily="49" charset="-122"/>
              </a:rPr>
              <a:t>年。</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第一步，先并：将</a:t>
            </a:r>
            <a:r>
              <a:rPr lang="en-US" altLang="zh-CN" sz="2000" dirty="0">
                <a:latin typeface="黑体" panose="02010609060101010101" pitchFamily="49" charset="-122"/>
                <a:ea typeface="黑体" panose="02010609060101010101" pitchFamily="49" charset="-122"/>
              </a:rPr>
              <a:t>A</a:t>
            </a:r>
            <a:r>
              <a:rPr lang="zh-CN" altLang="en-US" sz="2000" dirty="0">
                <a:latin typeface="黑体" panose="02010609060101010101" pitchFamily="49" charset="-122"/>
                <a:ea typeface="黑体" panose="02010609060101010101" pitchFamily="49" charset="-122"/>
              </a:rPr>
              <a:t>罪的</a:t>
            </a:r>
            <a:r>
              <a:rPr lang="en-US" altLang="zh-CN" sz="2000" dirty="0">
                <a:latin typeface="黑体" panose="02010609060101010101" pitchFamily="49" charset="-122"/>
                <a:ea typeface="黑体" panose="02010609060101010101" pitchFamily="49" charset="-122"/>
              </a:rPr>
              <a:t>5</a:t>
            </a:r>
            <a:r>
              <a:rPr lang="zh-CN" altLang="en-US" sz="2000" dirty="0">
                <a:latin typeface="黑体" panose="02010609060101010101" pitchFamily="49" charset="-122"/>
                <a:ea typeface="黑体" panose="02010609060101010101" pitchFamily="49" charset="-122"/>
              </a:rPr>
              <a:t>年和</a:t>
            </a:r>
            <a:r>
              <a:rPr lang="en-US" altLang="zh-CN" sz="2000" dirty="0">
                <a:latin typeface="黑体" panose="02010609060101010101" pitchFamily="49" charset="-122"/>
                <a:ea typeface="黑体" panose="02010609060101010101" pitchFamily="49" charset="-122"/>
              </a:rPr>
              <a:t>B</a:t>
            </a:r>
            <a:r>
              <a:rPr lang="zh-CN" altLang="en-US" sz="2000" dirty="0">
                <a:latin typeface="黑体" panose="02010609060101010101" pitchFamily="49" charset="-122"/>
                <a:ea typeface="黑体" panose="02010609060101010101" pitchFamily="49" charset="-122"/>
              </a:rPr>
              <a:t>罪的</a:t>
            </a:r>
            <a:r>
              <a:rPr lang="en-US" altLang="zh-CN" sz="2000" dirty="0">
                <a:latin typeface="黑体" panose="02010609060101010101" pitchFamily="49" charset="-122"/>
                <a:ea typeface="黑体" panose="02010609060101010101" pitchFamily="49" charset="-122"/>
              </a:rPr>
              <a:t>8</a:t>
            </a:r>
            <a:r>
              <a:rPr lang="zh-CN" altLang="en-US" sz="2000" dirty="0">
                <a:latin typeface="黑体" panose="02010609060101010101" pitchFamily="49" charset="-122"/>
                <a:ea typeface="黑体" panose="02010609060101010101" pitchFamily="49" charset="-122"/>
              </a:rPr>
              <a:t>年并，下限是</a:t>
            </a:r>
            <a:r>
              <a:rPr lang="en-US" altLang="zh-CN" sz="2000" dirty="0">
                <a:latin typeface="黑体" panose="02010609060101010101" pitchFamily="49" charset="-122"/>
                <a:ea typeface="黑体" panose="02010609060101010101" pitchFamily="49" charset="-122"/>
              </a:rPr>
              <a:t>8</a:t>
            </a:r>
            <a:r>
              <a:rPr lang="zh-CN" altLang="en-US" sz="2000" dirty="0">
                <a:latin typeface="黑体" panose="02010609060101010101" pitchFamily="49" charset="-122"/>
                <a:ea typeface="黑体" panose="02010609060101010101" pitchFamily="49" charset="-122"/>
              </a:rPr>
              <a:t>年，上限是</a:t>
            </a:r>
            <a:r>
              <a:rPr lang="en-US" altLang="zh-CN" sz="2000" dirty="0">
                <a:latin typeface="黑体" panose="02010609060101010101" pitchFamily="49" charset="-122"/>
                <a:ea typeface="黑体" panose="02010609060101010101" pitchFamily="49" charset="-122"/>
              </a:rPr>
              <a:t>13</a:t>
            </a:r>
            <a:r>
              <a:rPr lang="zh-CN" altLang="en-US" sz="2000" dirty="0">
                <a:latin typeface="黑体" panose="02010609060101010101" pitchFamily="49" charset="-122"/>
                <a:ea typeface="黑体" panose="02010609060101010101" pitchFamily="49" charset="-122"/>
              </a:rPr>
              <a:t>年。在此期间选择一个刑期比如</a:t>
            </a:r>
            <a:r>
              <a:rPr lang="en-US" altLang="zh-CN" sz="2000" dirty="0">
                <a:latin typeface="黑体" panose="02010609060101010101" pitchFamily="49" charset="-122"/>
                <a:ea typeface="黑体" panose="02010609060101010101" pitchFamily="49" charset="-122"/>
              </a:rPr>
              <a:t>10</a:t>
            </a:r>
            <a:r>
              <a:rPr lang="zh-CN" altLang="en-US" sz="2000" dirty="0">
                <a:latin typeface="黑体" panose="02010609060101010101" pitchFamily="49" charset="-122"/>
                <a:ea typeface="黑体" panose="02010609060101010101" pitchFamily="49" charset="-122"/>
              </a:rPr>
              <a:t>年。</a:t>
            </a: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第二步，后减：</a:t>
            </a:r>
            <a:r>
              <a:rPr lang="en-US" altLang="zh-CN" sz="2000" dirty="0">
                <a:latin typeface="黑体" panose="02010609060101010101" pitchFamily="49" charset="-122"/>
                <a:ea typeface="黑体" panose="02010609060101010101" pitchFamily="49" charset="-122"/>
              </a:rPr>
              <a:t>10</a:t>
            </a:r>
            <a:r>
              <a:rPr lang="zh-CN" altLang="en-US" sz="2000" dirty="0">
                <a:latin typeface="黑体" panose="02010609060101010101" pitchFamily="49" charset="-122"/>
                <a:ea typeface="黑体" panose="02010609060101010101" pitchFamily="49" charset="-122"/>
              </a:rPr>
              <a:t>年</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已经执行的</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年</a:t>
            </a:r>
            <a:r>
              <a:rPr lang="en-US" altLang="zh-CN" sz="2000" dirty="0">
                <a:latin typeface="黑体" panose="02010609060101010101" pitchFamily="49" charset="-122"/>
                <a:ea typeface="黑体" panose="02010609060101010101" pitchFamily="49" charset="-122"/>
              </a:rPr>
              <a:t>=7</a:t>
            </a:r>
            <a:r>
              <a:rPr lang="zh-CN" altLang="en-US" sz="2000" dirty="0">
                <a:latin typeface="黑体" panose="02010609060101010101" pitchFamily="49" charset="-122"/>
                <a:ea typeface="黑体" panose="02010609060101010101" pitchFamily="49" charset="-122"/>
              </a:rPr>
              <a:t>年。还需执行</a:t>
            </a:r>
            <a:r>
              <a:rPr lang="en-US" altLang="zh-CN" sz="2000" dirty="0">
                <a:latin typeface="黑体" panose="02010609060101010101" pitchFamily="49" charset="-122"/>
                <a:ea typeface="黑体" panose="02010609060101010101" pitchFamily="49" charset="-122"/>
              </a:rPr>
              <a:t>7</a:t>
            </a:r>
            <a:r>
              <a:rPr lang="zh-CN" altLang="en-US" sz="2000" dirty="0">
                <a:latin typeface="黑体" panose="02010609060101010101" pitchFamily="49" charset="-122"/>
                <a:ea typeface="黑体" panose="02010609060101010101" pitchFamily="49" charset="-122"/>
              </a:rPr>
              <a:t>年。总共实际执行</a:t>
            </a:r>
            <a:r>
              <a:rPr lang="en-US" altLang="zh-CN" sz="2000" dirty="0">
                <a:latin typeface="黑体" panose="02010609060101010101" pitchFamily="49" charset="-122"/>
                <a:ea typeface="黑体" panose="02010609060101010101" pitchFamily="49" charset="-122"/>
              </a:rPr>
              <a:t>10</a:t>
            </a:r>
            <a:r>
              <a:rPr lang="zh-CN" altLang="en-US" sz="2000" dirty="0">
                <a:latin typeface="黑体" panose="02010609060101010101" pitchFamily="49" charset="-122"/>
                <a:ea typeface="黑体" panose="02010609060101010101" pitchFamily="49" charset="-122"/>
              </a:rPr>
              <a:t>年。</a:t>
            </a:r>
            <a:endParaRPr lang="en-US" altLang="zh-CN" sz="2000" dirty="0">
              <a:latin typeface="黑体" panose="02010609060101010101" pitchFamily="49" charset="-122"/>
              <a:ea typeface="黑体" panose="02010609060101010101" pitchFamily="49" charset="-122"/>
            </a:endParaRPr>
          </a:p>
          <a:p>
            <a:pPr algn="just" eaLnBrk="1">
              <a:defRPr/>
            </a:pP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1.</a:t>
            </a:r>
            <a:r>
              <a:rPr lang="zh-CN" altLang="en-US" sz="2000" dirty="0">
                <a:latin typeface="黑体" panose="02010609060101010101" pitchFamily="49" charset="-122"/>
                <a:ea typeface="黑体" panose="02010609060101010101" pitchFamily="49" charset="-122"/>
              </a:rPr>
              <a:t>当已判决的是两个罪，漏罪跟谁并？结论：跟前两罪决定执行的刑期并。</a:t>
            </a:r>
            <a:endParaRPr lang="en-US" altLang="zh-CN" sz="2000" dirty="0">
              <a:latin typeface="黑体" panose="02010609060101010101" pitchFamily="49" charset="-122"/>
              <a:ea typeface="黑体" panose="02010609060101010101" pitchFamily="49" charset="-122"/>
            </a:endParaRPr>
          </a:p>
          <a:p>
            <a:pPr algn="just" eaLnBrk="1">
              <a:defRPr/>
            </a:pPr>
            <a:r>
              <a:rPr lang="zh-CN" altLang="en-US" sz="2000" dirty="0">
                <a:latin typeface="+mn-ea"/>
                <a:ea typeface="+mn-ea"/>
              </a:rPr>
              <a:t>  </a:t>
            </a:r>
            <a:endParaRPr lang="en-US" altLang="zh-CN" sz="2000" dirty="0">
              <a:latin typeface="+mn-ea"/>
              <a:ea typeface="+mn-ea"/>
            </a:endParaRPr>
          </a:p>
          <a:p>
            <a:pPr algn="just" eaLnBrk="1">
              <a:defRPr/>
            </a:pPr>
            <a:r>
              <a:rPr lang="en-US" altLang="zh-CN" sz="2000" dirty="0">
                <a:latin typeface="+mn-ea"/>
                <a:ea typeface="+mn-ea"/>
              </a:rPr>
              <a:t>    </a:t>
            </a:r>
            <a:r>
              <a:rPr lang="zh-CN" altLang="en-US" sz="2000" dirty="0">
                <a:latin typeface="仿宋" panose="02010609060101010101" pitchFamily="49" charset="-122"/>
                <a:ea typeface="仿宋" panose="02010609060101010101" pitchFamily="49" charset="-122"/>
              </a:rPr>
              <a:t>例如，甲犯有</a:t>
            </a:r>
            <a:r>
              <a:rPr lang="en-US" altLang="zh-CN" sz="2000" dirty="0">
                <a:latin typeface="仿宋" panose="02010609060101010101" pitchFamily="49" charset="-122"/>
                <a:ea typeface="仿宋" panose="02010609060101010101" pitchFamily="49" charset="-122"/>
              </a:rPr>
              <a:t>A</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B</a:t>
            </a:r>
            <a:r>
              <a:rPr lang="zh-CN" altLang="en-US" sz="2000" dirty="0">
                <a:latin typeface="仿宋" panose="02010609060101010101" pitchFamily="49" charset="-122"/>
                <a:ea typeface="仿宋" panose="02010609060101010101" pitchFamily="49" charset="-122"/>
              </a:rPr>
              <a:t>两个罪，</a:t>
            </a:r>
            <a:r>
              <a:rPr lang="en-US" altLang="zh-CN" sz="2000" dirty="0">
                <a:latin typeface="仿宋" panose="02010609060101010101" pitchFamily="49" charset="-122"/>
                <a:ea typeface="仿宋" panose="02010609060101010101" pitchFamily="49" charset="-122"/>
              </a:rPr>
              <a:t>A</a:t>
            </a:r>
            <a:r>
              <a:rPr lang="zh-CN" altLang="en-US" sz="2000" dirty="0">
                <a:latin typeface="仿宋" panose="02010609060101010101" pitchFamily="49" charset="-122"/>
                <a:ea typeface="仿宋" panose="02010609060101010101" pitchFamily="49" charset="-122"/>
              </a:rPr>
              <a:t>罪判</a:t>
            </a:r>
            <a:r>
              <a:rPr lang="en-US" altLang="zh-CN" sz="2000" dirty="0">
                <a:latin typeface="仿宋" panose="02010609060101010101" pitchFamily="49" charset="-122"/>
                <a:ea typeface="仿宋" panose="02010609060101010101" pitchFamily="49" charset="-122"/>
              </a:rPr>
              <a:t>8</a:t>
            </a:r>
            <a:r>
              <a:rPr lang="zh-CN" altLang="en-US" sz="2000" dirty="0">
                <a:latin typeface="仿宋" panose="02010609060101010101" pitchFamily="49" charset="-122"/>
                <a:ea typeface="仿宋" panose="02010609060101010101" pitchFamily="49" charset="-122"/>
              </a:rPr>
              <a:t>年，</a:t>
            </a:r>
            <a:r>
              <a:rPr lang="en-US" altLang="zh-CN" sz="2000" dirty="0">
                <a:latin typeface="仿宋" panose="02010609060101010101" pitchFamily="49" charset="-122"/>
                <a:ea typeface="仿宋" panose="02010609060101010101" pitchFamily="49" charset="-122"/>
              </a:rPr>
              <a:t>B</a:t>
            </a:r>
            <a:r>
              <a:rPr lang="zh-CN" altLang="en-US" sz="2000" dirty="0">
                <a:latin typeface="仿宋" panose="02010609060101010101" pitchFamily="49" charset="-122"/>
                <a:ea typeface="仿宋" panose="02010609060101010101" pitchFamily="49" charset="-122"/>
              </a:rPr>
              <a:t>罪判</a:t>
            </a:r>
            <a:r>
              <a:rPr lang="en-US" altLang="zh-CN" sz="2000" dirty="0">
                <a:latin typeface="仿宋" panose="02010609060101010101" pitchFamily="49" charset="-122"/>
                <a:ea typeface="仿宋" panose="02010609060101010101" pitchFamily="49" charset="-122"/>
              </a:rPr>
              <a:t>12</a:t>
            </a:r>
            <a:r>
              <a:rPr lang="zh-CN" altLang="en-US" sz="2000" dirty="0">
                <a:latin typeface="仿宋" panose="02010609060101010101" pitchFamily="49" charset="-122"/>
                <a:ea typeface="仿宋" panose="02010609060101010101" pitchFamily="49" charset="-122"/>
              </a:rPr>
              <a:t>年，决定合并执行</a:t>
            </a:r>
            <a:r>
              <a:rPr lang="en-US" altLang="zh-CN" sz="2000" dirty="0">
                <a:latin typeface="仿宋" panose="02010609060101010101" pitchFamily="49" charset="-122"/>
                <a:ea typeface="仿宋" panose="02010609060101010101" pitchFamily="49" charset="-122"/>
              </a:rPr>
              <a:t>18</a:t>
            </a:r>
            <a:r>
              <a:rPr lang="zh-CN" altLang="en-US" sz="2000" dirty="0">
                <a:latin typeface="仿宋" panose="02010609060101010101" pitchFamily="49" charset="-122"/>
                <a:ea typeface="仿宋" panose="02010609060101010101" pitchFamily="49" charset="-122"/>
              </a:rPr>
              <a:t>年。执行</a:t>
            </a:r>
            <a:r>
              <a:rPr lang="en-US" altLang="zh-CN" sz="2000" dirty="0">
                <a:latin typeface="仿宋" panose="02010609060101010101" pitchFamily="49" charset="-122"/>
                <a:ea typeface="仿宋" panose="02010609060101010101" pitchFamily="49" charset="-122"/>
              </a:rPr>
              <a:t>5</a:t>
            </a:r>
            <a:r>
              <a:rPr lang="zh-CN" altLang="en-US" sz="2000" dirty="0">
                <a:latin typeface="仿宋" panose="02010609060101010101" pitchFamily="49" charset="-122"/>
                <a:ea typeface="仿宋" panose="02010609060101010101" pitchFamily="49" charset="-122"/>
              </a:rPr>
              <a:t>年后发现判决宣告前，甲还犯有</a:t>
            </a:r>
            <a:r>
              <a:rPr lang="en-US" altLang="zh-CN" sz="2000" dirty="0">
                <a:latin typeface="仿宋" panose="02010609060101010101" pitchFamily="49" charset="-122"/>
                <a:ea typeface="仿宋" panose="02010609060101010101" pitchFamily="49" charset="-122"/>
              </a:rPr>
              <a:t>C</a:t>
            </a:r>
            <a:r>
              <a:rPr lang="zh-CN" altLang="en-US" sz="2000" dirty="0">
                <a:latin typeface="仿宋" panose="02010609060101010101" pitchFamily="49" charset="-122"/>
                <a:ea typeface="仿宋" panose="02010609060101010101" pitchFamily="49" charset="-122"/>
              </a:rPr>
              <a:t>罪，应判</a:t>
            </a:r>
            <a:r>
              <a:rPr lang="en-US" altLang="zh-CN" sz="2000" dirty="0">
                <a:latin typeface="仿宋" panose="02010609060101010101" pitchFamily="49" charset="-122"/>
                <a:ea typeface="仿宋" panose="02010609060101010101" pitchFamily="49" charset="-122"/>
              </a:rPr>
              <a:t>7</a:t>
            </a:r>
            <a:r>
              <a:rPr lang="zh-CN" altLang="en-US" sz="2000" dirty="0">
                <a:latin typeface="仿宋" panose="02010609060101010101" pitchFamily="49" charset="-122"/>
                <a:ea typeface="仿宋" panose="02010609060101010101" pitchFamily="49" charset="-122"/>
              </a:rPr>
              <a:t>年。</a:t>
            </a:r>
            <a:endParaRPr lang="en-US" altLang="zh-CN" sz="2000" dirty="0">
              <a:latin typeface="仿宋" panose="02010609060101010101" pitchFamily="49" charset="-122"/>
              <a:ea typeface="仿宋" panose="02010609060101010101" pitchFamily="49" charset="-122"/>
            </a:endParaRPr>
          </a:p>
          <a:p>
            <a:pPr algn="just" eaLnBrk="1">
              <a:defRPr/>
            </a:pPr>
            <a:r>
              <a:rPr lang="zh-CN" altLang="en-US" sz="2000" dirty="0">
                <a:latin typeface="黑体" panose="02010609060101010101" pitchFamily="49" charset="-122"/>
                <a:ea typeface="黑体" panose="02010609060101010101" pitchFamily="49" charset="-122"/>
              </a:rPr>
              <a:t>    第一步，先并：</a:t>
            </a:r>
            <a:r>
              <a:rPr lang="en-US" altLang="zh-CN" sz="2000" dirty="0">
                <a:latin typeface="黑体" panose="02010609060101010101" pitchFamily="49" charset="-122"/>
                <a:ea typeface="黑体" panose="02010609060101010101" pitchFamily="49" charset="-122"/>
              </a:rPr>
              <a:t>C</a:t>
            </a:r>
            <a:r>
              <a:rPr lang="zh-CN" altLang="en-US" sz="2000" dirty="0">
                <a:latin typeface="黑体" panose="02010609060101010101" pitchFamily="49" charset="-122"/>
                <a:ea typeface="黑体" panose="02010609060101010101" pitchFamily="49" charset="-122"/>
              </a:rPr>
              <a:t>罪的</a:t>
            </a:r>
            <a:r>
              <a:rPr lang="en-US" altLang="zh-CN" sz="2000" dirty="0">
                <a:latin typeface="黑体" panose="02010609060101010101" pitchFamily="49" charset="-122"/>
                <a:ea typeface="黑体" panose="02010609060101010101" pitchFamily="49" charset="-122"/>
              </a:rPr>
              <a:t>7</a:t>
            </a:r>
            <a:r>
              <a:rPr lang="zh-CN" altLang="en-US" sz="2000" dirty="0">
                <a:latin typeface="黑体" panose="02010609060101010101" pitchFamily="49" charset="-122"/>
                <a:ea typeface="黑体" panose="02010609060101010101" pitchFamily="49" charset="-122"/>
              </a:rPr>
              <a:t>年应与</a:t>
            </a:r>
            <a:r>
              <a:rPr lang="en-US" altLang="zh-CN" sz="2000" dirty="0">
                <a:latin typeface="黑体" panose="02010609060101010101" pitchFamily="49" charset="-122"/>
                <a:ea typeface="黑体" panose="02010609060101010101" pitchFamily="49" charset="-122"/>
              </a:rPr>
              <a:t>A</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B</a:t>
            </a:r>
            <a:r>
              <a:rPr lang="zh-CN" altLang="en-US" sz="2000" dirty="0">
                <a:latin typeface="黑体" panose="02010609060101010101" pitchFamily="49" charset="-122"/>
                <a:ea typeface="黑体" panose="02010609060101010101" pitchFamily="49" charset="-122"/>
              </a:rPr>
              <a:t>罪的执行刑</a:t>
            </a:r>
            <a:r>
              <a:rPr lang="en-US" altLang="zh-CN" sz="2000" dirty="0">
                <a:latin typeface="黑体" panose="02010609060101010101" pitchFamily="49" charset="-122"/>
                <a:ea typeface="黑体" panose="02010609060101010101" pitchFamily="49" charset="-122"/>
              </a:rPr>
              <a:t>18</a:t>
            </a:r>
            <a:r>
              <a:rPr lang="zh-CN" altLang="en-US" sz="2000" dirty="0">
                <a:latin typeface="黑体" panose="02010609060101010101" pitchFamily="49" charset="-122"/>
                <a:ea typeface="黑体" panose="02010609060101010101" pitchFamily="49" charset="-122"/>
              </a:rPr>
              <a:t>年并罚，而不是与</a:t>
            </a:r>
            <a:r>
              <a:rPr lang="en-US" altLang="zh-CN" sz="2000" dirty="0">
                <a:latin typeface="黑体" panose="02010609060101010101" pitchFamily="49" charset="-122"/>
                <a:ea typeface="黑体" panose="02010609060101010101" pitchFamily="49" charset="-122"/>
              </a:rPr>
              <a:t>A</a:t>
            </a:r>
            <a:r>
              <a:rPr lang="zh-CN" altLang="en-US" sz="2000" dirty="0">
                <a:latin typeface="黑体" panose="02010609060101010101" pitchFamily="49" charset="-122"/>
                <a:ea typeface="黑体" panose="02010609060101010101" pitchFamily="49" charset="-122"/>
              </a:rPr>
              <a:t>罪的</a:t>
            </a:r>
            <a:r>
              <a:rPr lang="en-US" altLang="zh-CN" sz="2000" dirty="0">
                <a:latin typeface="黑体" panose="02010609060101010101" pitchFamily="49" charset="-122"/>
                <a:ea typeface="黑体" panose="02010609060101010101" pitchFamily="49" charset="-122"/>
              </a:rPr>
              <a:t>8</a:t>
            </a:r>
            <a:r>
              <a:rPr lang="zh-CN" altLang="en-US" sz="2000" dirty="0">
                <a:latin typeface="黑体" panose="02010609060101010101" pitchFamily="49" charset="-122"/>
                <a:ea typeface="黑体" panose="02010609060101010101" pitchFamily="49" charset="-122"/>
              </a:rPr>
              <a:t>年、</a:t>
            </a:r>
            <a:r>
              <a:rPr lang="en-US" altLang="zh-CN" sz="2000" dirty="0">
                <a:latin typeface="黑体" panose="02010609060101010101" pitchFamily="49" charset="-122"/>
                <a:ea typeface="黑体" panose="02010609060101010101" pitchFamily="49" charset="-122"/>
              </a:rPr>
              <a:t>B</a:t>
            </a:r>
            <a:r>
              <a:rPr lang="zh-CN" altLang="en-US" sz="2000" dirty="0">
                <a:latin typeface="黑体" panose="02010609060101010101" pitchFamily="49" charset="-122"/>
                <a:ea typeface="黑体" panose="02010609060101010101" pitchFamily="49" charset="-122"/>
              </a:rPr>
              <a:t>罪的</a:t>
            </a:r>
            <a:r>
              <a:rPr lang="en-US" altLang="zh-CN" sz="2000" dirty="0">
                <a:latin typeface="黑体" panose="02010609060101010101" pitchFamily="49" charset="-122"/>
                <a:ea typeface="黑体" panose="02010609060101010101" pitchFamily="49" charset="-122"/>
              </a:rPr>
              <a:t>12</a:t>
            </a:r>
            <a:r>
              <a:rPr lang="zh-CN" altLang="en-US" sz="2000" dirty="0">
                <a:latin typeface="黑体" panose="02010609060101010101" pitchFamily="49" charset="-122"/>
                <a:ea typeface="黑体" panose="02010609060101010101" pitchFamily="49" charset="-122"/>
              </a:rPr>
              <a:t>年并。下限是</a:t>
            </a:r>
            <a:r>
              <a:rPr lang="en-US" altLang="zh-CN" sz="2000" dirty="0">
                <a:latin typeface="黑体" panose="02010609060101010101" pitchFamily="49" charset="-122"/>
                <a:ea typeface="黑体" panose="02010609060101010101" pitchFamily="49" charset="-122"/>
              </a:rPr>
              <a:t>18</a:t>
            </a:r>
            <a:r>
              <a:rPr lang="zh-CN" altLang="en-US" sz="2000" dirty="0">
                <a:latin typeface="黑体" panose="02010609060101010101" pitchFamily="49" charset="-122"/>
                <a:ea typeface="黑体" panose="02010609060101010101" pitchFamily="49" charset="-122"/>
              </a:rPr>
              <a:t>年，上限是</a:t>
            </a:r>
            <a:r>
              <a:rPr lang="en-US" altLang="zh-CN" sz="2000" dirty="0">
                <a:latin typeface="黑体" panose="02010609060101010101" pitchFamily="49" charset="-122"/>
                <a:ea typeface="黑体" panose="02010609060101010101" pitchFamily="49" charset="-122"/>
              </a:rPr>
              <a:t>20</a:t>
            </a:r>
            <a:r>
              <a:rPr lang="zh-CN" altLang="en-US" sz="2000" dirty="0">
                <a:latin typeface="黑体" panose="02010609060101010101" pitchFamily="49" charset="-122"/>
                <a:ea typeface="黑体" panose="02010609060101010101" pitchFamily="49" charset="-122"/>
              </a:rPr>
              <a:t>年。比如，选择</a:t>
            </a:r>
            <a:r>
              <a:rPr lang="en-US" altLang="zh-CN" sz="2000" dirty="0">
                <a:latin typeface="黑体" panose="02010609060101010101" pitchFamily="49" charset="-122"/>
                <a:ea typeface="黑体" panose="02010609060101010101" pitchFamily="49" charset="-122"/>
              </a:rPr>
              <a:t>20</a:t>
            </a:r>
            <a:r>
              <a:rPr lang="zh-CN" altLang="en-US" sz="2000" dirty="0">
                <a:latin typeface="黑体" panose="02010609060101010101" pitchFamily="49" charset="-122"/>
                <a:ea typeface="黑体" panose="02010609060101010101" pitchFamily="49" charset="-122"/>
              </a:rPr>
              <a:t>年。</a:t>
            </a: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第二步，后减：</a:t>
            </a:r>
            <a:r>
              <a:rPr lang="en-US" altLang="zh-CN" sz="2000" dirty="0">
                <a:latin typeface="黑体" panose="02010609060101010101" pitchFamily="49" charset="-122"/>
                <a:ea typeface="黑体" panose="02010609060101010101" pitchFamily="49" charset="-122"/>
              </a:rPr>
              <a:t>20</a:t>
            </a:r>
            <a:r>
              <a:rPr lang="zh-CN" altLang="en-US" sz="2000" dirty="0">
                <a:latin typeface="黑体" panose="02010609060101010101" pitchFamily="49" charset="-122"/>
                <a:ea typeface="黑体" panose="02010609060101010101" pitchFamily="49" charset="-122"/>
              </a:rPr>
              <a:t>年</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已经执行的</a:t>
            </a:r>
            <a:r>
              <a:rPr lang="en-US" altLang="zh-CN" sz="2000" dirty="0">
                <a:latin typeface="黑体" panose="02010609060101010101" pitchFamily="49" charset="-122"/>
                <a:ea typeface="黑体" panose="02010609060101010101" pitchFamily="49" charset="-122"/>
              </a:rPr>
              <a:t>5</a:t>
            </a:r>
            <a:r>
              <a:rPr lang="zh-CN" altLang="en-US" sz="2000" dirty="0">
                <a:latin typeface="黑体" panose="02010609060101010101" pitchFamily="49" charset="-122"/>
                <a:ea typeface="黑体" panose="02010609060101010101" pitchFamily="49" charset="-122"/>
              </a:rPr>
              <a:t>年</a:t>
            </a:r>
            <a:r>
              <a:rPr lang="en-US" altLang="zh-CN" sz="2000" dirty="0">
                <a:latin typeface="黑体" panose="02010609060101010101" pitchFamily="49" charset="-122"/>
                <a:ea typeface="黑体" panose="02010609060101010101" pitchFamily="49" charset="-122"/>
              </a:rPr>
              <a:t>=15</a:t>
            </a:r>
            <a:r>
              <a:rPr lang="zh-CN" altLang="en-US" sz="2000" dirty="0">
                <a:latin typeface="黑体" panose="02010609060101010101" pitchFamily="49" charset="-122"/>
                <a:ea typeface="黑体" panose="02010609060101010101" pitchFamily="49" charset="-122"/>
              </a:rPr>
              <a:t>年。还需执行</a:t>
            </a:r>
            <a:r>
              <a:rPr lang="en-US" altLang="zh-CN" sz="2000" dirty="0">
                <a:latin typeface="黑体" panose="02010609060101010101" pitchFamily="49" charset="-122"/>
                <a:ea typeface="黑体" panose="02010609060101010101" pitchFamily="49" charset="-122"/>
              </a:rPr>
              <a:t>15</a:t>
            </a:r>
            <a:r>
              <a:rPr lang="zh-CN" altLang="en-US" sz="2000" dirty="0">
                <a:latin typeface="黑体" panose="02010609060101010101" pitchFamily="49" charset="-122"/>
                <a:ea typeface="黑体" panose="02010609060101010101" pitchFamily="49" charset="-122"/>
              </a:rPr>
              <a:t>年。共执行</a:t>
            </a:r>
            <a:r>
              <a:rPr lang="en-US" altLang="zh-CN" sz="2000" dirty="0">
                <a:latin typeface="黑体" panose="02010609060101010101" pitchFamily="49" charset="-122"/>
                <a:ea typeface="黑体" panose="02010609060101010101" pitchFamily="49" charset="-122"/>
              </a:rPr>
              <a:t>20</a:t>
            </a:r>
            <a:r>
              <a:rPr lang="zh-CN" altLang="en-US" sz="2000" dirty="0">
                <a:latin typeface="黑体" panose="02010609060101010101" pitchFamily="49" charset="-122"/>
                <a:ea typeface="黑体" panose="02010609060101010101" pitchFamily="49" charset="-122"/>
              </a:rPr>
              <a:t>年。</a:t>
            </a:r>
            <a:endParaRPr lang="en-US" altLang="zh-CN" sz="2000" dirty="0">
              <a:latin typeface="黑体" panose="02010609060101010101" pitchFamily="49" charset="-122"/>
              <a:ea typeface="黑体" panose="02010609060101010101" pitchFamily="49"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BF3568C-D8E1-453B-3CA8-6737F3724FC5}"/>
              </a:ext>
            </a:extLst>
          </p:cNvPr>
          <p:cNvSpPr/>
          <p:nvPr/>
        </p:nvSpPr>
        <p:spPr>
          <a:xfrm>
            <a:off x="0" y="188913"/>
            <a:ext cx="9109075" cy="4832350"/>
          </a:xfrm>
          <a:prstGeom prst="rect">
            <a:avLst/>
          </a:prstGeom>
        </p:spPr>
        <p:txBody>
          <a:bodyPr>
            <a:spAutoFit/>
          </a:bodyPr>
          <a:lstStyle/>
          <a:p>
            <a:pPr algn="ctr" eaLnBrk="1">
              <a:defRPr/>
            </a:pPr>
            <a:r>
              <a:rPr lang="zh-CN" altLang="en-US" sz="2800" b="1" dirty="0">
                <a:latin typeface="+mn-ea"/>
                <a:ea typeface="+mn-ea"/>
              </a:rPr>
              <a:t>数罪并罚</a:t>
            </a:r>
            <a:r>
              <a:rPr lang="zh-CN" altLang="en-US" sz="1000" dirty="0">
                <a:latin typeface="+mn-ea"/>
                <a:ea typeface="+mn-ea"/>
              </a:rPr>
              <a:t>   </a:t>
            </a:r>
            <a:endParaRPr lang="en-US" altLang="zh-CN" sz="1000" dirty="0">
              <a:latin typeface="+mn-ea"/>
              <a:ea typeface="+mn-ea"/>
            </a:endParaRPr>
          </a:p>
          <a:p>
            <a:pPr algn="ctr" eaLnBrk="1">
              <a:defRPr/>
            </a:pP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2.</a:t>
            </a:r>
            <a:r>
              <a:rPr lang="zh-CN" altLang="en-US" sz="2000" dirty="0">
                <a:latin typeface="黑体" panose="02010609060101010101" pitchFamily="49" charset="-122"/>
                <a:ea typeface="黑体" panose="02010609060101010101" pitchFamily="49" charset="-122"/>
              </a:rPr>
              <a:t>对漏罪判处拘役、管制。</a:t>
            </a:r>
            <a:endParaRPr lang="en-US" altLang="zh-CN" sz="2000" dirty="0">
              <a:latin typeface="黑体" panose="02010609060101010101" pitchFamily="49" charset="-122"/>
              <a:ea typeface="黑体" panose="02010609060101010101" pitchFamily="49" charset="-122"/>
            </a:endParaRPr>
          </a:p>
          <a:p>
            <a:pPr algn="just" eaLnBrk="1">
              <a:defRPr/>
            </a:pP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（拘役），甲犯某罪被判</a:t>
            </a:r>
            <a:r>
              <a:rPr lang="en-US" altLang="zh-CN" sz="2000" dirty="0">
                <a:latin typeface="仿宋" panose="02010609060101010101" pitchFamily="49" charset="-122"/>
                <a:ea typeface="仿宋" panose="02010609060101010101" pitchFamily="49" charset="-122"/>
              </a:rPr>
              <a:t>6</a:t>
            </a:r>
            <a:r>
              <a:rPr lang="zh-CN" altLang="en-US" sz="2000" dirty="0">
                <a:latin typeface="仿宋" panose="02010609060101010101" pitchFamily="49" charset="-122"/>
                <a:ea typeface="仿宋" panose="02010609060101010101" pitchFamily="49" charset="-122"/>
              </a:rPr>
              <a:t>年有期徒刑，执行</a:t>
            </a:r>
            <a:r>
              <a:rPr lang="en-US" altLang="zh-CN" sz="2000" dirty="0">
                <a:latin typeface="仿宋" panose="02010609060101010101" pitchFamily="49" charset="-122"/>
                <a:ea typeface="仿宋" panose="02010609060101010101" pitchFamily="49" charset="-122"/>
              </a:rPr>
              <a:t>4</a:t>
            </a:r>
            <a:r>
              <a:rPr lang="zh-CN" altLang="en-US" sz="2000" dirty="0">
                <a:latin typeface="仿宋" panose="02010609060101010101" pitchFamily="49" charset="-122"/>
                <a:ea typeface="仿宋" panose="02010609060101010101" pitchFamily="49" charset="-122"/>
              </a:rPr>
              <a:t>年后发现漏罪，应被判拘役</a:t>
            </a:r>
            <a:r>
              <a:rPr lang="en-US" altLang="zh-CN" sz="2000" dirty="0">
                <a:latin typeface="仿宋" panose="02010609060101010101" pitchFamily="49" charset="-122"/>
                <a:ea typeface="仿宋" panose="02010609060101010101" pitchFamily="49" charset="-122"/>
              </a:rPr>
              <a:t>6</a:t>
            </a:r>
            <a:r>
              <a:rPr lang="zh-CN" altLang="en-US" sz="2000" dirty="0">
                <a:latin typeface="仿宋" panose="02010609060101010101" pitchFamily="49" charset="-122"/>
                <a:ea typeface="仿宋" panose="02010609060101010101" pitchFamily="49" charset="-122"/>
              </a:rPr>
              <a:t>个月。</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第一步，先并：</a:t>
            </a:r>
            <a:r>
              <a:rPr lang="en-US" altLang="zh-CN" sz="2000" dirty="0">
                <a:latin typeface="黑体" panose="02010609060101010101" pitchFamily="49" charset="-122"/>
                <a:ea typeface="黑体" panose="02010609060101010101" pitchFamily="49" charset="-122"/>
              </a:rPr>
              <a:t>6</a:t>
            </a:r>
            <a:r>
              <a:rPr lang="zh-CN" altLang="en-US" sz="2000" dirty="0">
                <a:latin typeface="黑体" panose="02010609060101010101" pitchFamily="49" charset="-122"/>
                <a:ea typeface="黑体" panose="02010609060101010101" pitchFamily="49" charset="-122"/>
              </a:rPr>
              <a:t>年有期徒刑吸收拘役，只执行</a:t>
            </a:r>
            <a:r>
              <a:rPr lang="en-US" altLang="zh-CN" sz="2000" dirty="0">
                <a:latin typeface="黑体" panose="02010609060101010101" pitchFamily="49" charset="-122"/>
                <a:ea typeface="黑体" panose="02010609060101010101" pitchFamily="49" charset="-122"/>
              </a:rPr>
              <a:t>6</a:t>
            </a:r>
            <a:r>
              <a:rPr lang="zh-CN" altLang="en-US" sz="2000" dirty="0">
                <a:latin typeface="黑体" panose="02010609060101010101" pitchFamily="49" charset="-122"/>
                <a:ea typeface="黑体" panose="02010609060101010101" pitchFamily="49" charset="-122"/>
              </a:rPr>
              <a:t>年有期徒刑；</a:t>
            </a: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第二步，后减：</a:t>
            </a:r>
            <a:r>
              <a:rPr lang="en-US" altLang="zh-CN" sz="2000" dirty="0">
                <a:latin typeface="黑体" panose="02010609060101010101" pitchFamily="49" charset="-122"/>
                <a:ea typeface="黑体" panose="02010609060101010101" pitchFamily="49" charset="-122"/>
              </a:rPr>
              <a:t>6</a:t>
            </a:r>
            <a:r>
              <a:rPr lang="zh-CN" altLang="en-US" sz="2000" dirty="0">
                <a:latin typeface="黑体" panose="02010609060101010101" pitchFamily="49" charset="-122"/>
                <a:ea typeface="黑体" panose="02010609060101010101" pitchFamily="49" charset="-122"/>
              </a:rPr>
              <a:t>年减去已经执行的</a:t>
            </a:r>
            <a:r>
              <a:rPr lang="en-US" altLang="zh-CN" sz="2000" dirty="0">
                <a:latin typeface="黑体" panose="02010609060101010101" pitchFamily="49" charset="-122"/>
                <a:ea typeface="黑体" panose="02010609060101010101" pitchFamily="49" charset="-122"/>
              </a:rPr>
              <a:t>4</a:t>
            </a:r>
            <a:r>
              <a:rPr lang="zh-CN" altLang="en-US" sz="2000" dirty="0">
                <a:latin typeface="黑体" panose="02010609060101010101" pitchFamily="49" charset="-122"/>
                <a:ea typeface="黑体" panose="02010609060101010101" pitchFamily="49" charset="-122"/>
              </a:rPr>
              <a:t>年，还需执行</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年。可见，在此对漏罪判处拘役，其实没影响。</a:t>
            </a:r>
            <a:endParaRPr lang="en-US" altLang="zh-CN" sz="2000" dirty="0">
              <a:latin typeface="黑体" panose="02010609060101010101" pitchFamily="49" charset="-122"/>
              <a:ea typeface="黑体" panose="02010609060101010101" pitchFamily="49" charset="-122"/>
            </a:endParaRPr>
          </a:p>
          <a:p>
            <a:pPr algn="just" eaLnBrk="1">
              <a:defRPr/>
            </a:pPr>
            <a:endParaRPr lang="en-US" altLang="zh-CN" sz="2000" dirty="0">
              <a:latin typeface="黑体" panose="02010609060101010101" pitchFamily="49" charset="-122"/>
              <a:ea typeface="黑体" panose="02010609060101010101" pitchFamily="49" charset="-122"/>
            </a:endParaRPr>
          </a:p>
          <a:p>
            <a:pPr algn="just" eaLnBrk="1">
              <a:defRPr/>
            </a:pPr>
            <a:r>
              <a:rPr lang="zh-CN" altLang="en-US" sz="2000" dirty="0">
                <a:latin typeface="仿宋" panose="02010609060101010101" pitchFamily="49" charset="-122"/>
                <a:ea typeface="仿宋" panose="02010609060101010101" pitchFamily="49" charset="-122"/>
              </a:rPr>
              <a:t>    例</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（管制），甲犯某罪被判</a:t>
            </a:r>
            <a:r>
              <a:rPr lang="en-US" altLang="zh-CN" sz="2000" dirty="0">
                <a:latin typeface="仿宋" panose="02010609060101010101" pitchFamily="49" charset="-122"/>
                <a:ea typeface="仿宋" panose="02010609060101010101" pitchFamily="49" charset="-122"/>
              </a:rPr>
              <a:t>6</a:t>
            </a:r>
            <a:r>
              <a:rPr lang="zh-CN" altLang="en-US" sz="2000" dirty="0">
                <a:latin typeface="仿宋" panose="02010609060101010101" pitchFamily="49" charset="-122"/>
                <a:ea typeface="仿宋" panose="02010609060101010101" pitchFamily="49" charset="-122"/>
              </a:rPr>
              <a:t>年有期徒刑，执行</a:t>
            </a:r>
            <a:r>
              <a:rPr lang="en-US" altLang="zh-CN" sz="2000" dirty="0">
                <a:latin typeface="仿宋" panose="02010609060101010101" pitchFamily="49" charset="-122"/>
                <a:ea typeface="仿宋" panose="02010609060101010101" pitchFamily="49" charset="-122"/>
              </a:rPr>
              <a:t>4</a:t>
            </a:r>
            <a:r>
              <a:rPr lang="zh-CN" altLang="en-US" sz="2000" dirty="0">
                <a:latin typeface="仿宋" panose="02010609060101010101" pitchFamily="49" charset="-122"/>
                <a:ea typeface="仿宋" panose="02010609060101010101" pitchFamily="49" charset="-122"/>
              </a:rPr>
              <a:t>年后发现漏罪，应被判管制</a:t>
            </a:r>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年。</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第一步，先并：</a:t>
            </a:r>
            <a:r>
              <a:rPr lang="en-US" altLang="zh-CN" sz="2000" dirty="0">
                <a:latin typeface="黑体" panose="02010609060101010101" pitchFamily="49" charset="-122"/>
                <a:ea typeface="黑体" panose="02010609060101010101" pitchFamily="49" charset="-122"/>
              </a:rPr>
              <a:t>6</a:t>
            </a:r>
            <a:r>
              <a:rPr lang="zh-CN" altLang="en-US" sz="2000" dirty="0">
                <a:latin typeface="黑体" panose="02010609060101010101" pitchFamily="49" charset="-122"/>
                <a:ea typeface="黑体" panose="02010609060101010101" pitchFamily="49" charset="-122"/>
              </a:rPr>
              <a:t>年有期徒刑与</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年管制应分别执行；</a:t>
            </a: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第二步，后减：</a:t>
            </a:r>
            <a:r>
              <a:rPr lang="en-US" altLang="zh-CN" sz="2000" dirty="0">
                <a:latin typeface="黑体" panose="02010609060101010101" pitchFamily="49" charset="-122"/>
                <a:ea typeface="黑体" panose="02010609060101010101" pitchFamily="49" charset="-122"/>
              </a:rPr>
              <a:t>6</a:t>
            </a:r>
            <a:r>
              <a:rPr lang="zh-CN" altLang="en-US" sz="2000" dirty="0">
                <a:latin typeface="黑体" panose="02010609060101010101" pitchFamily="49" charset="-122"/>
                <a:ea typeface="黑体" panose="02010609060101010101" pitchFamily="49" charset="-122"/>
              </a:rPr>
              <a:t>年减去</a:t>
            </a:r>
            <a:r>
              <a:rPr lang="en-US" altLang="zh-CN" sz="2000" dirty="0">
                <a:latin typeface="黑体" panose="02010609060101010101" pitchFamily="49" charset="-122"/>
                <a:ea typeface="黑体" panose="02010609060101010101" pitchFamily="49" charset="-122"/>
              </a:rPr>
              <a:t>4</a:t>
            </a:r>
            <a:r>
              <a:rPr lang="zh-CN" altLang="en-US" sz="2000" dirty="0">
                <a:latin typeface="黑体" panose="02010609060101010101" pitchFamily="49" charset="-122"/>
                <a:ea typeface="黑体" panose="02010609060101010101" pitchFamily="49" charset="-122"/>
              </a:rPr>
              <a:t>年，还需执行</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年有期徒刑，执行完毕以后，还需执行</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年管制。</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220C67B-321E-1B60-38C8-CAD2053E4E54}"/>
              </a:ext>
            </a:extLst>
          </p:cNvPr>
          <p:cNvSpPr/>
          <p:nvPr/>
        </p:nvSpPr>
        <p:spPr>
          <a:xfrm>
            <a:off x="0" y="115888"/>
            <a:ext cx="9109075" cy="6402387"/>
          </a:xfrm>
          <a:prstGeom prst="rect">
            <a:avLst/>
          </a:prstGeom>
        </p:spPr>
        <p:txBody>
          <a:bodyPr>
            <a:spAutoFit/>
          </a:bodyPr>
          <a:lstStyle/>
          <a:p>
            <a:pPr algn="just" eaLnBrk="1">
              <a:defRPr/>
            </a:pPr>
            <a:r>
              <a:rPr lang="zh-CN" altLang="en-US" sz="2000" dirty="0">
                <a:latin typeface="仿宋" panose="02010609060101010101" pitchFamily="49" charset="-122"/>
                <a:ea typeface="仿宋" panose="02010609060101010101" pitchFamily="49" charset="-122"/>
              </a:rPr>
              <a:t>    第</a:t>
            </a:r>
            <a:r>
              <a:rPr lang="en-US" altLang="zh-CN" sz="2000" dirty="0">
                <a:latin typeface="仿宋" panose="02010609060101010101" pitchFamily="49" charset="-122"/>
                <a:ea typeface="仿宋" panose="02010609060101010101" pitchFamily="49" charset="-122"/>
              </a:rPr>
              <a:t>71</a:t>
            </a:r>
            <a:r>
              <a:rPr lang="zh-CN" altLang="en-US" sz="2000" dirty="0">
                <a:latin typeface="仿宋" panose="02010609060101010101" pitchFamily="49" charset="-122"/>
                <a:ea typeface="仿宋" panose="02010609060101010101" pitchFamily="49" charset="-122"/>
              </a:rPr>
              <a:t>条 判决宣告以后，刑罚执行完毕以前，被判刑的犯罪分子又犯罪的，应当对新犯的罪作出判决，把前罪没有执行的刑罚和后罪所判处的刑罚，依照本法第六十九条的规定，决定执行的刑罚。</a:t>
            </a:r>
          </a:p>
          <a:p>
            <a:pPr algn="just" eaLnBrk="1">
              <a:defRPr/>
            </a:pPr>
            <a:endParaRPr lang="en-US" altLang="zh-CN" sz="1000" dirty="0">
              <a:latin typeface="仿宋" panose="02010609060101010101" pitchFamily="49" charset="-122"/>
              <a:ea typeface="仿宋" panose="02010609060101010101" pitchFamily="49" charset="-122"/>
            </a:endParaRPr>
          </a:p>
          <a:p>
            <a:pPr algn="just" eaLnBrk="1">
              <a:defRPr/>
            </a:pPr>
            <a:r>
              <a:rPr lang="en-US" altLang="zh-CN" sz="2000" dirty="0">
                <a:latin typeface="+mn-ea"/>
              </a:rPr>
              <a:t>    </a:t>
            </a:r>
            <a:r>
              <a:rPr lang="zh-CN" altLang="en-US" sz="2000" dirty="0">
                <a:latin typeface="黑体" panose="02010609060101010101" pitchFamily="49" charset="-122"/>
                <a:ea typeface="黑体" panose="02010609060101010101" pitchFamily="49" charset="-122"/>
              </a:rPr>
              <a:t>五、又犯新罪，先减后并</a:t>
            </a:r>
            <a:endParaRPr lang="en-US" altLang="zh-CN" sz="2000" dirty="0">
              <a:latin typeface="黑体" panose="02010609060101010101" pitchFamily="49" charset="-122"/>
              <a:ea typeface="黑体" panose="02010609060101010101" pitchFamily="49" charset="-122"/>
            </a:endParaRPr>
          </a:p>
          <a:p>
            <a:pPr algn="just" eaLnBrk="1">
              <a:defRPr/>
            </a:pPr>
            <a:r>
              <a:rPr lang="zh-CN" altLang="en-US" sz="2000" dirty="0">
                <a:latin typeface="仿宋" panose="02010609060101010101" pitchFamily="49" charset="-122"/>
                <a:ea typeface="仿宋" panose="02010609060101010101" pitchFamily="49" charset="-122"/>
              </a:rPr>
              <a:t>    例如，甲犯了</a:t>
            </a:r>
            <a:r>
              <a:rPr lang="en-US" altLang="zh-CN" sz="2000" dirty="0">
                <a:latin typeface="仿宋" panose="02010609060101010101" pitchFamily="49" charset="-122"/>
                <a:ea typeface="仿宋" panose="02010609060101010101" pitchFamily="49" charset="-122"/>
              </a:rPr>
              <a:t>A</a:t>
            </a:r>
            <a:r>
              <a:rPr lang="zh-CN" altLang="en-US" sz="2000" dirty="0">
                <a:latin typeface="仿宋" panose="02010609060101010101" pitchFamily="49" charset="-122"/>
                <a:ea typeface="仿宋" panose="02010609060101010101" pitchFamily="49" charset="-122"/>
              </a:rPr>
              <a:t>罪，判处有期徒刑</a:t>
            </a:r>
            <a:r>
              <a:rPr lang="en-US" altLang="zh-CN" sz="2000" dirty="0">
                <a:latin typeface="仿宋" panose="02010609060101010101" pitchFamily="49" charset="-122"/>
                <a:ea typeface="仿宋" panose="02010609060101010101" pitchFamily="49" charset="-122"/>
              </a:rPr>
              <a:t>5</a:t>
            </a:r>
            <a:r>
              <a:rPr lang="zh-CN" altLang="en-US" sz="2000" dirty="0">
                <a:latin typeface="仿宋" panose="02010609060101010101" pitchFamily="49" charset="-122"/>
                <a:ea typeface="仿宋" panose="02010609060101010101" pitchFamily="49" charset="-122"/>
              </a:rPr>
              <a:t>年，执行了</a:t>
            </a:r>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年后，甲又犯</a:t>
            </a:r>
            <a:r>
              <a:rPr lang="en-US" altLang="zh-CN" sz="2000" dirty="0">
                <a:latin typeface="仿宋" panose="02010609060101010101" pitchFamily="49" charset="-122"/>
                <a:ea typeface="仿宋" panose="02010609060101010101" pitchFamily="49" charset="-122"/>
              </a:rPr>
              <a:t>B</a:t>
            </a:r>
            <a:r>
              <a:rPr lang="zh-CN" altLang="en-US" sz="2000" dirty="0">
                <a:latin typeface="仿宋" panose="02010609060101010101" pitchFamily="49" charset="-122"/>
                <a:ea typeface="仿宋" panose="02010609060101010101" pitchFamily="49" charset="-122"/>
              </a:rPr>
              <a:t>罪，应判处有期徒刑</a:t>
            </a:r>
            <a:r>
              <a:rPr lang="en-US" altLang="zh-CN" sz="2000" dirty="0">
                <a:latin typeface="仿宋" panose="02010609060101010101" pitchFamily="49" charset="-122"/>
                <a:ea typeface="仿宋" panose="02010609060101010101" pitchFamily="49" charset="-122"/>
              </a:rPr>
              <a:t>8</a:t>
            </a:r>
            <a:r>
              <a:rPr lang="zh-CN" altLang="en-US" sz="2000" dirty="0">
                <a:latin typeface="仿宋" panose="02010609060101010101" pitchFamily="49" charset="-122"/>
                <a:ea typeface="仿宋" panose="02010609060101010101" pitchFamily="49" charset="-122"/>
              </a:rPr>
              <a:t>年。</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黑体" panose="02010609060101010101" pitchFamily="49" charset="-122"/>
                <a:ea typeface="黑体" panose="02010609060101010101" pitchFamily="49" charset="-122"/>
              </a:rPr>
              <a:t>第一步，先减：</a:t>
            </a:r>
            <a:r>
              <a:rPr lang="en-US" altLang="zh-CN" sz="2000" dirty="0">
                <a:latin typeface="黑体" panose="02010609060101010101" pitchFamily="49" charset="-122"/>
                <a:ea typeface="黑体" panose="02010609060101010101" pitchFamily="49" charset="-122"/>
              </a:rPr>
              <a:t>5</a:t>
            </a:r>
            <a:r>
              <a:rPr lang="zh-CN" altLang="en-US" sz="2000" dirty="0">
                <a:latin typeface="黑体" panose="02010609060101010101" pitchFamily="49" charset="-122"/>
                <a:ea typeface="黑体" panose="02010609060101010101" pitchFamily="49" charset="-122"/>
              </a:rPr>
              <a:t>年</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年</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年。</a:t>
            </a: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第二步，后并：</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年与</a:t>
            </a:r>
            <a:r>
              <a:rPr lang="en-US" altLang="zh-CN" sz="2000" dirty="0">
                <a:latin typeface="黑体" panose="02010609060101010101" pitchFamily="49" charset="-122"/>
                <a:ea typeface="黑体" panose="02010609060101010101" pitchFamily="49" charset="-122"/>
              </a:rPr>
              <a:t>8</a:t>
            </a:r>
            <a:r>
              <a:rPr lang="zh-CN" altLang="en-US" sz="2000" dirty="0">
                <a:latin typeface="黑体" panose="02010609060101010101" pitchFamily="49" charset="-122"/>
                <a:ea typeface="黑体" panose="02010609060101010101" pitchFamily="49" charset="-122"/>
              </a:rPr>
              <a:t>年并。下限是</a:t>
            </a:r>
            <a:r>
              <a:rPr lang="en-US" altLang="zh-CN" sz="2000" dirty="0">
                <a:latin typeface="黑体" panose="02010609060101010101" pitchFamily="49" charset="-122"/>
                <a:ea typeface="黑体" panose="02010609060101010101" pitchFamily="49" charset="-122"/>
              </a:rPr>
              <a:t>8</a:t>
            </a:r>
            <a:r>
              <a:rPr lang="zh-CN" altLang="en-US" sz="2000" dirty="0">
                <a:latin typeface="黑体" panose="02010609060101010101" pitchFamily="49" charset="-122"/>
                <a:ea typeface="黑体" panose="02010609060101010101" pitchFamily="49" charset="-122"/>
              </a:rPr>
              <a:t>年，上限是</a:t>
            </a:r>
            <a:r>
              <a:rPr lang="en-US" altLang="zh-CN" sz="2000" dirty="0">
                <a:latin typeface="黑体" panose="02010609060101010101" pitchFamily="49" charset="-122"/>
                <a:ea typeface="黑体" panose="02010609060101010101" pitchFamily="49" charset="-122"/>
              </a:rPr>
              <a:t>10</a:t>
            </a:r>
            <a:r>
              <a:rPr lang="zh-CN" altLang="en-US" sz="2000" dirty="0">
                <a:latin typeface="黑体" panose="02010609060101010101" pitchFamily="49" charset="-122"/>
                <a:ea typeface="黑体" panose="02010609060101010101" pitchFamily="49" charset="-122"/>
              </a:rPr>
              <a:t>年。比如，选择</a:t>
            </a:r>
            <a:r>
              <a:rPr lang="en-US" altLang="zh-CN" sz="2000" dirty="0">
                <a:latin typeface="黑体" panose="02010609060101010101" pitchFamily="49" charset="-122"/>
                <a:ea typeface="黑体" panose="02010609060101010101" pitchFamily="49" charset="-122"/>
              </a:rPr>
              <a:t>10</a:t>
            </a:r>
            <a:r>
              <a:rPr lang="zh-CN" altLang="en-US" sz="2000" dirty="0">
                <a:latin typeface="黑体" panose="02010609060101010101" pitchFamily="49" charset="-122"/>
                <a:ea typeface="黑体" panose="02010609060101010101" pitchFamily="49" charset="-122"/>
              </a:rPr>
              <a:t>年。还需执行</a:t>
            </a:r>
            <a:r>
              <a:rPr lang="en-US" altLang="zh-CN" sz="2000" dirty="0">
                <a:latin typeface="黑体" panose="02010609060101010101" pitchFamily="49" charset="-122"/>
                <a:ea typeface="黑体" panose="02010609060101010101" pitchFamily="49" charset="-122"/>
              </a:rPr>
              <a:t>10</a:t>
            </a:r>
            <a:r>
              <a:rPr lang="zh-CN" altLang="en-US" sz="2000" dirty="0">
                <a:latin typeface="黑体" panose="02010609060101010101" pitchFamily="49" charset="-122"/>
                <a:ea typeface="黑体" panose="02010609060101010101" pitchFamily="49" charset="-122"/>
              </a:rPr>
              <a:t>年。总共实际执行</a:t>
            </a:r>
            <a:r>
              <a:rPr lang="en-US" altLang="zh-CN" sz="2000" dirty="0">
                <a:latin typeface="黑体" panose="02010609060101010101" pitchFamily="49" charset="-122"/>
                <a:ea typeface="黑体" panose="02010609060101010101" pitchFamily="49" charset="-122"/>
              </a:rPr>
              <a:t>13</a:t>
            </a:r>
            <a:r>
              <a:rPr lang="zh-CN" altLang="en-US" sz="2000" dirty="0">
                <a:latin typeface="黑体" panose="02010609060101010101" pitchFamily="49" charset="-122"/>
                <a:ea typeface="黑体" panose="02010609060101010101" pitchFamily="49" charset="-122"/>
              </a:rPr>
              <a:t>年。</a:t>
            </a: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比较发现，“先减后并”比“先并后减”处罚更严厉。</a:t>
            </a:r>
            <a:endParaRPr lang="en-US" altLang="zh-CN" sz="2000" dirty="0">
              <a:latin typeface="黑体" panose="02010609060101010101" pitchFamily="49" charset="-122"/>
              <a:ea typeface="黑体" panose="02010609060101010101" pitchFamily="49" charset="-122"/>
            </a:endParaRPr>
          </a:p>
          <a:p>
            <a:pPr algn="just" eaLnBrk="1">
              <a:defRPr/>
            </a:pPr>
            <a:endParaRPr lang="en-US" altLang="zh-CN" sz="1000" dirty="0">
              <a:latin typeface="+mn-ea"/>
              <a:ea typeface="+mn-ea"/>
            </a:endParaRPr>
          </a:p>
          <a:p>
            <a:pPr algn="just" eaLnBrk="1">
              <a:defRPr/>
            </a:pPr>
            <a:r>
              <a:rPr lang="en-US" altLang="zh-CN" sz="2000" dirty="0">
                <a:latin typeface="+mn-ea"/>
                <a:ea typeface="+mn-ea"/>
              </a:rPr>
              <a:t>    </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对新罪判处役、管制。</a:t>
            </a: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（拘役），甲犯</a:t>
            </a:r>
            <a:r>
              <a:rPr lang="en-US" altLang="zh-CN" sz="2000" dirty="0">
                <a:latin typeface="仿宋" panose="02010609060101010101" pitchFamily="49" charset="-122"/>
                <a:ea typeface="仿宋" panose="02010609060101010101" pitchFamily="49" charset="-122"/>
              </a:rPr>
              <a:t>A</a:t>
            </a:r>
            <a:r>
              <a:rPr lang="zh-CN" altLang="en-US" sz="2000" dirty="0">
                <a:latin typeface="仿宋" panose="02010609060101010101" pitchFamily="49" charset="-122"/>
                <a:ea typeface="仿宋" panose="02010609060101010101" pitchFamily="49" charset="-122"/>
              </a:rPr>
              <a:t>罪被判</a:t>
            </a:r>
            <a:r>
              <a:rPr lang="en-US" altLang="zh-CN" sz="2000" dirty="0">
                <a:latin typeface="仿宋" panose="02010609060101010101" pitchFamily="49" charset="-122"/>
                <a:ea typeface="仿宋" panose="02010609060101010101" pitchFamily="49" charset="-122"/>
              </a:rPr>
              <a:t>5</a:t>
            </a:r>
            <a:r>
              <a:rPr lang="zh-CN" altLang="en-US" sz="2000" dirty="0">
                <a:latin typeface="仿宋" panose="02010609060101010101" pitchFamily="49" charset="-122"/>
                <a:ea typeface="仿宋" panose="02010609060101010101" pitchFamily="49" charset="-122"/>
              </a:rPr>
              <a:t>年有期徒刑，执行</a:t>
            </a:r>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年后，又犯故意伤害罪。对故意伤害罪判处</a:t>
            </a:r>
            <a:r>
              <a:rPr lang="en-US" altLang="zh-CN" sz="2000" dirty="0">
                <a:latin typeface="仿宋" panose="02010609060101010101" pitchFamily="49" charset="-122"/>
                <a:ea typeface="仿宋" panose="02010609060101010101" pitchFamily="49" charset="-122"/>
              </a:rPr>
              <a:t>6</a:t>
            </a:r>
            <a:r>
              <a:rPr lang="zh-CN" altLang="en-US" sz="2000" dirty="0">
                <a:latin typeface="仿宋" panose="02010609060101010101" pitchFamily="49" charset="-122"/>
                <a:ea typeface="仿宋" panose="02010609060101010101" pitchFamily="49" charset="-122"/>
              </a:rPr>
              <a:t>个月拘役。</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第一步，先减：</a:t>
            </a:r>
            <a:r>
              <a:rPr lang="en-US" altLang="zh-CN" sz="2000" dirty="0">
                <a:latin typeface="仿宋" panose="02010609060101010101" pitchFamily="49" charset="-122"/>
                <a:ea typeface="仿宋" panose="02010609060101010101" pitchFamily="49" charset="-122"/>
              </a:rPr>
              <a:t>5-3=2</a:t>
            </a:r>
            <a:r>
              <a:rPr lang="zh-CN" altLang="en-US" sz="2000" dirty="0">
                <a:latin typeface="仿宋" panose="02010609060101010101" pitchFamily="49" charset="-122"/>
                <a:ea typeface="仿宋" panose="02010609060101010101" pitchFamily="49" charset="-122"/>
              </a:rPr>
              <a:t>；</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第二步，后并：</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年有期徒刑吸收拘役，还需执行</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年有期徒刑。</a:t>
            </a:r>
            <a:endParaRPr lang="en-US" altLang="zh-CN" sz="2000" dirty="0">
              <a:latin typeface="仿宋" panose="02010609060101010101" pitchFamily="49" charset="-122"/>
              <a:ea typeface="仿宋" panose="02010609060101010101" pitchFamily="49" charset="-122"/>
            </a:endParaRPr>
          </a:p>
          <a:p>
            <a:pPr algn="just" eaLnBrk="1">
              <a:defRPr/>
            </a:pPr>
            <a:endParaRPr lang="en-US" altLang="zh-CN" sz="1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（管制），甲犯某罪判</a:t>
            </a:r>
            <a:r>
              <a:rPr lang="en-US" altLang="zh-CN" sz="2000" dirty="0">
                <a:latin typeface="仿宋" panose="02010609060101010101" pitchFamily="49" charset="-122"/>
                <a:ea typeface="仿宋" panose="02010609060101010101" pitchFamily="49" charset="-122"/>
              </a:rPr>
              <a:t>6</a:t>
            </a:r>
            <a:r>
              <a:rPr lang="zh-CN" altLang="en-US" sz="2000" dirty="0">
                <a:latin typeface="仿宋" panose="02010609060101010101" pitchFamily="49" charset="-122"/>
                <a:ea typeface="仿宋" panose="02010609060101010101" pitchFamily="49" charset="-122"/>
              </a:rPr>
              <a:t>年有期徒刑，执行</a:t>
            </a:r>
            <a:r>
              <a:rPr lang="en-US" altLang="zh-CN" sz="2000" dirty="0">
                <a:latin typeface="仿宋" panose="02010609060101010101" pitchFamily="49" charset="-122"/>
                <a:ea typeface="仿宋" panose="02010609060101010101" pitchFamily="49" charset="-122"/>
              </a:rPr>
              <a:t>4</a:t>
            </a:r>
            <a:r>
              <a:rPr lang="zh-CN" altLang="en-US" sz="2000" dirty="0">
                <a:latin typeface="仿宋" panose="02010609060101010101" pitchFamily="49" charset="-122"/>
                <a:ea typeface="仿宋" panose="02010609060101010101" pitchFamily="49" charset="-122"/>
              </a:rPr>
              <a:t>年后又犯新罪，判管制</a:t>
            </a:r>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年。</a:t>
            </a:r>
            <a:endParaRPr lang="en-US" altLang="zh-CN" sz="2000" dirty="0">
              <a:latin typeface="仿宋" panose="02010609060101010101" pitchFamily="49" charset="-122"/>
              <a:ea typeface="仿宋" panose="02010609060101010101" pitchFamily="49" charset="-122"/>
            </a:endParaRPr>
          </a:p>
          <a:p>
            <a:pPr algn="just" eaLnBrk="1">
              <a:defRPr/>
            </a:pPr>
            <a:r>
              <a:rPr lang="zh-CN" altLang="en-US" sz="2000" dirty="0">
                <a:latin typeface="仿宋" panose="02010609060101010101" pitchFamily="49" charset="-122"/>
                <a:ea typeface="仿宋" panose="02010609060101010101" pitchFamily="49" charset="-122"/>
              </a:rPr>
              <a:t>    第一步，先减：</a:t>
            </a:r>
            <a:r>
              <a:rPr lang="en-US" altLang="zh-CN" sz="2000" dirty="0">
                <a:latin typeface="仿宋" panose="02010609060101010101" pitchFamily="49" charset="-122"/>
                <a:ea typeface="仿宋" panose="02010609060101010101" pitchFamily="49" charset="-122"/>
              </a:rPr>
              <a:t>6-4=2</a:t>
            </a:r>
            <a:r>
              <a:rPr lang="zh-CN" altLang="en-US" sz="2000" dirty="0">
                <a:latin typeface="仿宋" panose="02010609060101010101" pitchFamily="49" charset="-122"/>
                <a:ea typeface="仿宋" panose="02010609060101010101" pitchFamily="49" charset="-122"/>
              </a:rPr>
              <a:t>；</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第二步：后并，</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年有期徒刑与</a:t>
            </a:r>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年管制应分别执行，也即执行</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年有期徒刑完毕以后，还需执行</a:t>
            </a:r>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年管制。</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E1A8A48-782C-4013-05E4-BA2E3DF8C23A}"/>
              </a:ext>
            </a:extLst>
          </p:cNvPr>
          <p:cNvSpPr/>
          <p:nvPr/>
        </p:nvSpPr>
        <p:spPr>
          <a:xfrm>
            <a:off x="0" y="188913"/>
            <a:ext cx="9109075" cy="5478462"/>
          </a:xfrm>
          <a:prstGeom prst="rect">
            <a:avLst/>
          </a:prstGeom>
        </p:spPr>
        <p:txBody>
          <a:bodyPr>
            <a:spAutoFit/>
          </a:bodyPr>
          <a:lstStyle/>
          <a:p>
            <a:pPr algn="just" eaLnBrk="1">
              <a:defRPr/>
            </a:pPr>
            <a:r>
              <a:rPr lang="zh-CN" altLang="en-US" sz="1000" dirty="0">
                <a:latin typeface="仿宋" panose="02010609060101010101" pitchFamily="49" charset="-122"/>
                <a:ea typeface="仿宋" panose="02010609060101010101" pitchFamily="49" charset="-122"/>
              </a:rPr>
              <a:t>    </a:t>
            </a:r>
            <a:endParaRPr lang="en-US" altLang="zh-CN" sz="1000" dirty="0">
              <a:latin typeface="仿宋" panose="02010609060101010101" pitchFamily="49" charset="-122"/>
              <a:ea typeface="仿宋" panose="02010609060101010101" pitchFamily="49" charset="-122"/>
            </a:endParaRPr>
          </a:p>
          <a:p>
            <a:pPr algn="just" eaLnBrk="1">
              <a:defRPr/>
            </a:pPr>
            <a:r>
              <a:rPr lang="zh-CN" altLang="en-US" sz="2000" dirty="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倒挂情形</a:t>
            </a:r>
            <a:endParaRPr lang="en-US" altLang="zh-CN" sz="2000" dirty="0">
              <a:latin typeface="黑体" panose="02010609060101010101" pitchFamily="49" charset="-122"/>
              <a:ea typeface="黑体" panose="02010609060101010101" pitchFamily="49" charset="-122"/>
            </a:endParaRPr>
          </a:p>
          <a:p>
            <a:pPr algn="just" eaLnBrk="1">
              <a:defRPr/>
            </a:pPr>
            <a:endParaRPr lang="en-US" altLang="zh-CN" sz="2000" dirty="0">
              <a:latin typeface="+mn-ea"/>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例如，甲犯</a:t>
            </a:r>
            <a:r>
              <a:rPr lang="en-US" altLang="zh-CN" sz="2000" dirty="0">
                <a:latin typeface="仿宋" panose="02010609060101010101" pitchFamily="49" charset="-122"/>
                <a:ea typeface="仿宋" panose="02010609060101010101" pitchFamily="49" charset="-122"/>
              </a:rPr>
              <a:t>A</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B</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C</a:t>
            </a:r>
            <a:r>
              <a:rPr lang="zh-CN" altLang="en-US" sz="2000" dirty="0">
                <a:latin typeface="仿宋" panose="02010609060101010101" pitchFamily="49" charset="-122"/>
                <a:ea typeface="仿宋" panose="02010609060101010101" pitchFamily="49" charset="-122"/>
              </a:rPr>
              <a:t>罪，分别被判</a:t>
            </a:r>
            <a:r>
              <a:rPr lang="en-US" altLang="zh-CN" sz="2000" dirty="0">
                <a:latin typeface="仿宋" panose="02010609060101010101" pitchFamily="49" charset="-122"/>
                <a:ea typeface="仿宋" panose="02010609060101010101" pitchFamily="49" charset="-122"/>
              </a:rPr>
              <a:t>13</a:t>
            </a:r>
            <a:r>
              <a:rPr lang="zh-CN" altLang="en-US" sz="2000" dirty="0">
                <a:latin typeface="仿宋" panose="02010609060101010101" pitchFamily="49" charset="-122"/>
                <a:ea typeface="仿宋" panose="02010609060101010101" pitchFamily="49" charset="-122"/>
              </a:rPr>
              <a:t>年、</a:t>
            </a:r>
            <a:r>
              <a:rPr lang="en-US" altLang="zh-CN" sz="2000" dirty="0">
                <a:latin typeface="仿宋" panose="02010609060101010101" pitchFamily="49" charset="-122"/>
                <a:ea typeface="仿宋" panose="02010609060101010101" pitchFamily="49" charset="-122"/>
              </a:rPr>
              <a:t>10</a:t>
            </a:r>
            <a:r>
              <a:rPr lang="zh-CN" altLang="en-US" sz="2000" dirty="0">
                <a:latin typeface="仿宋" panose="02010609060101010101" pitchFamily="49" charset="-122"/>
                <a:ea typeface="仿宋" panose="02010609060101010101" pitchFamily="49" charset="-122"/>
              </a:rPr>
              <a:t>年、</a:t>
            </a:r>
            <a:r>
              <a:rPr lang="en-US" altLang="zh-CN" sz="2000" dirty="0">
                <a:latin typeface="仿宋" panose="02010609060101010101" pitchFamily="49" charset="-122"/>
                <a:ea typeface="仿宋" panose="02010609060101010101" pitchFamily="49" charset="-122"/>
              </a:rPr>
              <a:t>15</a:t>
            </a:r>
            <a:r>
              <a:rPr lang="zh-CN" altLang="en-US" sz="2000" dirty="0">
                <a:latin typeface="仿宋" panose="02010609060101010101" pitchFamily="49" charset="-122"/>
                <a:ea typeface="仿宋" panose="02010609060101010101" pitchFamily="49" charset="-122"/>
              </a:rPr>
              <a:t>年，合并执行</a:t>
            </a:r>
            <a:r>
              <a:rPr lang="en-US" altLang="zh-CN" sz="2000" dirty="0">
                <a:latin typeface="仿宋" panose="02010609060101010101" pitchFamily="49" charset="-122"/>
                <a:ea typeface="仿宋" panose="02010609060101010101" pitchFamily="49" charset="-122"/>
              </a:rPr>
              <a:t>25</a:t>
            </a:r>
            <a:r>
              <a:rPr lang="zh-CN" altLang="en-US" sz="2000" dirty="0">
                <a:latin typeface="仿宋" panose="02010609060101010101" pitchFamily="49" charset="-122"/>
                <a:ea typeface="仿宋" panose="02010609060101010101" pitchFamily="49" charset="-122"/>
              </a:rPr>
              <a:t>年；在执行</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年后，又犯新罪</a:t>
            </a:r>
            <a:r>
              <a:rPr lang="en-US" altLang="zh-CN" sz="2000" dirty="0">
                <a:latin typeface="仿宋" panose="02010609060101010101" pitchFamily="49" charset="-122"/>
                <a:ea typeface="仿宋" panose="02010609060101010101" pitchFamily="49" charset="-122"/>
              </a:rPr>
              <a:t>D</a:t>
            </a:r>
            <a:r>
              <a:rPr lang="zh-CN" altLang="en-US" sz="2000" dirty="0">
                <a:latin typeface="仿宋" panose="02010609060101010101" pitchFamily="49" charset="-122"/>
                <a:ea typeface="仿宋" panose="02010609060101010101" pitchFamily="49" charset="-122"/>
              </a:rPr>
              <a:t>罪，应被判</a:t>
            </a:r>
            <a:r>
              <a:rPr lang="en-US" altLang="zh-CN" sz="2000" dirty="0">
                <a:latin typeface="仿宋" panose="02010609060101010101" pitchFamily="49" charset="-122"/>
                <a:ea typeface="仿宋" panose="02010609060101010101" pitchFamily="49" charset="-122"/>
              </a:rPr>
              <a:t>8</a:t>
            </a:r>
            <a:r>
              <a:rPr lang="zh-CN" altLang="en-US" sz="2000" dirty="0">
                <a:latin typeface="仿宋" panose="02010609060101010101" pitchFamily="49" charset="-122"/>
                <a:ea typeface="仿宋" panose="02010609060101010101" pitchFamily="49" charset="-122"/>
              </a:rPr>
              <a:t>年。对此，先减，</a:t>
            </a:r>
            <a:r>
              <a:rPr lang="en-US" altLang="zh-CN" sz="2000" dirty="0">
                <a:latin typeface="仿宋" panose="02010609060101010101" pitchFamily="49" charset="-122"/>
                <a:ea typeface="仿宋" panose="02010609060101010101" pitchFamily="49" charset="-122"/>
              </a:rPr>
              <a:t>25-2=23</a:t>
            </a:r>
            <a:r>
              <a:rPr lang="zh-CN" altLang="en-US" sz="2000" dirty="0">
                <a:latin typeface="仿宋" panose="02010609060101010101" pitchFamily="49" charset="-122"/>
                <a:ea typeface="仿宋" panose="02010609060101010101" pitchFamily="49" charset="-122"/>
              </a:rPr>
              <a:t>；后并，</a:t>
            </a:r>
            <a:r>
              <a:rPr lang="en-US" altLang="zh-CN" sz="2000" dirty="0">
                <a:latin typeface="仿宋" panose="02010609060101010101" pitchFamily="49" charset="-122"/>
                <a:ea typeface="仿宋" panose="02010609060101010101" pitchFamily="49" charset="-122"/>
              </a:rPr>
              <a:t>23</a:t>
            </a:r>
            <a:r>
              <a:rPr lang="zh-CN" altLang="en-US" sz="2000" dirty="0">
                <a:latin typeface="仿宋" panose="02010609060101010101" pitchFamily="49" charset="-122"/>
                <a:ea typeface="仿宋" panose="02010609060101010101" pitchFamily="49" charset="-122"/>
              </a:rPr>
              <a:t>年与</a:t>
            </a:r>
            <a:r>
              <a:rPr lang="en-US" altLang="zh-CN" sz="2000" dirty="0">
                <a:latin typeface="仿宋" panose="02010609060101010101" pitchFamily="49" charset="-122"/>
                <a:ea typeface="仿宋" panose="02010609060101010101" pitchFamily="49" charset="-122"/>
              </a:rPr>
              <a:t>8</a:t>
            </a:r>
            <a:r>
              <a:rPr lang="zh-CN" altLang="en-US" sz="2000" dirty="0">
                <a:latin typeface="仿宋" panose="02010609060101010101" pitchFamily="49" charset="-122"/>
                <a:ea typeface="仿宋" panose="02010609060101010101" pitchFamily="49" charset="-122"/>
              </a:rPr>
              <a:t>年并罚，此时虽然总和刑期未满</a:t>
            </a:r>
            <a:r>
              <a:rPr lang="en-US" altLang="zh-CN" sz="2000" dirty="0">
                <a:latin typeface="仿宋" panose="02010609060101010101" pitchFamily="49" charset="-122"/>
                <a:ea typeface="仿宋" panose="02010609060101010101" pitchFamily="49" charset="-122"/>
              </a:rPr>
              <a:t>35</a:t>
            </a:r>
            <a:r>
              <a:rPr lang="zh-CN" altLang="en-US" sz="2000" dirty="0">
                <a:latin typeface="仿宋" panose="02010609060101010101" pitchFamily="49" charset="-122"/>
                <a:ea typeface="仿宋" panose="02010609060101010101" pitchFamily="49" charset="-122"/>
              </a:rPr>
              <a:t>年，但不能因此认为并罚后的最高刑不能超过</a:t>
            </a:r>
            <a:r>
              <a:rPr lang="en-US" altLang="zh-CN" sz="2000" dirty="0">
                <a:latin typeface="仿宋" panose="02010609060101010101" pitchFamily="49" charset="-122"/>
                <a:ea typeface="仿宋" panose="02010609060101010101" pitchFamily="49" charset="-122"/>
              </a:rPr>
              <a:t>20</a:t>
            </a:r>
            <a:r>
              <a:rPr lang="zh-CN" altLang="en-US" sz="2000" dirty="0">
                <a:latin typeface="仿宋" panose="02010609060101010101" pitchFamily="49" charset="-122"/>
                <a:ea typeface="仿宋" panose="02010609060101010101" pitchFamily="49" charset="-122"/>
              </a:rPr>
              <a:t>年。因为数罪并罚的下限是数刑中最高刑，上限是</a:t>
            </a:r>
            <a:r>
              <a:rPr lang="en-US" altLang="zh-CN" sz="2000" dirty="0">
                <a:latin typeface="仿宋" panose="02010609060101010101" pitchFamily="49" charset="-122"/>
                <a:ea typeface="仿宋" panose="02010609060101010101" pitchFamily="49" charset="-122"/>
              </a:rPr>
              <a:t>20</a:t>
            </a:r>
            <a:r>
              <a:rPr lang="zh-CN" altLang="en-US" sz="2000" dirty="0">
                <a:latin typeface="仿宋" panose="02010609060101010101" pitchFamily="49" charset="-122"/>
                <a:ea typeface="仿宋" panose="02010609060101010101" pitchFamily="49" charset="-122"/>
              </a:rPr>
              <a:t>年或</a:t>
            </a:r>
            <a:r>
              <a:rPr lang="en-US" altLang="zh-CN" sz="2000" dirty="0">
                <a:latin typeface="仿宋" panose="02010609060101010101" pitchFamily="49" charset="-122"/>
                <a:ea typeface="仿宋" panose="02010609060101010101" pitchFamily="49" charset="-122"/>
              </a:rPr>
              <a:t>25</a:t>
            </a:r>
            <a:r>
              <a:rPr lang="zh-CN" altLang="en-US" sz="2000" dirty="0">
                <a:latin typeface="仿宋" panose="02010609060101010101" pitchFamily="49" charset="-122"/>
                <a:ea typeface="仿宋" panose="02010609060101010101" pitchFamily="49" charset="-122"/>
              </a:rPr>
              <a:t>年。既然此时下限已是</a:t>
            </a:r>
            <a:r>
              <a:rPr lang="en-US" altLang="zh-CN" sz="2000" dirty="0">
                <a:latin typeface="仿宋" panose="02010609060101010101" pitchFamily="49" charset="-122"/>
                <a:ea typeface="仿宋" panose="02010609060101010101" pitchFamily="49" charset="-122"/>
              </a:rPr>
              <a:t>23</a:t>
            </a:r>
            <a:r>
              <a:rPr lang="zh-CN" altLang="en-US" sz="2000" dirty="0">
                <a:latin typeface="仿宋" panose="02010609060101010101" pitchFamily="49" charset="-122"/>
                <a:ea typeface="仿宋" panose="02010609060101010101" pitchFamily="49" charset="-122"/>
              </a:rPr>
              <a:t>年，那么决定执行的刑期就应是</a:t>
            </a:r>
            <a:r>
              <a:rPr lang="en-US" altLang="zh-CN" sz="2000" dirty="0">
                <a:latin typeface="仿宋" panose="02010609060101010101" pitchFamily="49" charset="-122"/>
                <a:ea typeface="仿宋" panose="02010609060101010101" pitchFamily="49" charset="-122"/>
              </a:rPr>
              <a:t>23</a:t>
            </a:r>
            <a:r>
              <a:rPr lang="zh-CN" altLang="en-US" sz="2000" dirty="0">
                <a:latin typeface="仿宋" panose="02010609060101010101" pitchFamily="49" charset="-122"/>
                <a:ea typeface="仿宋" panose="02010609060101010101" pitchFamily="49" charset="-122"/>
              </a:rPr>
              <a:t>年，也即还需执行的刑期。加上已执行的</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年，实际执行刑期是</a:t>
            </a:r>
            <a:r>
              <a:rPr lang="en-US" altLang="zh-CN" sz="2000" dirty="0">
                <a:latin typeface="仿宋" panose="02010609060101010101" pitchFamily="49" charset="-122"/>
                <a:ea typeface="仿宋" panose="02010609060101010101" pitchFamily="49" charset="-122"/>
              </a:rPr>
              <a:t>25</a:t>
            </a:r>
            <a:r>
              <a:rPr lang="zh-CN" altLang="en-US" sz="2000" dirty="0">
                <a:latin typeface="仿宋" panose="02010609060101010101" pitchFamily="49" charset="-122"/>
                <a:ea typeface="仿宋" panose="02010609060101010101" pitchFamily="49" charset="-122"/>
              </a:rPr>
              <a:t>年。如果决定执行的刑期是</a:t>
            </a:r>
            <a:r>
              <a:rPr lang="en-US" altLang="zh-CN" sz="2000" dirty="0">
                <a:latin typeface="仿宋" panose="02010609060101010101" pitchFamily="49" charset="-122"/>
                <a:ea typeface="仿宋" panose="02010609060101010101" pitchFamily="49" charset="-122"/>
              </a:rPr>
              <a:t>20</a:t>
            </a:r>
            <a:r>
              <a:rPr lang="zh-CN" altLang="en-US" sz="2000" dirty="0">
                <a:latin typeface="仿宋" panose="02010609060101010101" pitchFamily="49" charset="-122"/>
                <a:ea typeface="仿宋" panose="02010609060101010101" pitchFamily="49" charset="-122"/>
              </a:rPr>
              <a:t>年，加上已执行的</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年，实际执行刑期就只有</a:t>
            </a:r>
            <a:r>
              <a:rPr lang="en-US" altLang="zh-CN" sz="2000" dirty="0">
                <a:latin typeface="仿宋" panose="02010609060101010101" pitchFamily="49" charset="-122"/>
                <a:ea typeface="仿宋" panose="02010609060101010101" pitchFamily="49" charset="-122"/>
              </a:rPr>
              <a:t>22</a:t>
            </a:r>
            <a:r>
              <a:rPr lang="zh-CN" altLang="en-US" sz="2000" dirty="0">
                <a:latin typeface="仿宋" panose="02010609060101010101" pitchFamily="49" charset="-122"/>
                <a:ea typeface="仿宋" panose="02010609060101010101" pitchFamily="49" charset="-122"/>
              </a:rPr>
              <a:t>年，就会导致又犯新罪，反倒刑期变短。</a:t>
            </a:r>
            <a:endParaRPr lang="en-US" altLang="zh-CN" sz="2000" dirty="0">
              <a:latin typeface="仿宋" panose="02010609060101010101" pitchFamily="49" charset="-122"/>
              <a:ea typeface="仿宋" panose="02010609060101010101" pitchFamily="49" charset="-122"/>
            </a:endParaRPr>
          </a:p>
          <a:p>
            <a:pPr algn="just" eaLnBrk="1">
              <a:defRPr/>
            </a:pPr>
            <a:endParaRPr lang="en-US" altLang="zh-CN" sz="2000" dirty="0">
              <a:latin typeface="+mn-ea"/>
            </a:endParaRPr>
          </a:p>
          <a:p>
            <a:pPr algn="just" eaLnBrk="1">
              <a:defRPr/>
            </a:pPr>
            <a:r>
              <a:rPr lang="en-US" altLang="zh-CN" sz="2000" dirty="0">
                <a:latin typeface="黑体" panose="02010609060101010101" pitchFamily="49" charset="-122"/>
                <a:ea typeface="黑体" panose="02010609060101010101" pitchFamily="49" charset="-122"/>
              </a:rPr>
              <a:t>    3.</a:t>
            </a:r>
            <a:r>
              <a:rPr lang="zh-CN" altLang="en-US" sz="2000" dirty="0">
                <a:latin typeface="黑体" panose="02010609060101010101" pitchFamily="49" charset="-122"/>
                <a:ea typeface="黑体" panose="02010609060101010101" pitchFamily="49" charset="-122"/>
              </a:rPr>
              <a:t>既犯新罪，又发现漏罪：先解决漏罪，再解决新罪，实际操作就是先并后减再并。</a:t>
            </a:r>
            <a:endParaRPr lang="en-US" altLang="zh-CN" sz="2000" dirty="0">
              <a:latin typeface="黑体" panose="02010609060101010101" pitchFamily="49" charset="-122"/>
              <a:ea typeface="黑体" panose="02010609060101010101" pitchFamily="49" charset="-122"/>
            </a:endParaRPr>
          </a:p>
          <a:p>
            <a:pPr algn="just" eaLnBrk="1">
              <a:defRPr/>
            </a:pPr>
            <a:endParaRPr lang="en-US" altLang="zh-CN" sz="2000" dirty="0">
              <a:latin typeface="+mn-ea"/>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例如，甲因盗窃判</a:t>
            </a:r>
            <a:r>
              <a:rPr lang="en-US" altLang="zh-CN" sz="2000" dirty="0">
                <a:latin typeface="仿宋" panose="02010609060101010101" pitchFamily="49" charset="-122"/>
                <a:ea typeface="仿宋" panose="02010609060101010101" pitchFamily="49" charset="-122"/>
              </a:rPr>
              <a:t>7</a:t>
            </a:r>
            <a:r>
              <a:rPr lang="zh-CN" altLang="en-US" sz="2000" dirty="0">
                <a:latin typeface="仿宋" panose="02010609060101010101" pitchFamily="49" charset="-122"/>
                <a:ea typeface="仿宋" panose="02010609060101010101" pitchFamily="49" charset="-122"/>
              </a:rPr>
              <a:t>年，执行</a:t>
            </a:r>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年后，又犯故意伤害罪应判</a:t>
            </a:r>
            <a:r>
              <a:rPr lang="en-US" altLang="zh-CN" sz="2000" dirty="0">
                <a:latin typeface="仿宋" panose="02010609060101010101" pitchFamily="49" charset="-122"/>
                <a:ea typeface="仿宋" panose="02010609060101010101" pitchFamily="49" charset="-122"/>
              </a:rPr>
              <a:t>10</a:t>
            </a:r>
            <a:r>
              <a:rPr lang="zh-CN" altLang="en-US" sz="2000" dirty="0">
                <a:latin typeface="仿宋" panose="02010609060101010101" pitchFamily="49" charset="-122"/>
                <a:ea typeface="仿宋" panose="02010609060101010101" pitchFamily="49" charset="-122"/>
              </a:rPr>
              <a:t>年，同时发现漏罪强奸罪应判</a:t>
            </a:r>
            <a:r>
              <a:rPr lang="en-US" altLang="zh-CN" sz="2000" dirty="0">
                <a:latin typeface="仿宋" panose="02010609060101010101" pitchFamily="49" charset="-122"/>
                <a:ea typeface="仿宋" panose="02010609060101010101" pitchFamily="49" charset="-122"/>
              </a:rPr>
              <a:t>11</a:t>
            </a:r>
            <a:r>
              <a:rPr lang="zh-CN" altLang="en-US" sz="2000" dirty="0">
                <a:latin typeface="仿宋" panose="02010609060101010101" pitchFamily="49" charset="-122"/>
                <a:ea typeface="仿宋" panose="02010609060101010101" pitchFamily="49" charset="-122"/>
              </a:rPr>
              <a:t>年。对此，第一步，先并，</a:t>
            </a:r>
            <a:r>
              <a:rPr lang="en-US" altLang="zh-CN" sz="2000" dirty="0">
                <a:latin typeface="仿宋" panose="02010609060101010101" pitchFamily="49" charset="-122"/>
                <a:ea typeface="仿宋" panose="02010609060101010101" pitchFamily="49" charset="-122"/>
              </a:rPr>
              <a:t>7</a:t>
            </a:r>
            <a:r>
              <a:rPr lang="zh-CN" altLang="en-US" sz="2000" dirty="0">
                <a:latin typeface="仿宋" panose="02010609060101010101" pitchFamily="49" charset="-122"/>
                <a:ea typeface="仿宋" panose="02010609060101010101" pitchFamily="49" charset="-122"/>
              </a:rPr>
              <a:t>年和</a:t>
            </a:r>
            <a:r>
              <a:rPr lang="en-US" altLang="zh-CN" sz="2000" dirty="0">
                <a:latin typeface="仿宋" panose="02010609060101010101" pitchFamily="49" charset="-122"/>
                <a:ea typeface="仿宋" panose="02010609060101010101" pitchFamily="49" charset="-122"/>
              </a:rPr>
              <a:t>11</a:t>
            </a:r>
            <a:r>
              <a:rPr lang="zh-CN" altLang="en-US" sz="2000" dirty="0">
                <a:latin typeface="仿宋" panose="02010609060101010101" pitchFamily="49" charset="-122"/>
                <a:ea typeface="仿宋" panose="02010609060101010101" pitchFamily="49" charset="-122"/>
              </a:rPr>
              <a:t>年，假如定</a:t>
            </a:r>
            <a:r>
              <a:rPr lang="en-US" altLang="zh-CN" sz="2000" dirty="0">
                <a:latin typeface="仿宋" panose="02010609060101010101" pitchFamily="49" charset="-122"/>
                <a:ea typeface="仿宋" panose="02010609060101010101" pitchFamily="49" charset="-122"/>
              </a:rPr>
              <a:t>15</a:t>
            </a:r>
            <a:r>
              <a:rPr lang="zh-CN" altLang="en-US" sz="2000" dirty="0">
                <a:latin typeface="仿宋" panose="02010609060101010101" pitchFamily="49" charset="-122"/>
                <a:ea typeface="仿宋" panose="02010609060101010101" pitchFamily="49" charset="-122"/>
              </a:rPr>
              <a:t>年。第二步，后减，减去</a:t>
            </a:r>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年，剩</a:t>
            </a:r>
            <a:r>
              <a:rPr lang="en-US" altLang="zh-CN" sz="2000" dirty="0">
                <a:latin typeface="仿宋" panose="02010609060101010101" pitchFamily="49" charset="-122"/>
                <a:ea typeface="仿宋" panose="02010609060101010101" pitchFamily="49" charset="-122"/>
              </a:rPr>
              <a:t>12</a:t>
            </a:r>
            <a:r>
              <a:rPr lang="zh-CN" altLang="en-US" sz="2000" dirty="0">
                <a:latin typeface="仿宋" panose="02010609060101010101" pitchFamily="49" charset="-122"/>
                <a:ea typeface="仿宋" panose="02010609060101010101" pitchFamily="49" charset="-122"/>
              </a:rPr>
              <a:t>年。第三步，再并，再并</a:t>
            </a:r>
            <a:r>
              <a:rPr lang="en-US" altLang="zh-CN" sz="2000" dirty="0">
                <a:latin typeface="仿宋" panose="02010609060101010101" pitchFamily="49" charset="-122"/>
                <a:ea typeface="仿宋" panose="02010609060101010101" pitchFamily="49" charset="-122"/>
              </a:rPr>
              <a:t>10</a:t>
            </a:r>
            <a:r>
              <a:rPr lang="zh-CN" altLang="en-US" sz="2000" dirty="0">
                <a:latin typeface="仿宋" panose="02010609060101010101" pitchFamily="49" charset="-122"/>
                <a:ea typeface="仿宋" panose="02010609060101010101" pitchFamily="49" charset="-122"/>
              </a:rPr>
              <a:t>年，在</a:t>
            </a:r>
            <a:r>
              <a:rPr lang="en-US" altLang="zh-CN" sz="2000" dirty="0">
                <a:latin typeface="仿宋" panose="02010609060101010101" pitchFamily="49" charset="-122"/>
                <a:ea typeface="仿宋" panose="02010609060101010101" pitchFamily="49" charset="-122"/>
              </a:rPr>
              <a:t>12</a:t>
            </a:r>
            <a:r>
              <a:rPr lang="zh-CN" altLang="en-US" sz="2000" dirty="0">
                <a:latin typeface="仿宋" panose="02010609060101010101" pitchFamily="49" charset="-122"/>
                <a:ea typeface="仿宋" panose="02010609060101010101" pitchFamily="49" charset="-122"/>
              </a:rPr>
              <a:t>年以上</a:t>
            </a:r>
            <a:r>
              <a:rPr lang="en-US" altLang="zh-CN" sz="2000" dirty="0">
                <a:latin typeface="仿宋" panose="02010609060101010101" pitchFamily="49" charset="-122"/>
                <a:ea typeface="仿宋" panose="02010609060101010101" pitchFamily="49" charset="-122"/>
              </a:rPr>
              <a:t>20</a:t>
            </a:r>
            <a:r>
              <a:rPr lang="zh-CN" altLang="en-US" sz="2000" dirty="0">
                <a:latin typeface="仿宋" panose="02010609060101010101" pitchFamily="49" charset="-122"/>
                <a:ea typeface="仿宋" panose="02010609060101010101" pitchFamily="49" charset="-122"/>
              </a:rPr>
              <a:t>年以下决定执行刑。</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CDF86AA-804C-A46C-4594-1AD772F9117D}"/>
              </a:ext>
            </a:extLst>
          </p:cNvPr>
          <p:cNvSpPr/>
          <p:nvPr/>
        </p:nvSpPr>
        <p:spPr>
          <a:xfrm>
            <a:off x="0" y="188913"/>
            <a:ext cx="9109075" cy="6678612"/>
          </a:xfrm>
          <a:prstGeom prst="rect">
            <a:avLst/>
          </a:prstGeom>
        </p:spPr>
        <p:txBody>
          <a:bodyPr>
            <a:spAutoFit/>
          </a:bodyPr>
          <a:lstStyle/>
          <a:p>
            <a:pPr algn="ctr" eaLnBrk="1">
              <a:defRPr/>
            </a:pPr>
            <a:r>
              <a:rPr lang="zh-CN" altLang="en-US" sz="2800" b="1" dirty="0">
                <a:latin typeface="+mn-ea"/>
                <a:ea typeface="+mn-ea"/>
              </a:rPr>
              <a:t>缓刑</a:t>
            </a:r>
            <a:r>
              <a:rPr lang="zh-CN" altLang="en-US" sz="1000" dirty="0">
                <a:latin typeface="+mn-ea"/>
                <a:ea typeface="+mn-ea"/>
              </a:rPr>
              <a:t>  </a:t>
            </a:r>
            <a:endParaRPr lang="en-US" altLang="zh-CN" sz="1000" dirty="0">
              <a:latin typeface="+mn-ea"/>
              <a:ea typeface="+mn-ea"/>
            </a:endParaRPr>
          </a:p>
          <a:p>
            <a:pPr algn="ctr" eaLnBrk="1">
              <a:defRPr/>
            </a:pPr>
            <a:r>
              <a:rPr lang="zh-CN" altLang="en-US" sz="1000" dirty="0">
                <a:latin typeface="+mn-ea"/>
                <a:ea typeface="+mn-ea"/>
              </a:rPr>
              <a:t> </a:t>
            </a:r>
            <a:endParaRPr lang="en-US" altLang="zh-CN" sz="1000" dirty="0">
              <a:latin typeface="+mn-ea"/>
              <a:ea typeface="+mn-ea"/>
            </a:endParaRPr>
          </a:p>
          <a:p>
            <a:pPr algn="just" eaLnBrk="1">
              <a:defRPr/>
            </a:pPr>
            <a:r>
              <a:rPr lang="zh-CN" altLang="en-US" sz="2000" dirty="0">
                <a:latin typeface="仿宋" panose="02010609060101010101" pitchFamily="49" charset="-122"/>
                <a:ea typeface="仿宋" panose="02010609060101010101" pitchFamily="49" charset="-122"/>
              </a:rPr>
              <a:t>    第</a:t>
            </a:r>
            <a:r>
              <a:rPr lang="en-US" altLang="zh-CN" sz="2000" dirty="0">
                <a:latin typeface="仿宋" panose="02010609060101010101" pitchFamily="49" charset="-122"/>
                <a:ea typeface="仿宋" panose="02010609060101010101" pitchFamily="49" charset="-122"/>
              </a:rPr>
              <a:t>72</a:t>
            </a:r>
            <a:r>
              <a:rPr lang="zh-CN" altLang="en-US" sz="2000" dirty="0">
                <a:latin typeface="仿宋" panose="02010609060101010101" pitchFamily="49" charset="-122"/>
                <a:ea typeface="仿宋" panose="02010609060101010101" pitchFamily="49" charset="-122"/>
              </a:rPr>
              <a:t>条</a:t>
            </a: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对于被判处拘役、</a:t>
            </a:r>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年以下有期徒刑的犯罪分子，同时符合下列条件的，可以宣告缓刑，对其中不满</a:t>
            </a:r>
            <a:r>
              <a:rPr lang="en-US" altLang="zh-CN" sz="2000" dirty="0">
                <a:latin typeface="仿宋" panose="02010609060101010101" pitchFamily="49" charset="-122"/>
                <a:ea typeface="仿宋" panose="02010609060101010101" pitchFamily="49" charset="-122"/>
              </a:rPr>
              <a:t>18</a:t>
            </a:r>
            <a:r>
              <a:rPr lang="zh-CN" altLang="en-US" sz="2000" dirty="0">
                <a:latin typeface="仿宋" panose="02010609060101010101" pitchFamily="49" charset="-122"/>
                <a:ea typeface="仿宋" panose="02010609060101010101" pitchFamily="49" charset="-122"/>
              </a:rPr>
              <a:t>周岁的人、怀孕的妇女和已满</a:t>
            </a:r>
            <a:r>
              <a:rPr lang="en-US" altLang="zh-CN" sz="2000" dirty="0">
                <a:latin typeface="仿宋" panose="02010609060101010101" pitchFamily="49" charset="-122"/>
                <a:ea typeface="仿宋" panose="02010609060101010101" pitchFamily="49" charset="-122"/>
              </a:rPr>
              <a:t>75</a:t>
            </a:r>
            <a:r>
              <a:rPr lang="zh-CN" altLang="en-US" sz="2000" dirty="0">
                <a:latin typeface="仿宋" panose="02010609060101010101" pitchFamily="49" charset="-122"/>
                <a:ea typeface="仿宋" panose="02010609060101010101" pitchFamily="49" charset="-122"/>
              </a:rPr>
              <a:t>周岁的人，应当宣告缓刑：</a:t>
            </a:r>
            <a:endParaRPr lang="en-US" altLang="zh-CN" sz="2000" dirty="0">
              <a:latin typeface="仿宋" panose="02010609060101010101" pitchFamily="49" charset="-122"/>
              <a:ea typeface="仿宋" panose="02010609060101010101" pitchFamily="49" charset="-122"/>
            </a:endParaRPr>
          </a:p>
          <a:p>
            <a:pPr algn="just" eaLnBrk="1">
              <a:defRPr/>
            </a:pPr>
            <a:r>
              <a:rPr lang="zh-CN" altLang="en-US" sz="2000" dirty="0">
                <a:latin typeface="仿宋" panose="02010609060101010101" pitchFamily="49" charset="-122"/>
                <a:ea typeface="仿宋" panose="02010609060101010101" pitchFamily="49" charset="-122"/>
              </a:rPr>
              <a:t>    （一）犯罪情节较轻；</a:t>
            </a:r>
            <a:endParaRPr lang="en-US" altLang="zh-CN" sz="2000" dirty="0">
              <a:latin typeface="仿宋" panose="02010609060101010101" pitchFamily="49" charset="-122"/>
              <a:ea typeface="仿宋" panose="02010609060101010101" pitchFamily="49" charset="-122"/>
            </a:endParaRPr>
          </a:p>
          <a:p>
            <a:pPr algn="just" eaLnBrk="1">
              <a:defRPr/>
            </a:pPr>
            <a:r>
              <a:rPr lang="zh-CN" altLang="en-US" sz="2000" dirty="0">
                <a:latin typeface="仿宋" panose="02010609060101010101" pitchFamily="49" charset="-122"/>
                <a:ea typeface="仿宋" panose="02010609060101010101" pitchFamily="49" charset="-122"/>
              </a:rPr>
              <a:t>    （二）有悔罪表现；</a:t>
            </a:r>
            <a:endParaRPr lang="en-US" altLang="zh-CN" sz="2000" dirty="0">
              <a:latin typeface="仿宋" panose="02010609060101010101" pitchFamily="49" charset="-122"/>
              <a:ea typeface="仿宋" panose="02010609060101010101" pitchFamily="49" charset="-122"/>
            </a:endParaRPr>
          </a:p>
          <a:p>
            <a:pPr algn="just" eaLnBrk="1">
              <a:defRPr/>
            </a:pPr>
            <a:r>
              <a:rPr lang="zh-CN" altLang="en-US" sz="2000" dirty="0">
                <a:latin typeface="仿宋" panose="02010609060101010101" pitchFamily="49" charset="-122"/>
                <a:ea typeface="仿宋" panose="02010609060101010101" pitchFamily="49" charset="-122"/>
              </a:rPr>
              <a:t>    （三）没有再犯罪的危险；</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（四）宣告缓刑对所居住社区没有重大不良影响。</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宣告缓刑，可以根据犯罪情况，同时禁止犯罪分子在缓刑考验期限内从事特定活动，进入特定区域、场所，接触特定的人。</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被宣告缓刑的犯罪分子，如果被判处附加刑，附加刑仍须执行。</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74</a:t>
            </a:r>
            <a:r>
              <a:rPr lang="zh-CN" altLang="en-US" sz="2000" dirty="0">
                <a:latin typeface="仿宋" panose="02010609060101010101" pitchFamily="49" charset="-122"/>
                <a:ea typeface="仿宋" panose="02010609060101010101" pitchFamily="49" charset="-122"/>
              </a:rPr>
              <a:t>条</a:t>
            </a: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对于累犯和犯罪集团的首要分子，不适用缓刑。</a:t>
            </a:r>
          </a:p>
          <a:p>
            <a:pPr algn="just" eaLnBrk="1">
              <a:defRPr/>
            </a:pPr>
            <a:r>
              <a:rPr lang="zh-CN" altLang="en-US" sz="1000" dirty="0">
                <a:latin typeface="仿宋" panose="02010609060101010101" pitchFamily="49" charset="-122"/>
                <a:ea typeface="仿宋" panose="02010609060101010101" pitchFamily="49" charset="-122"/>
              </a:rPr>
              <a:t> </a:t>
            </a:r>
            <a:endParaRPr lang="en-US" altLang="zh-CN" sz="1000" dirty="0">
              <a:latin typeface="仿宋" panose="02010609060101010101" pitchFamily="49" charset="-122"/>
              <a:ea typeface="仿宋" panose="02010609060101010101" pitchFamily="49" charset="-122"/>
            </a:endParaRPr>
          </a:p>
          <a:p>
            <a:pPr algn="just" eaLnBrk="1">
              <a:defRPr/>
            </a:pPr>
            <a:r>
              <a:rPr lang="zh-CN" altLang="en-US" sz="2000" dirty="0">
                <a:latin typeface="+mn-ea"/>
              </a:rPr>
              <a:t>    </a:t>
            </a:r>
            <a:r>
              <a:rPr lang="zh-CN" altLang="en-US" sz="2000" dirty="0">
                <a:latin typeface="黑体" panose="02010609060101010101" pitchFamily="49" charset="-122"/>
                <a:ea typeface="黑体" panose="02010609060101010101" pitchFamily="49" charset="-122"/>
              </a:rPr>
              <a:t>一、基本要点</a:t>
            </a: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1.</a:t>
            </a:r>
            <a:r>
              <a:rPr lang="zh-CN" altLang="en-US" sz="2000" dirty="0">
                <a:latin typeface="黑体" panose="02010609060101010101" pitchFamily="49" charset="-122"/>
                <a:ea typeface="黑体" panose="02010609060101010101" pitchFamily="49" charset="-122"/>
              </a:rPr>
              <a:t>性质：缓刑是</a:t>
            </a:r>
            <a:r>
              <a:rPr lang="zh-CN" altLang="en-US" sz="2000" dirty="0">
                <a:solidFill>
                  <a:srgbClr val="0070C0"/>
                </a:solidFill>
                <a:latin typeface="黑体" panose="02010609060101010101" pitchFamily="49" charset="-122"/>
                <a:ea typeface="黑体" panose="02010609060101010101" pitchFamily="49" charset="-122"/>
              </a:rPr>
              <a:t>暂缓执行</a:t>
            </a:r>
            <a:r>
              <a:rPr lang="zh-CN" altLang="en-US" sz="2000" dirty="0">
                <a:latin typeface="黑体" panose="02010609060101010101" pitchFamily="49" charset="-122"/>
                <a:ea typeface="黑体" panose="02010609060101010101" pitchFamily="49" charset="-122"/>
              </a:rPr>
              <a:t>刑罚，也即附条件地不再执行刑罚，而非刑罚执行完毕。这与假释的性质不同，假释期满视为刑罚执行完毕。</a:t>
            </a: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2.</a:t>
            </a:r>
            <a:r>
              <a:rPr lang="zh-CN" altLang="en-US" sz="2000" dirty="0">
                <a:solidFill>
                  <a:srgbClr val="0070C0"/>
                </a:solidFill>
                <a:latin typeface="黑体" panose="02010609060101010101" pitchFamily="49" charset="-122"/>
                <a:ea typeface="黑体" panose="02010609060101010101" pitchFamily="49" charset="-122"/>
              </a:rPr>
              <a:t>对象条件</a:t>
            </a:r>
            <a:r>
              <a:rPr lang="zh-CN" altLang="en-US" sz="2000" dirty="0">
                <a:latin typeface="黑体" panose="02010609060101010101" pitchFamily="49" charset="-122"/>
                <a:ea typeface="黑体" panose="02010609060101010101" pitchFamily="49" charset="-122"/>
              </a:rPr>
              <a:t>：被判处</a:t>
            </a:r>
            <a:r>
              <a:rPr lang="en-US" altLang="zh-CN" sz="2000" dirty="0">
                <a:solidFill>
                  <a:srgbClr val="0070C0"/>
                </a:solidFill>
                <a:latin typeface="黑体" panose="02010609060101010101" pitchFamily="49" charset="-122"/>
                <a:ea typeface="黑体" panose="02010609060101010101" pitchFamily="49" charset="-122"/>
              </a:rPr>
              <a:t>3</a:t>
            </a:r>
            <a:r>
              <a:rPr lang="zh-CN" altLang="en-US" sz="2000" dirty="0">
                <a:solidFill>
                  <a:srgbClr val="0070C0"/>
                </a:solidFill>
                <a:latin typeface="黑体" panose="02010609060101010101" pitchFamily="49" charset="-122"/>
                <a:ea typeface="黑体" panose="02010609060101010101" pitchFamily="49" charset="-122"/>
              </a:rPr>
              <a:t>年以下有期徒刑</a:t>
            </a:r>
            <a:r>
              <a:rPr lang="zh-CN" altLang="en-US" sz="2000" dirty="0">
                <a:latin typeface="黑体" panose="02010609060101010101" pitchFamily="49" charset="-122"/>
                <a:ea typeface="黑体" panose="02010609060101010101" pitchFamily="49" charset="-122"/>
              </a:rPr>
              <a:t>或者</a:t>
            </a:r>
            <a:r>
              <a:rPr lang="zh-CN" altLang="en-US" sz="2000" dirty="0">
                <a:solidFill>
                  <a:srgbClr val="0070C0"/>
                </a:solidFill>
                <a:latin typeface="黑体" panose="02010609060101010101" pitchFamily="49" charset="-122"/>
                <a:ea typeface="黑体" panose="02010609060101010101" pitchFamily="49" charset="-122"/>
              </a:rPr>
              <a:t>拘役</a:t>
            </a:r>
            <a:r>
              <a:rPr lang="zh-CN" altLang="en-US" sz="2000" dirty="0">
                <a:latin typeface="黑体" panose="02010609060101010101" pitchFamily="49" charset="-122"/>
                <a:ea typeface="黑体" panose="02010609060101010101" pitchFamily="49" charset="-122"/>
              </a:rPr>
              <a:t>的罪犯。</a:t>
            </a: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）这里的</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年以下包括</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年。如果是数罪并罚决定执行</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年以下有期徒刑，也可以适用缓刑。</a:t>
            </a: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）对被判处管制、单处附加刑的罪犯，不适用缓刑，因为没必要。</a:t>
            </a:r>
            <a:endParaRPr lang="en-US" altLang="zh-CN" sz="2000" dirty="0">
              <a:latin typeface="黑体" panose="02010609060101010101" pitchFamily="49" charset="-122"/>
              <a:ea typeface="黑体" panose="02010609060101010101" pitchFamily="49" charset="-122"/>
            </a:endParaRPr>
          </a:p>
          <a:p>
            <a:pPr algn="just" eaLnBrk="1">
              <a:defRPr/>
            </a:pPr>
            <a:r>
              <a:rPr lang="zh-CN" altLang="en-US" sz="2000" dirty="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）对于</a:t>
            </a:r>
            <a:r>
              <a:rPr lang="zh-CN" altLang="en-US" sz="2000" dirty="0">
                <a:solidFill>
                  <a:srgbClr val="0070C0"/>
                </a:solidFill>
                <a:latin typeface="黑体" panose="02010609060101010101" pitchFamily="49" charset="-122"/>
                <a:ea typeface="黑体" panose="02010609060101010101" pitchFamily="49" charset="-122"/>
              </a:rPr>
              <a:t>累犯</a:t>
            </a:r>
            <a:r>
              <a:rPr lang="zh-CN" altLang="en-US" sz="2000" dirty="0">
                <a:latin typeface="黑体" panose="02010609060101010101" pitchFamily="49" charset="-122"/>
                <a:ea typeface="黑体" panose="02010609060101010101" pitchFamily="49" charset="-122"/>
              </a:rPr>
              <a:t>和犯罪集团的</a:t>
            </a:r>
            <a:r>
              <a:rPr lang="zh-CN" altLang="en-US" sz="2000" dirty="0">
                <a:solidFill>
                  <a:srgbClr val="0070C0"/>
                </a:solidFill>
                <a:latin typeface="黑体" panose="02010609060101010101" pitchFamily="49" charset="-122"/>
                <a:ea typeface="黑体" panose="02010609060101010101" pitchFamily="49" charset="-122"/>
              </a:rPr>
              <a:t>首要分子</a:t>
            </a:r>
            <a:r>
              <a:rPr lang="zh-CN" altLang="en-US" sz="2000" dirty="0">
                <a:latin typeface="黑体" panose="02010609060101010101" pitchFamily="49" charset="-122"/>
                <a:ea typeface="黑体" panose="02010609060101010101" pitchFamily="49" charset="-122"/>
              </a:rPr>
              <a:t>，不适用缓刑。</a:t>
            </a:r>
            <a:endParaRPr lang="en-US" altLang="zh-CN" sz="2000" dirty="0">
              <a:latin typeface="黑体" panose="02010609060101010101" pitchFamily="49" charset="-122"/>
              <a:ea typeface="黑体" panose="02010609060101010101" pitchFamily="49"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矩形 1">
            <a:extLst>
              <a:ext uri="{FF2B5EF4-FFF2-40B4-BE49-F238E27FC236}">
                <a16:creationId xmlns:a16="http://schemas.microsoft.com/office/drawing/2014/main" id="{483F5AFE-4E35-7898-E3E1-5F130A0CBF30}"/>
              </a:ext>
            </a:extLst>
          </p:cNvPr>
          <p:cNvSpPr>
            <a:spLocks noChangeArrowheads="1"/>
          </p:cNvSpPr>
          <p:nvPr/>
        </p:nvSpPr>
        <p:spPr bwMode="auto">
          <a:xfrm>
            <a:off x="0" y="188913"/>
            <a:ext cx="9109075" cy="640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1000">
                <a:latin typeface="黑体" panose="02010609060101010101" pitchFamily="49" charset="-122"/>
                <a:ea typeface="黑体" panose="02010609060101010101" pitchFamily="49" charset="-122"/>
              </a:rPr>
              <a:t> </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solidFill>
                  <a:srgbClr val="0070C0"/>
                </a:solidFill>
                <a:latin typeface="黑体" panose="02010609060101010101" pitchFamily="49" charset="-122"/>
                <a:ea typeface="黑体" panose="02010609060101010101" pitchFamily="49" charset="-122"/>
              </a:rPr>
              <a:t>实质条件</a:t>
            </a:r>
            <a:r>
              <a:rPr lang="zh-CN" altLang="en-US" sz="2000">
                <a:latin typeface="黑体" panose="02010609060101010101" pitchFamily="49" charset="-122"/>
                <a:ea typeface="黑体" panose="02010609060101010101" pitchFamily="49" charset="-122"/>
              </a:rPr>
              <a:t>：不再有人身危险性。具体要求同时符合下列条件：</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）犯罪情节较轻：</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）有悔罪表现；</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3</a:t>
            </a:r>
            <a:r>
              <a:rPr lang="zh-CN" altLang="en-US" sz="2000">
                <a:latin typeface="黑体" panose="02010609060101010101" pitchFamily="49" charset="-122"/>
                <a:ea typeface="黑体" panose="02010609060101010101" pitchFamily="49" charset="-122"/>
              </a:rPr>
              <a:t>）没有</a:t>
            </a:r>
            <a:r>
              <a:rPr lang="zh-CN" altLang="en-US" sz="2000">
                <a:solidFill>
                  <a:srgbClr val="0070C0"/>
                </a:solidFill>
                <a:latin typeface="黑体" panose="02010609060101010101" pitchFamily="49" charset="-122"/>
                <a:ea typeface="黑体" panose="02010609060101010101" pitchFamily="49" charset="-122"/>
              </a:rPr>
              <a:t>再犯罪</a:t>
            </a:r>
            <a:r>
              <a:rPr lang="zh-CN" altLang="en-US" sz="2000">
                <a:latin typeface="黑体" panose="02010609060101010101" pitchFamily="49" charset="-122"/>
                <a:ea typeface="黑体" panose="02010609060101010101" pitchFamily="49" charset="-122"/>
              </a:rPr>
              <a:t>的危险；</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4</a:t>
            </a:r>
            <a:r>
              <a:rPr lang="zh-CN" altLang="en-US" sz="2000">
                <a:latin typeface="黑体" panose="02010609060101010101" pitchFamily="49" charset="-122"/>
                <a:ea typeface="黑体" panose="02010609060101010101" pitchFamily="49" charset="-122"/>
              </a:rPr>
              <a:t>）宣告缓刑对所居住社区没有重大不良影响。</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4.</a:t>
            </a:r>
            <a:r>
              <a:rPr lang="zh-CN" altLang="en-US" sz="2000">
                <a:solidFill>
                  <a:srgbClr val="0070C0"/>
                </a:solidFill>
                <a:latin typeface="黑体" panose="02010609060101010101" pitchFamily="49" charset="-122"/>
                <a:ea typeface="黑体" panose="02010609060101010101" pitchFamily="49" charset="-122"/>
              </a:rPr>
              <a:t>优待对象</a:t>
            </a:r>
            <a:r>
              <a:rPr lang="zh-CN" altLang="en-US" sz="2000">
                <a:latin typeface="黑体" panose="02010609060101010101" pitchFamily="49" charset="-122"/>
                <a:ea typeface="黑体" panose="02010609060101010101" pitchFamily="49" charset="-122"/>
              </a:rPr>
              <a:t>：一般犯罪人，同时满足上述对象条件和实质条件，只是</a:t>
            </a:r>
            <a:r>
              <a:rPr lang="zh-CN" altLang="en-US" sz="2000">
                <a:solidFill>
                  <a:srgbClr val="0070C0"/>
                </a:solidFill>
                <a:latin typeface="黑体" panose="02010609060101010101" pitchFamily="49" charset="-122"/>
                <a:ea typeface="黑体" panose="02010609060101010101" pitchFamily="49" charset="-122"/>
              </a:rPr>
              <a:t>可以</a:t>
            </a:r>
            <a:r>
              <a:rPr lang="zh-CN" altLang="en-US" sz="2000">
                <a:latin typeface="黑体" panose="02010609060101010101" pitchFamily="49" charset="-122"/>
                <a:ea typeface="黑体" panose="02010609060101010101" pitchFamily="49" charset="-122"/>
              </a:rPr>
              <a:t>宣告缓刑；而不满</a:t>
            </a:r>
            <a:r>
              <a:rPr lang="en-US" altLang="zh-CN" sz="2000">
                <a:latin typeface="黑体" panose="02010609060101010101" pitchFamily="49" charset="-122"/>
                <a:ea typeface="黑体" panose="02010609060101010101" pitchFamily="49" charset="-122"/>
              </a:rPr>
              <a:t>18</a:t>
            </a:r>
            <a:r>
              <a:rPr lang="zh-CN" altLang="en-US" sz="2000">
                <a:latin typeface="黑体" panose="02010609060101010101" pitchFamily="49" charset="-122"/>
                <a:ea typeface="黑体" panose="02010609060101010101" pitchFamily="49" charset="-122"/>
              </a:rPr>
              <a:t>周岁的人、怀孕的妇女、已满</a:t>
            </a:r>
            <a:r>
              <a:rPr lang="en-US" altLang="zh-CN" sz="2000">
                <a:latin typeface="黑体" panose="02010609060101010101" pitchFamily="49" charset="-122"/>
                <a:ea typeface="黑体" panose="02010609060101010101" pitchFamily="49" charset="-122"/>
              </a:rPr>
              <a:t>75</a:t>
            </a:r>
            <a:r>
              <a:rPr lang="zh-CN" altLang="en-US" sz="2000">
                <a:latin typeface="黑体" panose="02010609060101010101" pitchFamily="49" charset="-122"/>
                <a:ea typeface="黑体" panose="02010609060101010101" pitchFamily="49" charset="-122"/>
              </a:rPr>
              <a:t>周岁的人，这三类人只要同时满足上述对象条件和实质条件，</a:t>
            </a:r>
            <a:r>
              <a:rPr lang="zh-CN" altLang="en-US" sz="2000">
                <a:solidFill>
                  <a:srgbClr val="0070C0"/>
                </a:solidFill>
                <a:latin typeface="黑体" panose="02010609060101010101" pitchFamily="49" charset="-122"/>
                <a:ea typeface="黑体" panose="02010609060101010101" pitchFamily="49" charset="-122"/>
              </a:rPr>
              <a:t>应当</a:t>
            </a:r>
            <a:r>
              <a:rPr lang="zh-CN" altLang="en-US" sz="2000">
                <a:latin typeface="黑体" panose="02010609060101010101" pitchFamily="49" charset="-122"/>
                <a:ea typeface="黑体" panose="02010609060101010101" pitchFamily="49" charset="-122"/>
              </a:rPr>
              <a:t>宣告缓刑。</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是否宣告缓刑，与犯罪分子触犯的罪名的性质没有关系。</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   </a:t>
            </a:r>
            <a:r>
              <a:rPr lang="en-US" altLang="zh-CN" sz="2000">
                <a:latin typeface="黑体" panose="02010609060101010101" pitchFamily="49" charset="-122"/>
                <a:ea typeface="黑体" panose="02010609060101010101" pitchFamily="49" charset="-122"/>
              </a:rPr>
              <a:t>5.</a:t>
            </a:r>
            <a:r>
              <a:rPr lang="zh-CN" altLang="en-US" sz="2000">
                <a:latin typeface="黑体" panose="02010609060101010101" pitchFamily="49" charset="-122"/>
                <a:ea typeface="黑体" panose="02010609060101010101" pitchFamily="49" charset="-122"/>
              </a:rPr>
              <a:t>对宣告缓刑可以同时适用</a:t>
            </a:r>
            <a:r>
              <a:rPr lang="zh-CN" altLang="en-US" sz="2000">
                <a:solidFill>
                  <a:srgbClr val="0070C0"/>
                </a:solidFill>
                <a:latin typeface="黑体" panose="02010609060101010101" pitchFamily="49" charset="-122"/>
                <a:ea typeface="黑体" panose="02010609060101010101" pitchFamily="49" charset="-122"/>
              </a:rPr>
              <a:t>禁止令</a:t>
            </a:r>
            <a:r>
              <a:rPr lang="zh-CN" altLang="en-US" sz="2000">
                <a:latin typeface="黑体" panose="02010609060101010101" pitchFamily="49" charset="-122"/>
                <a:ea typeface="黑体" panose="02010609060101010101" pitchFamily="49" charset="-122"/>
              </a:rPr>
              <a:t>，禁止犯罪分子在执行缓刑期间从事特定活动，进入特定区域、场所，接触特定的人。</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6.</a:t>
            </a:r>
            <a:r>
              <a:rPr lang="zh-CN" altLang="en-US" sz="2000">
                <a:latin typeface="黑体" panose="02010609060101010101" pitchFamily="49" charset="-122"/>
                <a:ea typeface="黑体" panose="02010609060101010101" pitchFamily="49" charset="-122"/>
              </a:rPr>
              <a:t>在缓刑考验期必须实行</a:t>
            </a:r>
            <a:r>
              <a:rPr lang="zh-CN" altLang="en-US" sz="2000">
                <a:solidFill>
                  <a:srgbClr val="0070C0"/>
                </a:solidFill>
                <a:latin typeface="黑体" panose="02010609060101010101" pitchFamily="49" charset="-122"/>
                <a:ea typeface="黑体" panose="02010609060101010101" pitchFamily="49" charset="-122"/>
              </a:rPr>
              <a:t>社区矫正</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7.</a:t>
            </a:r>
            <a:r>
              <a:rPr lang="zh-CN" altLang="en-US" sz="2000">
                <a:solidFill>
                  <a:srgbClr val="0070C0"/>
                </a:solidFill>
                <a:latin typeface="黑体" panose="02010609060101010101" pitchFamily="49" charset="-122"/>
                <a:ea typeface="黑体" panose="02010609060101010101" pitchFamily="49" charset="-122"/>
              </a:rPr>
              <a:t>缓刑考验期限</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）拘役：原判刑期≤考验期限≤</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年（但不得少于</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个月）（</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）有期徒刑：原判刑期≤考验期限≤</a:t>
            </a:r>
            <a:r>
              <a:rPr lang="en-US" altLang="zh-CN" sz="2000">
                <a:latin typeface="黑体" panose="02010609060101010101" pitchFamily="49" charset="-122"/>
                <a:ea typeface="黑体" panose="02010609060101010101" pitchFamily="49" charset="-122"/>
              </a:rPr>
              <a:t>5</a:t>
            </a:r>
            <a:r>
              <a:rPr lang="zh-CN" altLang="en-US" sz="2000">
                <a:latin typeface="黑体" panose="02010609060101010101" pitchFamily="49" charset="-122"/>
                <a:ea typeface="黑体" panose="02010609060101010101" pitchFamily="49" charset="-122"/>
              </a:rPr>
              <a:t>年（但不得少于</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年）（</a:t>
            </a:r>
            <a:r>
              <a:rPr lang="en-US" altLang="zh-CN" sz="2000">
                <a:latin typeface="黑体" panose="02010609060101010101" pitchFamily="49" charset="-122"/>
                <a:ea typeface="黑体" panose="02010609060101010101" pitchFamily="49" charset="-122"/>
              </a:rPr>
              <a:t>3</a:t>
            </a:r>
            <a:r>
              <a:rPr lang="zh-CN" altLang="en-US" sz="2000">
                <a:latin typeface="黑体" panose="02010609060101010101" pitchFamily="49" charset="-122"/>
                <a:ea typeface="黑体" panose="02010609060101010101" pitchFamily="49" charset="-122"/>
              </a:rPr>
              <a:t>）从判决确定之日起计算；（</a:t>
            </a:r>
            <a:r>
              <a:rPr lang="en-US" altLang="zh-CN" sz="2000">
                <a:latin typeface="黑体" panose="02010609060101010101" pitchFamily="49" charset="-122"/>
                <a:ea typeface="黑体" panose="02010609060101010101" pitchFamily="49" charset="-122"/>
              </a:rPr>
              <a:t>4</a:t>
            </a:r>
            <a:r>
              <a:rPr lang="zh-CN" altLang="en-US" sz="2000">
                <a:latin typeface="黑体" panose="02010609060101010101" pitchFamily="49" charset="-122"/>
                <a:ea typeface="黑体" panose="02010609060101010101" pitchFamily="49" charset="-122"/>
              </a:rPr>
              <a:t>）判决确定以前先行羁押的，不能折抵缓刑考验期限。如缓刑被撤销，可折抵。</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8.</a:t>
            </a:r>
            <a:r>
              <a:rPr lang="zh-CN" altLang="en-US" sz="2000">
                <a:latin typeface="黑体" panose="02010609060101010101" pitchFamily="49" charset="-122"/>
                <a:ea typeface="黑体" panose="02010609060101010101" pitchFamily="49" charset="-122"/>
              </a:rPr>
              <a:t>缓刑只适用于</a:t>
            </a:r>
            <a:r>
              <a:rPr lang="zh-CN" altLang="en-US" sz="2000">
                <a:solidFill>
                  <a:srgbClr val="0070C0"/>
                </a:solidFill>
                <a:latin typeface="黑体" panose="02010609060101010101" pitchFamily="49" charset="-122"/>
                <a:ea typeface="黑体" panose="02010609060101010101" pitchFamily="49" charset="-122"/>
              </a:rPr>
              <a:t>主刑</a:t>
            </a:r>
            <a:r>
              <a:rPr lang="zh-CN" altLang="en-US" sz="2000">
                <a:latin typeface="黑体" panose="02010609060101010101" pitchFamily="49" charset="-122"/>
                <a:ea typeface="黑体" panose="02010609060101010101" pitchFamily="49" charset="-122"/>
              </a:rPr>
              <a:t>。判处附加刑的，</a:t>
            </a:r>
            <a:r>
              <a:rPr lang="zh-CN" altLang="en-US" sz="2000" b="1">
                <a:solidFill>
                  <a:srgbClr val="0070C0"/>
                </a:solidFill>
                <a:latin typeface="黑体" panose="02010609060101010101" pitchFamily="49" charset="-122"/>
                <a:ea typeface="黑体" panose="02010609060101010101" pitchFamily="49" charset="-122"/>
              </a:rPr>
              <a:t>仍需</a:t>
            </a:r>
            <a:r>
              <a:rPr lang="zh-CN" altLang="en-US" sz="2000">
                <a:latin typeface="黑体" panose="02010609060101010101" pitchFamily="49" charset="-122"/>
                <a:ea typeface="黑体" panose="02010609060101010101" pitchFamily="49" charset="-122"/>
              </a:rPr>
              <a:t>执行附加刑。</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1">
            <a:extLst>
              <a:ext uri="{FF2B5EF4-FFF2-40B4-BE49-F238E27FC236}">
                <a16:creationId xmlns:a16="http://schemas.microsoft.com/office/drawing/2014/main" id="{12525DBB-1254-994D-3938-EF4E154BEC97}"/>
              </a:ext>
            </a:extLst>
          </p:cNvPr>
          <p:cNvSpPr>
            <a:spLocks noChangeArrowheads="1"/>
          </p:cNvSpPr>
          <p:nvPr/>
        </p:nvSpPr>
        <p:spPr bwMode="auto">
          <a:xfrm>
            <a:off x="0" y="188913"/>
            <a:ext cx="91090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a:latin typeface="黑体" panose="02010609060101010101" pitchFamily="49" charset="-122"/>
                <a:ea typeface="黑体" panose="02010609060101010101" pitchFamily="49" charset="-122"/>
              </a:rPr>
              <a:t>    三、减轻处罚情节的适用</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刑法</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63</a:t>
            </a:r>
            <a:r>
              <a:rPr lang="zh-CN" altLang="en-US" sz="2000">
                <a:latin typeface="仿宋" panose="02010609060101010101" pitchFamily="49" charset="-122"/>
                <a:ea typeface="仿宋" panose="02010609060101010101" pitchFamily="49" charset="-122"/>
              </a:rPr>
              <a:t>条：“犯罪分子具有本法规定的减轻处罚情节的，应当在法定刑以下判处刑罚；本法规定有数个量刑幅度的，应当在法定量刑幅度的下一个量刑幅度内判处刑罚。</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犯罪分子虽然不具有本法规定的减轻处罚情节，但是根据案件的特殊情况，经最高人民法院核准，也可以在法定刑以下判处刑罚。”</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latin typeface="黑体" panose="02010609060101010101" pitchFamily="49" charset="-122"/>
                <a:ea typeface="黑体" panose="02010609060101010101" pitchFamily="49" charset="-122"/>
              </a:rPr>
              <a:t>减刑处罚，必须判处</a:t>
            </a:r>
            <a:r>
              <a:rPr lang="zh-CN" altLang="en-US" sz="2000">
                <a:solidFill>
                  <a:srgbClr val="0070C0"/>
                </a:solidFill>
                <a:latin typeface="黑体" panose="02010609060101010101" pitchFamily="49" charset="-122"/>
                <a:ea typeface="黑体" panose="02010609060101010101" pitchFamily="49" charset="-122"/>
              </a:rPr>
              <a:t>低于</a:t>
            </a:r>
            <a:r>
              <a:rPr lang="zh-CN" altLang="en-US" sz="2000">
                <a:latin typeface="黑体" panose="02010609060101010101" pitchFamily="49" charset="-122"/>
                <a:ea typeface="黑体" panose="02010609060101010101" pitchFamily="49" charset="-122"/>
              </a:rPr>
              <a:t>法定最低刑的刑罚，但不能跨档。</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把握减轻处罚情节的基本适用规则，必须注意以下问题：</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）法定最低刑，并非笼统地指特定犯罪的法定刑的最低刑，而是指与行为人所实施的</a:t>
            </a:r>
            <a:r>
              <a:rPr lang="zh-CN" altLang="en-US" sz="2000">
                <a:solidFill>
                  <a:srgbClr val="0070C0"/>
                </a:solidFill>
                <a:latin typeface="黑体" panose="02010609060101010101" pitchFamily="49" charset="-122"/>
                <a:ea typeface="黑体" panose="02010609060101010101" pitchFamily="49" charset="-122"/>
              </a:rPr>
              <a:t>特定具体犯罪相适应的</a:t>
            </a:r>
            <a:r>
              <a:rPr lang="zh-CN" altLang="en-US" sz="2000">
                <a:latin typeface="黑体" panose="02010609060101010101" pitchFamily="49" charset="-122"/>
                <a:ea typeface="黑体" panose="02010609060101010101" pitchFamily="49" charset="-122"/>
              </a:rPr>
              <a:t>量刑幅度中的最低刑。</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）减轻处罚既包括</a:t>
            </a:r>
            <a:r>
              <a:rPr lang="zh-CN" altLang="en-US" sz="2000">
                <a:solidFill>
                  <a:srgbClr val="0070C0"/>
                </a:solidFill>
                <a:latin typeface="黑体" panose="02010609060101010101" pitchFamily="49" charset="-122"/>
                <a:ea typeface="黑体" panose="02010609060101010101" pitchFamily="49" charset="-122"/>
              </a:rPr>
              <a:t>刑种的减轻</a:t>
            </a:r>
            <a:r>
              <a:rPr lang="zh-CN" altLang="en-US" sz="2000">
                <a:latin typeface="黑体" panose="02010609060101010101" pitchFamily="49" charset="-122"/>
                <a:ea typeface="黑体" panose="02010609060101010101" pitchFamily="49" charset="-122"/>
              </a:rPr>
              <a:t>，也包括</a:t>
            </a:r>
            <a:r>
              <a:rPr lang="zh-CN" altLang="en-US" sz="2000">
                <a:solidFill>
                  <a:srgbClr val="0070C0"/>
                </a:solidFill>
                <a:latin typeface="黑体" panose="02010609060101010101" pitchFamily="49" charset="-122"/>
                <a:ea typeface="黑体" panose="02010609060101010101" pitchFamily="49" charset="-122"/>
              </a:rPr>
              <a:t>刑期的减轻</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3</a:t>
            </a:r>
            <a:r>
              <a:rPr lang="zh-CN" altLang="en-US" sz="2000">
                <a:latin typeface="黑体" panose="02010609060101010101" pitchFamily="49" charset="-122"/>
                <a:ea typeface="黑体" panose="02010609060101010101" pitchFamily="49" charset="-122"/>
              </a:rPr>
              <a:t>）减轻处罚不能判处法定最低刑，只能在法定最低刑</a:t>
            </a:r>
            <a:r>
              <a:rPr lang="zh-CN" altLang="en-US" sz="2000">
                <a:solidFill>
                  <a:srgbClr val="0070C0"/>
                </a:solidFill>
                <a:latin typeface="黑体" panose="02010609060101010101" pitchFamily="49" charset="-122"/>
                <a:ea typeface="黑体" panose="02010609060101010101" pitchFamily="49" charset="-122"/>
              </a:rPr>
              <a:t>之下</a:t>
            </a:r>
            <a:r>
              <a:rPr lang="zh-CN" altLang="en-US" sz="2000">
                <a:latin typeface="黑体" panose="02010609060101010101" pitchFamily="49" charset="-122"/>
                <a:ea typeface="黑体" panose="02010609060101010101" pitchFamily="49" charset="-122"/>
              </a:rPr>
              <a:t>判处刑罚，否则将同从轻处罚相混淆；减轻处罚也不能减轻到免除处罚的程度，否则将同免除处罚相混淆。</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latin typeface="黑体" panose="02010609060101010101" pitchFamily="49" charset="-122"/>
                <a:ea typeface="黑体" panose="02010609060101010101" pitchFamily="49" charset="-122"/>
              </a:rPr>
              <a:t>“以上”“以下”“以内”原则上包含本数，减轻处罚中的“以下”</a:t>
            </a:r>
            <a:r>
              <a:rPr lang="zh-CN" altLang="en-US" sz="2000">
                <a:solidFill>
                  <a:srgbClr val="0070C0"/>
                </a:solidFill>
                <a:latin typeface="黑体" panose="02010609060101010101" pitchFamily="49" charset="-122"/>
                <a:ea typeface="黑体" panose="02010609060101010101" pitchFamily="49" charset="-122"/>
              </a:rPr>
              <a:t>不包含本数</a:t>
            </a:r>
            <a:r>
              <a:rPr lang="zh-CN" altLang="en-US" sz="2000">
                <a:latin typeface="黑体" panose="02010609060101010101" pitchFamily="49" charset="-122"/>
                <a:ea typeface="黑体" panose="02010609060101010101" pitchFamily="49" charset="-122"/>
              </a:rPr>
              <a:t>，因为减轻要“降”下来。</a:t>
            </a:r>
            <a:endParaRPr lang="en-US" altLang="zh-CN" sz="2000">
              <a:latin typeface="黑体" panose="02010609060101010101" pitchFamily="49" charset="-122"/>
              <a:ea typeface="黑体" panose="02010609060101010101" pitchFamily="49"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629BD83-7EB1-CF90-C745-F37C360B3B57}"/>
              </a:ext>
            </a:extLst>
          </p:cNvPr>
          <p:cNvSpPr>
            <a:spLocks noGrp="1"/>
          </p:cNvSpPr>
          <p:nvPr>
            <p:ph sz="quarter" idx="10"/>
          </p:nvPr>
        </p:nvSpPr>
        <p:spPr>
          <a:xfrm>
            <a:off x="250825" y="998538"/>
            <a:ext cx="8642350" cy="4230687"/>
          </a:xfrm>
        </p:spPr>
        <p:txBody>
          <a:bodyPr/>
          <a:lstStyle/>
          <a:p>
            <a:pPr>
              <a:spcAft>
                <a:spcPts val="0"/>
              </a:spcAft>
              <a:defRPr/>
            </a:pPr>
            <a:r>
              <a:rPr sz="2000">
                <a:solidFill>
                  <a:srgbClr val="231F20"/>
                </a:solidFill>
              </a:rPr>
              <a:t>关于缓刑的适用，下列哪些选项是错误的？（多选）</a:t>
            </a:r>
            <a:endParaRPr sz="2000"/>
          </a:p>
          <a:p>
            <a:pPr>
              <a:spcAft>
                <a:spcPts val="0"/>
              </a:spcAft>
              <a:defRPr/>
            </a:pPr>
            <a:r>
              <a:rPr lang="en-US" altLang="zh-CN" sz="2000">
                <a:solidFill>
                  <a:srgbClr val="231F20"/>
                </a:solidFill>
              </a:rPr>
              <a:t>A.</a:t>
            </a:r>
            <a:r>
              <a:rPr sz="2000">
                <a:solidFill>
                  <a:srgbClr val="231F20"/>
                </a:solidFill>
              </a:rPr>
              <a:t>甲犯抢劫罪，所适用的是“三年以上十年以下有期徒刑”的法定刑，缓刑只适用于被判处拘役或者三年以下有期徒刑的罪犯，故对甲不得判处缓刑。</a:t>
            </a:r>
            <a:endParaRPr sz="2000"/>
          </a:p>
          <a:p>
            <a:pPr>
              <a:spcAft>
                <a:spcPts val="0"/>
              </a:spcAft>
              <a:defRPr/>
            </a:pPr>
            <a:r>
              <a:rPr lang="en-US" altLang="zh-CN" sz="2000">
                <a:solidFill>
                  <a:srgbClr val="231F20"/>
                </a:solidFill>
              </a:rPr>
              <a:t>B.</a:t>
            </a:r>
            <a:r>
              <a:rPr sz="2000">
                <a:solidFill>
                  <a:srgbClr val="231F20"/>
                </a:solidFill>
              </a:rPr>
              <a:t>乙犯故意伤害罪与代替考试罪，分别被判处六个月拘役与一年管制。由于管制不适用缓刑，对乙所判处的拘役也不得适用缓刑。</a:t>
            </a:r>
            <a:endParaRPr lang="en-US" altLang="zh-CN" sz="2000">
              <a:solidFill>
                <a:srgbClr val="231F20"/>
              </a:solidFill>
            </a:endParaRPr>
          </a:p>
          <a:p>
            <a:pPr>
              <a:spcAft>
                <a:spcPts val="0"/>
              </a:spcAft>
              <a:defRPr/>
            </a:pPr>
            <a:r>
              <a:rPr lang="en-US" altLang="zh-CN" sz="2000">
                <a:solidFill>
                  <a:srgbClr val="231F20"/>
                </a:solidFill>
              </a:rPr>
              <a:t>C.</a:t>
            </a:r>
            <a:r>
              <a:rPr sz="2000">
                <a:solidFill>
                  <a:srgbClr val="231F20"/>
                </a:solidFill>
              </a:rPr>
              <a:t>丙犯为境外非法提供情报罪，被单处剥夺政治权利，执行完毕后又犯帮助恐怖活动罪，被判处拘役</a:t>
            </a:r>
            <a:r>
              <a:rPr lang="en-US" altLang="zh-CN" sz="2000">
                <a:solidFill>
                  <a:srgbClr val="231F20"/>
                </a:solidFill>
              </a:rPr>
              <a:t>6</a:t>
            </a:r>
            <a:r>
              <a:rPr sz="2000">
                <a:solidFill>
                  <a:srgbClr val="231F20"/>
                </a:solidFill>
              </a:rPr>
              <a:t>个月。对丙不得宣告缓刑</a:t>
            </a:r>
            <a:endParaRPr sz="2000"/>
          </a:p>
          <a:p>
            <a:pPr>
              <a:spcAft>
                <a:spcPts val="0"/>
              </a:spcAft>
              <a:defRPr/>
            </a:pPr>
            <a:r>
              <a:rPr lang="en-US" altLang="zh-CN" sz="2000">
                <a:solidFill>
                  <a:srgbClr val="231F20"/>
                </a:solidFill>
              </a:rPr>
              <a:t>D.</a:t>
            </a:r>
            <a:r>
              <a:rPr sz="2000">
                <a:solidFill>
                  <a:srgbClr val="231F20"/>
                </a:solidFill>
              </a:rPr>
              <a:t>丁</a:t>
            </a:r>
            <a:r>
              <a:rPr lang="en-US" altLang="zh-CN" sz="2000">
                <a:solidFill>
                  <a:srgbClr val="231F20"/>
                </a:solidFill>
              </a:rPr>
              <a:t>17</a:t>
            </a:r>
            <a:r>
              <a:rPr sz="2000">
                <a:solidFill>
                  <a:srgbClr val="231F20"/>
                </a:solidFill>
              </a:rPr>
              <a:t>周岁时犯抢劫罪被判处有期徒刑五年，刑满释放后的第四年又犯盗窃罪，应当判处有期徒刑二年。对丁不得适用缓刑。</a:t>
            </a:r>
            <a:endParaRPr lang="en-US" altLang="zh-CN" sz="2000">
              <a:solidFill>
                <a:srgbClr val="231F2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603EE75-FFB4-429C-9C3F-2C93F2F8A3A5}"/>
              </a:ext>
            </a:extLst>
          </p:cNvPr>
          <p:cNvSpPr/>
          <p:nvPr/>
        </p:nvSpPr>
        <p:spPr>
          <a:xfrm>
            <a:off x="179388" y="188913"/>
            <a:ext cx="8785225" cy="6402387"/>
          </a:xfrm>
          <a:prstGeom prst="rect">
            <a:avLst/>
          </a:prstGeom>
        </p:spPr>
        <p:txBody>
          <a:bodyPr>
            <a:spAutoFit/>
          </a:bodyPr>
          <a:lstStyle/>
          <a:p>
            <a:pPr algn="ctr" eaLnBrk="1">
              <a:defRPr/>
            </a:pPr>
            <a:r>
              <a:rPr lang="zh-CN" altLang="en-US" sz="1000" dirty="0">
                <a:latin typeface="+mn-ea"/>
                <a:ea typeface="+mn-ea"/>
              </a:rPr>
              <a:t> </a:t>
            </a:r>
            <a:endParaRPr lang="en-US" altLang="zh-CN" sz="1000" dirty="0">
              <a:latin typeface="+mn-ea"/>
              <a:ea typeface="+mn-ea"/>
            </a:endParaRPr>
          </a:p>
          <a:p>
            <a:pPr algn="just" eaLnBrk="1">
              <a:defRPr/>
            </a:pPr>
            <a:r>
              <a:rPr lang="zh-CN" altLang="en-US" sz="2000" dirty="0">
                <a:latin typeface="黑体" panose="02010609060101010101" pitchFamily="49" charset="-122"/>
                <a:ea typeface="黑体" panose="02010609060101010101" pitchFamily="49" charset="-122"/>
              </a:rPr>
              <a:t>    二、缓刑的法律后果</a:t>
            </a:r>
            <a:endParaRPr lang="en-US" altLang="zh-CN" sz="2000" dirty="0">
              <a:latin typeface="黑体" panose="02010609060101010101" pitchFamily="49" charset="-122"/>
              <a:ea typeface="黑体" panose="02010609060101010101" pitchFamily="49" charset="-122"/>
            </a:endParaRPr>
          </a:p>
          <a:p>
            <a:pPr algn="just" eaLnBrk="1">
              <a:defRPr/>
            </a:pP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成功的缓刑：原判刑罚</a:t>
            </a:r>
            <a:r>
              <a:rPr lang="zh-CN" altLang="en-US" sz="2000" dirty="0">
                <a:solidFill>
                  <a:srgbClr val="0070C0"/>
                </a:solidFill>
                <a:latin typeface="黑体" panose="02010609060101010101" pitchFamily="49" charset="-122"/>
                <a:ea typeface="黑体" panose="02010609060101010101" pitchFamily="49" charset="-122"/>
              </a:rPr>
              <a:t>不再执行</a:t>
            </a:r>
            <a:r>
              <a:rPr lang="zh-CN" altLang="en-US" sz="2000" dirty="0">
                <a:latin typeface="黑体" panose="02010609060101010101" pitchFamily="49" charset="-122"/>
                <a:ea typeface="黑体" panose="02010609060101010101" pitchFamily="49" charset="-122"/>
              </a:rPr>
              <a:t>。注意：这不同于原判刑罚已经执行完毕。</a:t>
            </a:r>
            <a:endParaRPr lang="en-US" altLang="zh-CN" sz="2000" dirty="0">
              <a:latin typeface="黑体" panose="02010609060101010101" pitchFamily="49" charset="-122"/>
              <a:ea typeface="黑体" panose="02010609060101010101" pitchFamily="49" charset="-122"/>
            </a:endParaRPr>
          </a:p>
          <a:p>
            <a:pPr algn="just" eaLnBrk="1">
              <a:defRPr/>
            </a:pP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失败的缓刑：是指缓刑被</a:t>
            </a:r>
            <a:r>
              <a:rPr lang="zh-CN" altLang="en-US" sz="2000" dirty="0">
                <a:solidFill>
                  <a:srgbClr val="0070C0"/>
                </a:solidFill>
                <a:latin typeface="黑体" panose="02010609060101010101" pitchFamily="49" charset="-122"/>
                <a:ea typeface="黑体" panose="02010609060101010101" pitchFamily="49" charset="-122"/>
              </a:rPr>
              <a:t>撤销</a:t>
            </a:r>
            <a:r>
              <a:rPr lang="zh-CN" altLang="en-US" sz="2000" dirty="0">
                <a:latin typeface="黑体" panose="02010609060101010101" pitchFamily="49" charset="-122"/>
                <a:ea typeface="黑体" panose="02010609060101010101" pitchFamily="49" charset="-122"/>
              </a:rPr>
              <a:t>。撤销缓刑的三种情形以及处理方式：</a:t>
            </a:r>
            <a:endParaRPr lang="en-US" altLang="zh-CN" sz="2000" dirty="0">
              <a:latin typeface="黑体" panose="02010609060101010101" pitchFamily="49" charset="-122"/>
              <a:ea typeface="黑体" panose="02010609060101010101" pitchFamily="49" charset="-122"/>
            </a:endParaRPr>
          </a:p>
          <a:p>
            <a:pPr algn="just" eaLnBrk="1">
              <a:defRPr/>
            </a:pP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1.</a:t>
            </a:r>
            <a:r>
              <a:rPr lang="zh-CN" altLang="en-US" sz="2000" dirty="0">
                <a:latin typeface="黑体" panose="02010609060101010101" pitchFamily="49" charset="-122"/>
                <a:ea typeface="黑体" panose="02010609060101010101" pitchFamily="49" charset="-122"/>
              </a:rPr>
              <a:t>在缓刑考验期内犯新罪</a:t>
            </a:r>
            <a:endParaRPr lang="en-US" altLang="zh-CN" sz="2000" dirty="0">
              <a:latin typeface="黑体" panose="02010609060101010101" pitchFamily="49" charset="-122"/>
              <a:ea typeface="黑体" panose="02010609060101010101" pitchFamily="49" charset="-122"/>
            </a:endParaRPr>
          </a:p>
          <a:p>
            <a:pPr algn="just" eaLnBrk="1">
              <a:defRPr/>
            </a:pPr>
            <a:endParaRPr lang="zh-CN" altLang="en-US" sz="2000" dirty="0">
              <a:latin typeface="黑体" panose="02010609060101010101" pitchFamily="49" charset="-122"/>
              <a:ea typeface="黑体" panose="02010609060101010101" pitchFamily="49" charset="-122"/>
            </a:endParaRPr>
          </a:p>
          <a:p>
            <a:pPr algn="just" eaLnBrk="1">
              <a:defRPr/>
            </a:pPr>
            <a:r>
              <a:rPr lang="zh-CN" altLang="en-US" sz="2000" dirty="0">
                <a:latin typeface="黑体" panose="02010609060101010101" pitchFamily="49" charset="-122"/>
                <a:ea typeface="黑体" panose="02010609060101010101" pitchFamily="49" charset="-122"/>
              </a:rPr>
              <a:t>    只要是在缓刑考验期内“再犯新罪”，无论“新罪”何时被发现，无论“新罪”是否过了追诉时效，都应该撤销原先罪的缓刑，且不得再次宣告缓刑。</a:t>
            </a:r>
          </a:p>
          <a:p>
            <a:pPr algn="just" eaLnBrk="1">
              <a:defRPr/>
            </a:pPr>
            <a:r>
              <a:rPr lang="zh-CN" altLang="en-US" sz="2000" dirty="0">
                <a:latin typeface="+mn-ea"/>
              </a:rPr>
              <a:t>   </a:t>
            </a:r>
            <a:endParaRPr lang="en-US" altLang="zh-CN" sz="2000" dirty="0">
              <a:latin typeface="+mn-ea"/>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甲于</a:t>
            </a:r>
            <a:r>
              <a:rPr lang="en-US" altLang="zh-CN" sz="2000" dirty="0">
                <a:latin typeface="仿宋" panose="02010609060101010101" pitchFamily="49" charset="-122"/>
                <a:ea typeface="仿宋" panose="02010609060101010101" pitchFamily="49" charset="-122"/>
              </a:rPr>
              <a:t>2016</a:t>
            </a:r>
            <a:r>
              <a:rPr lang="zh-CN" altLang="en-US" sz="2000" dirty="0">
                <a:latin typeface="仿宋" panose="02010609060101010101" pitchFamily="49" charset="-122"/>
                <a:ea typeface="仿宋" panose="02010609060101010101" pitchFamily="49" charset="-122"/>
              </a:rPr>
              <a:t>年犯</a:t>
            </a:r>
            <a:r>
              <a:rPr lang="en-US" altLang="zh-CN" sz="2000" dirty="0">
                <a:latin typeface="仿宋" panose="02010609060101010101" pitchFamily="49" charset="-122"/>
                <a:ea typeface="仿宋" panose="02010609060101010101" pitchFamily="49" charset="-122"/>
              </a:rPr>
              <a:t>A</a:t>
            </a:r>
            <a:r>
              <a:rPr lang="zh-CN" altLang="en-US" sz="2000" dirty="0">
                <a:latin typeface="仿宋" panose="02010609060101010101" pitchFamily="49" charset="-122"/>
                <a:ea typeface="仿宋" panose="02010609060101010101" pitchFamily="49" charset="-122"/>
              </a:rPr>
              <a:t>罪被判有期徒刑三年，缓刑三年，在缓刑考验期内（</a:t>
            </a:r>
            <a:r>
              <a:rPr lang="en-US" altLang="zh-CN" sz="2000" dirty="0">
                <a:latin typeface="仿宋" panose="02010609060101010101" pitchFamily="49" charset="-122"/>
                <a:ea typeface="仿宋" panose="02010609060101010101" pitchFamily="49" charset="-122"/>
              </a:rPr>
              <a:t>2018</a:t>
            </a:r>
            <a:r>
              <a:rPr lang="zh-CN" altLang="en-US" sz="2000" dirty="0">
                <a:latin typeface="仿宋" panose="02010609060101010101" pitchFamily="49" charset="-122"/>
                <a:ea typeface="仿宋" panose="02010609060101010101" pitchFamily="49" charset="-122"/>
              </a:rPr>
              <a:t>年）又犯</a:t>
            </a:r>
            <a:r>
              <a:rPr lang="en-US" altLang="zh-CN" sz="2000" dirty="0">
                <a:latin typeface="仿宋" panose="02010609060101010101" pitchFamily="49" charset="-122"/>
                <a:ea typeface="仿宋" panose="02010609060101010101" pitchFamily="49" charset="-122"/>
              </a:rPr>
              <a:t>B</a:t>
            </a:r>
            <a:r>
              <a:rPr lang="zh-CN" altLang="en-US" sz="2000" dirty="0">
                <a:latin typeface="仿宋" panose="02010609060101010101" pitchFamily="49" charset="-122"/>
                <a:ea typeface="仿宋" panose="02010609060101010101" pitchFamily="49" charset="-122"/>
              </a:rPr>
              <a:t>罪（应被判五年有期徒刑），即便</a:t>
            </a:r>
            <a:r>
              <a:rPr lang="en-US" altLang="zh-CN" sz="2000" dirty="0">
                <a:latin typeface="仿宋" panose="02010609060101010101" pitchFamily="49" charset="-122"/>
                <a:ea typeface="仿宋" panose="02010609060101010101" pitchFamily="49" charset="-122"/>
              </a:rPr>
              <a:t>B</a:t>
            </a:r>
            <a:r>
              <a:rPr lang="zh-CN" altLang="en-US" sz="2000" dirty="0">
                <a:latin typeface="仿宋" panose="02010609060101010101" pitchFamily="49" charset="-122"/>
                <a:ea typeface="仿宋" panose="02010609060101010101" pitchFamily="49" charset="-122"/>
              </a:rPr>
              <a:t>罪在</a:t>
            </a:r>
            <a:r>
              <a:rPr lang="en-US" altLang="zh-CN" sz="2000" dirty="0">
                <a:latin typeface="仿宋" panose="02010609060101010101" pitchFamily="49" charset="-122"/>
                <a:ea typeface="仿宋" panose="02010609060101010101" pitchFamily="49" charset="-122"/>
              </a:rPr>
              <a:t>2023</a:t>
            </a:r>
            <a:r>
              <a:rPr lang="zh-CN" altLang="en-US" sz="2000" dirty="0">
                <a:latin typeface="仿宋" panose="02010609060101010101" pitchFamily="49" charset="-122"/>
                <a:ea typeface="仿宋" panose="02010609060101010101" pitchFamily="49" charset="-122"/>
              </a:rPr>
              <a:t>年（</a:t>
            </a:r>
            <a:r>
              <a:rPr lang="en-US" altLang="zh-CN" sz="2000" dirty="0">
                <a:latin typeface="仿宋" panose="02010609060101010101" pitchFamily="49" charset="-122"/>
                <a:ea typeface="仿宋" panose="02010609060101010101" pitchFamily="49" charset="-122"/>
              </a:rPr>
              <a:t>A</a:t>
            </a:r>
            <a:r>
              <a:rPr lang="zh-CN" altLang="en-US" sz="2000" dirty="0">
                <a:latin typeface="仿宋" panose="02010609060101010101" pitchFamily="49" charset="-122"/>
                <a:ea typeface="仿宋" panose="02010609060101010101" pitchFamily="49" charset="-122"/>
              </a:rPr>
              <a:t>罪的缓刑考验期满后）才被发现，也应该撤销</a:t>
            </a:r>
            <a:r>
              <a:rPr lang="en-US" altLang="zh-CN" sz="2000" dirty="0">
                <a:latin typeface="仿宋" panose="02010609060101010101" pitchFamily="49" charset="-122"/>
                <a:ea typeface="仿宋" panose="02010609060101010101" pitchFamily="49" charset="-122"/>
              </a:rPr>
              <a:t>A</a:t>
            </a:r>
            <a:r>
              <a:rPr lang="zh-CN" altLang="en-US" sz="2000" dirty="0">
                <a:latin typeface="仿宋" panose="02010609060101010101" pitchFamily="49" charset="-122"/>
                <a:ea typeface="仿宋" panose="02010609060101010101" pitchFamily="49" charset="-122"/>
              </a:rPr>
              <a:t>罪的缓刑。因为甲是“在</a:t>
            </a:r>
            <a:r>
              <a:rPr lang="en-US" altLang="zh-CN" sz="2000" dirty="0">
                <a:latin typeface="仿宋" panose="02010609060101010101" pitchFamily="49" charset="-122"/>
                <a:ea typeface="仿宋" panose="02010609060101010101" pitchFamily="49" charset="-122"/>
              </a:rPr>
              <a:t>A</a:t>
            </a:r>
            <a:r>
              <a:rPr lang="zh-CN" altLang="en-US" sz="2000" dirty="0">
                <a:latin typeface="仿宋" panose="02010609060101010101" pitchFamily="49" charset="-122"/>
                <a:ea typeface="仿宋" panose="02010609060101010101" pitchFamily="49" charset="-122"/>
              </a:rPr>
              <a:t>罪的缓刑考验期内犯新罪”，所以</a:t>
            </a:r>
            <a:r>
              <a:rPr lang="en-US" altLang="zh-CN" sz="2000" dirty="0">
                <a:latin typeface="仿宋" panose="02010609060101010101" pitchFamily="49" charset="-122"/>
                <a:ea typeface="仿宋" panose="02010609060101010101" pitchFamily="49" charset="-122"/>
              </a:rPr>
              <a:t>A</a:t>
            </a:r>
            <a:r>
              <a:rPr lang="zh-CN" altLang="en-US" sz="2000" dirty="0">
                <a:latin typeface="仿宋" panose="02010609060101010101" pitchFamily="49" charset="-122"/>
                <a:ea typeface="仿宋" panose="02010609060101010101" pitchFamily="49" charset="-122"/>
              </a:rPr>
              <a:t>罪的缓刑应该被撤销。退一步讲，如果甲在犯新罪的当天就告诉司法机关其犯了该新罪，也应该撤销缓刑。那么，如果甲的</a:t>
            </a:r>
            <a:r>
              <a:rPr lang="en-US" altLang="zh-CN" sz="2000" dirty="0">
                <a:latin typeface="仿宋" panose="02010609060101010101" pitchFamily="49" charset="-122"/>
                <a:ea typeface="仿宋" panose="02010609060101010101" pitchFamily="49" charset="-122"/>
              </a:rPr>
              <a:t>B</a:t>
            </a:r>
            <a:r>
              <a:rPr lang="zh-CN" altLang="en-US" sz="2000" dirty="0">
                <a:latin typeface="仿宋" panose="02010609060101010101" pitchFamily="49" charset="-122"/>
                <a:ea typeface="仿宋" panose="02010609060101010101" pitchFamily="49" charset="-122"/>
              </a:rPr>
              <a:t>罪隐瞒至缓刑考验期满后的，更应该撤销</a:t>
            </a:r>
            <a:r>
              <a:rPr lang="en-US" altLang="zh-CN" sz="2000" dirty="0">
                <a:latin typeface="仿宋" panose="02010609060101010101" pitchFamily="49" charset="-122"/>
                <a:ea typeface="仿宋" panose="02010609060101010101" pitchFamily="49" charset="-122"/>
              </a:rPr>
              <a:t>A</a:t>
            </a:r>
            <a:r>
              <a:rPr lang="zh-CN" altLang="en-US" sz="2000" dirty="0">
                <a:latin typeface="仿宋" panose="02010609060101010101" pitchFamily="49" charset="-122"/>
                <a:ea typeface="仿宋" panose="02010609060101010101" pitchFamily="49" charset="-122"/>
              </a:rPr>
              <a:t>罪的缓刑。此外，如果在“被判处缓刑后的上诉期内”，再犯新罪的，也应撤销未判决生效的缓刑。</a:t>
            </a:r>
            <a:endParaRPr lang="en-US" altLang="zh-CN" sz="2000" dirty="0">
              <a:latin typeface="仿宋" panose="02010609060101010101" pitchFamily="49" charset="-122"/>
              <a:ea typeface="仿宋" panose="02010609060101010101" pitchFamily="49"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C3957C0-EC54-69DC-A9A4-D93F8E0415CC}"/>
              </a:ext>
            </a:extLst>
          </p:cNvPr>
          <p:cNvSpPr/>
          <p:nvPr/>
        </p:nvSpPr>
        <p:spPr>
          <a:xfrm>
            <a:off x="179388" y="188913"/>
            <a:ext cx="8785225" cy="5324475"/>
          </a:xfrm>
          <a:prstGeom prst="rect">
            <a:avLst/>
          </a:prstGeom>
        </p:spPr>
        <p:txBody>
          <a:bodyPr>
            <a:spAutoFit/>
          </a:bodyPr>
          <a:lstStyle/>
          <a:p>
            <a:pPr algn="just" eaLnBrk="1">
              <a:defRPr/>
            </a:pPr>
            <a:r>
              <a:rPr lang="en-US" altLang="zh-CN" sz="2000" dirty="0">
                <a:latin typeface="+mn-ea"/>
              </a:rPr>
              <a:t>    </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在缓刑考验期内发现漏罪</a:t>
            </a:r>
            <a:endParaRPr lang="en-US" altLang="zh-CN" sz="2000" dirty="0">
              <a:latin typeface="黑体" panose="02010609060101010101" pitchFamily="49" charset="-122"/>
              <a:ea typeface="黑体" panose="02010609060101010101" pitchFamily="49" charset="-122"/>
            </a:endParaRPr>
          </a:p>
          <a:p>
            <a:pPr algn="just" eaLnBrk="1">
              <a:defRPr/>
            </a:pPr>
            <a:endParaRPr lang="zh-CN" altLang="en-US" sz="2000" dirty="0">
              <a:latin typeface="黑体" panose="02010609060101010101" pitchFamily="49" charset="-122"/>
              <a:ea typeface="黑体" panose="02010609060101010101" pitchFamily="49" charset="-122"/>
            </a:endParaRPr>
          </a:p>
          <a:p>
            <a:pPr algn="just" eaLnBrk="1">
              <a:defRPr/>
            </a:pPr>
            <a:r>
              <a:rPr lang="zh-CN" altLang="en-US" sz="2000" dirty="0">
                <a:latin typeface="仿宋" panose="02010609060101010101" pitchFamily="49" charset="-122"/>
                <a:ea typeface="仿宋" panose="02010609060101010101" pitchFamily="49" charset="-122"/>
              </a:rPr>
              <a:t>    例</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甲于</a:t>
            </a:r>
            <a:r>
              <a:rPr lang="en-US" altLang="zh-CN" sz="2000" dirty="0">
                <a:latin typeface="仿宋" panose="02010609060101010101" pitchFamily="49" charset="-122"/>
                <a:ea typeface="仿宋" panose="02010609060101010101" pitchFamily="49" charset="-122"/>
              </a:rPr>
              <a:t>2015</a:t>
            </a:r>
            <a:r>
              <a:rPr lang="zh-CN" altLang="en-US" sz="2000" dirty="0">
                <a:latin typeface="仿宋" panose="02010609060101010101" pitchFamily="49" charset="-122"/>
                <a:ea typeface="仿宋" panose="02010609060101010101" pitchFamily="49" charset="-122"/>
              </a:rPr>
              <a:t>年犯</a:t>
            </a:r>
            <a:r>
              <a:rPr lang="en-US" altLang="zh-CN" sz="2000" dirty="0">
                <a:latin typeface="仿宋" panose="02010609060101010101" pitchFamily="49" charset="-122"/>
                <a:ea typeface="仿宋" panose="02010609060101010101" pitchFamily="49" charset="-122"/>
              </a:rPr>
              <a:t>A</a:t>
            </a:r>
            <a:r>
              <a:rPr lang="zh-CN" altLang="en-US" sz="2000" dirty="0">
                <a:latin typeface="仿宋" panose="02010609060101010101" pitchFamily="49" charset="-122"/>
                <a:ea typeface="仿宋" panose="02010609060101010101" pitchFamily="49" charset="-122"/>
              </a:rPr>
              <a:t>罪被判有期徒刑三年，缓刑三年。甲在</a:t>
            </a:r>
            <a:r>
              <a:rPr lang="en-US" altLang="zh-CN" sz="2000" dirty="0">
                <a:latin typeface="仿宋" panose="02010609060101010101" pitchFamily="49" charset="-122"/>
                <a:ea typeface="仿宋" panose="02010609060101010101" pitchFamily="49" charset="-122"/>
              </a:rPr>
              <a:t>2014</a:t>
            </a:r>
            <a:r>
              <a:rPr lang="zh-CN" altLang="en-US" sz="2000" dirty="0">
                <a:latin typeface="仿宋" panose="02010609060101010101" pitchFamily="49" charset="-122"/>
                <a:ea typeface="仿宋" panose="02010609060101010101" pitchFamily="49" charset="-122"/>
              </a:rPr>
              <a:t>年曾经实施过</a:t>
            </a:r>
            <a:r>
              <a:rPr lang="en-US" altLang="zh-CN" sz="2000" dirty="0">
                <a:latin typeface="仿宋" panose="02010609060101010101" pitchFamily="49" charset="-122"/>
                <a:ea typeface="仿宋" panose="02010609060101010101" pitchFamily="49" charset="-122"/>
              </a:rPr>
              <a:t>B</a:t>
            </a:r>
            <a:r>
              <a:rPr lang="zh-CN" altLang="en-US" sz="2000" dirty="0">
                <a:latin typeface="仿宋" panose="02010609060101010101" pitchFamily="49" charset="-122"/>
                <a:ea typeface="仿宋" panose="02010609060101010101" pitchFamily="49" charset="-122"/>
              </a:rPr>
              <a:t>罪（漏罪），应被判处五年有期徒刑。如果司法机关在</a:t>
            </a:r>
            <a:r>
              <a:rPr lang="en-US" altLang="zh-CN" sz="2000" dirty="0">
                <a:latin typeface="仿宋" panose="02010609060101010101" pitchFamily="49" charset="-122"/>
                <a:ea typeface="仿宋" panose="02010609060101010101" pitchFamily="49" charset="-122"/>
              </a:rPr>
              <a:t>A</a:t>
            </a:r>
            <a:r>
              <a:rPr lang="zh-CN" altLang="en-US" sz="2000" dirty="0">
                <a:latin typeface="仿宋" panose="02010609060101010101" pitchFamily="49" charset="-122"/>
                <a:ea typeface="仿宋" panose="02010609060101010101" pitchFamily="49" charset="-122"/>
              </a:rPr>
              <a:t>罪的缓刑考验期内（即</a:t>
            </a:r>
            <a:r>
              <a:rPr lang="en-US" altLang="zh-CN" sz="2000" dirty="0">
                <a:latin typeface="仿宋" panose="02010609060101010101" pitchFamily="49" charset="-122"/>
                <a:ea typeface="仿宋" panose="02010609060101010101" pitchFamily="49" charset="-122"/>
              </a:rPr>
              <a:t>2015—2018</a:t>
            </a:r>
            <a:r>
              <a:rPr lang="zh-CN" altLang="en-US" sz="2000" dirty="0">
                <a:latin typeface="仿宋" panose="02010609060101010101" pitchFamily="49" charset="-122"/>
                <a:ea typeface="仿宋" panose="02010609060101010101" pitchFamily="49" charset="-122"/>
              </a:rPr>
              <a:t>年）发现了</a:t>
            </a:r>
            <a:r>
              <a:rPr lang="en-US" altLang="zh-CN" sz="2000" dirty="0">
                <a:latin typeface="仿宋" panose="02010609060101010101" pitchFamily="49" charset="-122"/>
                <a:ea typeface="仿宋" panose="02010609060101010101" pitchFamily="49" charset="-122"/>
              </a:rPr>
              <a:t>B</a:t>
            </a:r>
            <a:r>
              <a:rPr lang="zh-CN" altLang="en-US" sz="2000" dirty="0">
                <a:latin typeface="仿宋" panose="02010609060101010101" pitchFamily="49" charset="-122"/>
                <a:ea typeface="仿宋" panose="02010609060101010101" pitchFamily="49" charset="-122"/>
              </a:rPr>
              <a:t>罪，这属于在“缓刑考验期内发现漏罪”，那么，应撤销</a:t>
            </a:r>
            <a:r>
              <a:rPr lang="en-US" altLang="zh-CN" sz="2000" dirty="0">
                <a:latin typeface="仿宋" panose="02010609060101010101" pitchFamily="49" charset="-122"/>
                <a:ea typeface="仿宋" panose="02010609060101010101" pitchFamily="49" charset="-122"/>
              </a:rPr>
              <a:t>A</a:t>
            </a:r>
            <a:r>
              <a:rPr lang="zh-CN" altLang="en-US" sz="2000" dirty="0">
                <a:latin typeface="仿宋" panose="02010609060101010101" pitchFamily="49" charset="-122"/>
                <a:ea typeface="仿宋" panose="02010609060101010101" pitchFamily="49" charset="-122"/>
              </a:rPr>
              <a:t>罪的缓刑。</a:t>
            </a:r>
          </a:p>
          <a:p>
            <a:pPr algn="just" eaLnBrk="1">
              <a:defRPr/>
            </a:pP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但是，如果司法机关在</a:t>
            </a:r>
            <a:r>
              <a:rPr lang="en-US" altLang="zh-CN" sz="2000" dirty="0">
                <a:latin typeface="黑体" panose="02010609060101010101" pitchFamily="49" charset="-122"/>
                <a:ea typeface="黑体" panose="02010609060101010101" pitchFamily="49" charset="-122"/>
              </a:rPr>
              <a:t>A</a:t>
            </a:r>
            <a:r>
              <a:rPr lang="zh-CN" altLang="en-US" sz="2000" dirty="0">
                <a:latin typeface="黑体" panose="02010609060101010101" pitchFamily="49" charset="-122"/>
                <a:ea typeface="黑体" panose="02010609060101010101" pitchFamily="49" charset="-122"/>
              </a:rPr>
              <a:t>罪的缓刑考验期满后（如</a:t>
            </a:r>
            <a:r>
              <a:rPr lang="en-US" altLang="zh-CN" sz="2000" dirty="0">
                <a:latin typeface="黑体" panose="02010609060101010101" pitchFamily="49" charset="-122"/>
                <a:ea typeface="黑体" panose="02010609060101010101" pitchFamily="49" charset="-122"/>
              </a:rPr>
              <a:t>2020</a:t>
            </a:r>
            <a:r>
              <a:rPr lang="zh-CN" altLang="en-US" sz="2000" dirty="0">
                <a:latin typeface="黑体" panose="02010609060101010101" pitchFamily="49" charset="-122"/>
                <a:ea typeface="黑体" panose="02010609060101010101" pitchFamily="49" charset="-122"/>
              </a:rPr>
              <a:t>年）才发现漏罪，则只需追究漏罪的刑事责任，</a:t>
            </a:r>
            <a:r>
              <a:rPr lang="en-US" altLang="zh-CN" sz="2000" dirty="0">
                <a:latin typeface="黑体" panose="02010609060101010101" pitchFamily="49" charset="-122"/>
                <a:ea typeface="黑体" panose="02010609060101010101" pitchFamily="49" charset="-122"/>
              </a:rPr>
              <a:t>A</a:t>
            </a:r>
            <a:r>
              <a:rPr lang="zh-CN" altLang="en-US" sz="2000" dirty="0">
                <a:latin typeface="黑体" panose="02010609060101010101" pitchFamily="49" charset="-122"/>
                <a:ea typeface="黑体" panose="02010609060101010101" pitchFamily="49" charset="-122"/>
              </a:rPr>
              <a:t>罪的缓刑不需要撤销。</a:t>
            </a:r>
            <a:endParaRPr lang="en-US" altLang="zh-CN" sz="2000" dirty="0">
              <a:latin typeface="黑体" panose="02010609060101010101" pitchFamily="49" charset="-122"/>
              <a:ea typeface="黑体" panose="02010609060101010101" pitchFamily="49" charset="-122"/>
            </a:endParaRPr>
          </a:p>
          <a:p>
            <a:pPr algn="just" eaLnBrk="1">
              <a:defRPr/>
            </a:pP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理由：隐瞒自己的过去是人的本能，所以，漏罪经过了一段时间（缓刑考验期）才被发现，就不需要再撤销原来的缓刑了。</a:t>
            </a:r>
          </a:p>
          <a:p>
            <a:pPr algn="just" eaLnBrk="1">
              <a:defRPr/>
            </a:pPr>
            <a:endParaRPr lang="zh-CN" altLang="en-US" sz="2000" dirty="0">
              <a:latin typeface="+mn-ea"/>
            </a:endParaRPr>
          </a:p>
          <a:p>
            <a:pPr algn="just" eaLnBrk="1">
              <a:defRPr/>
            </a:pPr>
            <a:r>
              <a:rPr lang="en-US" altLang="zh-CN" sz="2000" dirty="0">
                <a:latin typeface="黑体" panose="02010609060101010101" pitchFamily="49" charset="-122"/>
                <a:ea typeface="黑体" panose="02010609060101010101" pitchFamily="49" charset="-122"/>
              </a:rPr>
              <a:t>    3.</a:t>
            </a:r>
            <a:r>
              <a:rPr lang="zh-CN" altLang="en-US" sz="2000" dirty="0">
                <a:latin typeface="黑体" panose="02010609060101010101" pitchFamily="49" charset="-122"/>
                <a:ea typeface="黑体" panose="02010609060101010101" pitchFamily="49" charset="-122"/>
              </a:rPr>
              <a:t>在缓刑考验期内有违法行为情节严重的</a:t>
            </a:r>
            <a:endParaRPr lang="en-US" altLang="zh-CN" sz="2000" dirty="0">
              <a:latin typeface="黑体" panose="02010609060101010101" pitchFamily="49" charset="-122"/>
              <a:ea typeface="黑体" panose="02010609060101010101" pitchFamily="49" charset="-122"/>
            </a:endParaRPr>
          </a:p>
          <a:p>
            <a:pPr algn="just" eaLnBrk="1">
              <a:defRPr/>
            </a:pPr>
            <a:endParaRPr lang="zh-CN" altLang="en-US" sz="2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4.</a:t>
            </a:r>
            <a:r>
              <a:rPr lang="zh-CN" altLang="en-US" sz="2000" dirty="0">
                <a:latin typeface="黑体" panose="02010609060101010101" pitchFamily="49" charset="-122"/>
                <a:ea typeface="黑体" panose="02010609060101010101" pitchFamily="49" charset="-122"/>
              </a:rPr>
              <a:t>在缓刑考验期内违反国务院有关部门关于缓刑的监督管理规定，或者违反人民法院判决中的禁止令，情节严重的</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674B2BE-4D85-C546-3BE5-30779D3299E7}"/>
              </a:ext>
            </a:extLst>
          </p:cNvPr>
          <p:cNvSpPr>
            <a:spLocks noGrp="1"/>
          </p:cNvSpPr>
          <p:nvPr>
            <p:ph sz="quarter" idx="10"/>
          </p:nvPr>
        </p:nvSpPr>
        <p:spPr>
          <a:xfrm>
            <a:off x="125413" y="596900"/>
            <a:ext cx="8893175" cy="5353050"/>
          </a:xfrm>
        </p:spPr>
        <p:txBody>
          <a:bodyPr/>
          <a:lstStyle/>
          <a:p>
            <a:pPr>
              <a:spcAft>
                <a:spcPts val="0"/>
              </a:spcAft>
              <a:defRPr/>
            </a:pPr>
            <a:r>
              <a:rPr sz="2000" b="1">
                <a:solidFill>
                  <a:srgbClr val="231F20"/>
                </a:solidFill>
              </a:rPr>
              <a:t>三、缓刑与死缓、战时缓刑的区别</a:t>
            </a:r>
            <a:endParaRPr sz="2000" b="1"/>
          </a:p>
          <a:p>
            <a:pPr>
              <a:spcAft>
                <a:spcPts val="0"/>
              </a:spcAft>
              <a:defRPr/>
            </a:pPr>
            <a:r>
              <a:rPr sz="2000">
                <a:solidFill>
                  <a:srgbClr val="231F20"/>
                </a:solidFill>
              </a:rPr>
              <a:t>战时缓刑指在战时，对被判处三年以下有期徒刑，且没有现实危险，被宣告缓刑的犯罪军人，允许其戴罪立功，确有立功表现时，可以撤销原判刑罚，不以犯罪论处的制度。</a:t>
            </a:r>
            <a:endParaRPr sz="2000"/>
          </a:p>
          <a:p>
            <a:pPr>
              <a:spcAft>
                <a:spcPts val="0"/>
              </a:spcAft>
              <a:defRPr/>
            </a:pPr>
            <a:r>
              <a:rPr sz="2000" b="1">
                <a:solidFill>
                  <a:srgbClr val="231F20"/>
                </a:solidFill>
              </a:rPr>
              <a:t>1.缓刑与死缓的区别</a:t>
            </a:r>
          </a:p>
          <a:p>
            <a:pPr>
              <a:spcAft>
                <a:spcPts val="0"/>
              </a:spcAft>
              <a:defRPr/>
            </a:pPr>
            <a:r>
              <a:rPr sz="2000">
                <a:solidFill>
                  <a:srgbClr val="231F20"/>
                </a:solidFill>
              </a:rPr>
              <a:t>（</a:t>
            </a:r>
            <a:r>
              <a:rPr lang="en-US" altLang="zh-CN" sz="2000">
                <a:solidFill>
                  <a:srgbClr val="231F20"/>
                </a:solidFill>
              </a:rPr>
              <a:t>1</a:t>
            </a:r>
            <a:r>
              <a:rPr sz="2000">
                <a:solidFill>
                  <a:srgbClr val="231F20"/>
                </a:solidFill>
              </a:rPr>
              <a:t>）缓刑是经过考验期后，不执行刑罚。（</a:t>
            </a:r>
            <a:r>
              <a:rPr sz="2000" b="1">
                <a:solidFill>
                  <a:srgbClr val="4379FF"/>
                </a:solidFill>
              </a:rPr>
              <a:t>从未进过监狱</a:t>
            </a:r>
            <a:r>
              <a:rPr sz="2000">
                <a:solidFill>
                  <a:srgbClr val="231F20"/>
                </a:solidFill>
              </a:rPr>
              <a:t>）</a:t>
            </a:r>
            <a:endParaRPr sz="2000"/>
          </a:p>
          <a:p>
            <a:pPr>
              <a:spcAft>
                <a:spcPts val="0"/>
              </a:spcAft>
              <a:defRPr/>
            </a:pPr>
            <a:r>
              <a:rPr sz="2000">
                <a:solidFill>
                  <a:srgbClr val="231F20"/>
                </a:solidFill>
              </a:rPr>
              <a:t>（</a:t>
            </a:r>
            <a:r>
              <a:rPr lang="en-US" altLang="zh-CN" sz="2000">
                <a:solidFill>
                  <a:srgbClr val="231F20"/>
                </a:solidFill>
              </a:rPr>
              <a:t>2</a:t>
            </a:r>
            <a:r>
              <a:rPr sz="2000">
                <a:solidFill>
                  <a:srgbClr val="231F20"/>
                </a:solidFill>
              </a:rPr>
              <a:t>）死缓是经过二年后，如果无故意犯罪，不再执行死刑，转成无期徒刑。（</a:t>
            </a:r>
            <a:r>
              <a:rPr sz="2000" b="1">
                <a:solidFill>
                  <a:srgbClr val="4379FF"/>
                </a:solidFill>
              </a:rPr>
              <a:t>一直在监狱</a:t>
            </a:r>
            <a:r>
              <a:rPr sz="2000">
                <a:solidFill>
                  <a:srgbClr val="231F20"/>
                </a:solidFill>
              </a:rPr>
              <a:t>）</a:t>
            </a:r>
            <a:endParaRPr sz="2000"/>
          </a:p>
          <a:p>
            <a:pPr>
              <a:spcAft>
                <a:spcPts val="0"/>
              </a:spcAft>
              <a:defRPr/>
            </a:pPr>
            <a:r>
              <a:rPr lang="en-US" altLang="zh-CN" sz="2000" b="1">
                <a:solidFill>
                  <a:srgbClr val="231F20"/>
                </a:solidFill>
              </a:rPr>
              <a:t>2.</a:t>
            </a:r>
            <a:r>
              <a:rPr sz="2000" b="1">
                <a:solidFill>
                  <a:srgbClr val="231F20"/>
                </a:solidFill>
              </a:rPr>
              <a:t>缓刑与战时缓刑的区别</a:t>
            </a:r>
            <a:endParaRPr sz="2000" b="1"/>
          </a:p>
          <a:p>
            <a:pPr>
              <a:spcAft>
                <a:spcPts val="0"/>
              </a:spcAft>
              <a:defRPr/>
            </a:pPr>
            <a:r>
              <a:rPr sz="2000" b="1">
                <a:solidFill>
                  <a:srgbClr val="4379FF"/>
                </a:solidFill>
              </a:rPr>
              <a:t>区别在于是否有犯罪记录</a:t>
            </a:r>
            <a:r>
              <a:rPr sz="2000">
                <a:solidFill>
                  <a:srgbClr val="231F20"/>
                </a:solidFill>
              </a:rPr>
              <a:t>。战时缓刑制度是特殊的缓刑制度，适用于特定时间和特定的对象。战时缓刑期间，如果有立功表现，行为人根本不构成犯罪，也即没有污点。而一般缓刑中，即使缓刑考验期无违规行为，也是构成犯罪的，只是不执行刑罚，也即还有污点。</a:t>
            </a:r>
            <a:endParaRPr sz="20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9641D29-DC03-2F99-2289-C45DA14B4FF0}"/>
              </a:ext>
            </a:extLst>
          </p:cNvPr>
          <p:cNvSpPr>
            <a:spLocks noGrp="1"/>
          </p:cNvSpPr>
          <p:nvPr>
            <p:ph sz="quarter" idx="10"/>
          </p:nvPr>
        </p:nvSpPr>
        <p:spPr>
          <a:xfrm>
            <a:off x="395288" y="998538"/>
            <a:ext cx="8569325" cy="4014787"/>
          </a:xfrm>
        </p:spPr>
        <p:txBody>
          <a:bodyPr/>
          <a:lstStyle/>
          <a:p>
            <a:pPr>
              <a:spcAft>
                <a:spcPts val="0"/>
              </a:spcAft>
              <a:defRPr/>
            </a:pPr>
            <a:endParaRPr sz="2000" b="1">
              <a:solidFill>
                <a:srgbClr val="4379FF"/>
              </a:solidFill>
            </a:endParaRPr>
          </a:p>
          <a:p>
            <a:pPr>
              <a:spcAft>
                <a:spcPts val="0"/>
              </a:spcAft>
              <a:defRPr/>
            </a:pPr>
            <a:r>
              <a:rPr sz="2000">
                <a:solidFill>
                  <a:srgbClr val="231F20"/>
                </a:solidFill>
              </a:rPr>
              <a:t>关于缓刑的适用，下列哪些选项是正确的？（多选）</a:t>
            </a:r>
            <a:endParaRPr sz="2000"/>
          </a:p>
          <a:p>
            <a:pPr>
              <a:spcAft>
                <a:spcPts val="0"/>
              </a:spcAft>
              <a:defRPr/>
            </a:pPr>
            <a:r>
              <a:rPr lang="en-US" altLang="zh-CN" sz="2000">
                <a:solidFill>
                  <a:srgbClr val="231F20"/>
                </a:solidFill>
              </a:rPr>
              <a:t>A.</a:t>
            </a:r>
            <a:r>
              <a:rPr sz="2000">
                <a:solidFill>
                  <a:srgbClr val="231F20"/>
                </a:solidFill>
              </a:rPr>
              <a:t>甲犯重婚罪和虐待罪，数罪并罚后也可能适用缓刑。</a:t>
            </a:r>
            <a:endParaRPr sz="2000"/>
          </a:p>
          <a:p>
            <a:pPr>
              <a:spcAft>
                <a:spcPts val="0"/>
              </a:spcAft>
              <a:defRPr/>
            </a:pPr>
            <a:r>
              <a:rPr lang="en-US" altLang="zh-CN" sz="2000">
                <a:solidFill>
                  <a:srgbClr val="231F20"/>
                </a:solidFill>
              </a:rPr>
              <a:t>B.</a:t>
            </a:r>
            <a:r>
              <a:rPr sz="2000">
                <a:solidFill>
                  <a:srgbClr val="231F20"/>
                </a:solidFill>
              </a:rPr>
              <a:t>乙犯遗弃罪被判处管制一年，即使犯罪情节轻微，也不能宣告缓刑。</a:t>
            </a:r>
            <a:endParaRPr sz="2000"/>
          </a:p>
          <a:p>
            <a:pPr>
              <a:spcAft>
                <a:spcPts val="0"/>
              </a:spcAft>
              <a:defRPr/>
            </a:pPr>
            <a:r>
              <a:rPr lang="en-US" altLang="zh-CN" sz="2000">
                <a:solidFill>
                  <a:srgbClr val="231F20"/>
                </a:solidFill>
              </a:rPr>
              <a:t>C.</a:t>
            </a:r>
            <a:r>
              <a:rPr sz="2000">
                <a:solidFill>
                  <a:srgbClr val="231F20"/>
                </a:solidFill>
              </a:rPr>
              <a:t>丙犯绑架罪但有立功情节，即使该罪的法定最低刑为五年有期徒刑，也可能适用缓刑。</a:t>
            </a:r>
            <a:endParaRPr sz="2000"/>
          </a:p>
          <a:p>
            <a:pPr>
              <a:spcAft>
                <a:spcPts val="0"/>
              </a:spcAft>
              <a:defRPr/>
            </a:pPr>
            <a:r>
              <a:rPr lang="en-US" altLang="zh-CN" sz="2000">
                <a:solidFill>
                  <a:srgbClr val="231F20"/>
                </a:solidFill>
              </a:rPr>
              <a:t>D.</a:t>
            </a:r>
            <a:r>
              <a:rPr sz="2000">
                <a:solidFill>
                  <a:srgbClr val="231F20"/>
                </a:solidFill>
              </a:rPr>
              <a:t>丁</a:t>
            </a:r>
            <a:r>
              <a:rPr lang="en-US" altLang="zh-CN" sz="2000">
                <a:solidFill>
                  <a:srgbClr val="231F20"/>
                </a:solidFill>
              </a:rPr>
              <a:t>17</a:t>
            </a:r>
            <a:r>
              <a:rPr sz="2000">
                <a:solidFill>
                  <a:srgbClr val="231F20"/>
                </a:solidFill>
              </a:rPr>
              <a:t>岁时因犯放火罪被判处有期徒刑五年，</a:t>
            </a:r>
            <a:r>
              <a:rPr lang="en-US" altLang="zh-CN" sz="2000">
                <a:solidFill>
                  <a:srgbClr val="231F20"/>
                </a:solidFill>
              </a:rPr>
              <a:t>23</a:t>
            </a:r>
            <a:r>
              <a:rPr sz="2000">
                <a:solidFill>
                  <a:srgbClr val="231F20"/>
                </a:solidFill>
              </a:rPr>
              <a:t>岁时又犯伪证罪，仍有可能适用缓刑。</a:t>
            </a:r>
            <a:endParaRPr lang="en-US" altLang="zh-CN" sz="2000">
              <a:solidFill>
                <a:srgbClr val="231F2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矩形 1">
            <a:extLst>
              <a:ext uri="{FF2B5EF4-FFF2-40B4-BE49-F238E27FC236}">
                <a16:creationId xmlns:a16="http://schemas.microsoft.com/office/drawing/2014/main" id="{B70ADB6F-CA57-5EBC-662A-C754C00810CC}"/>
              </a:ext>
            </a:extLst>
          </p:cNvPr>
          <p:cNvSpPr>
            <a:spLocks noChangeArrowheads="1"/>
          </p:cNvSpPr>
          <p:nvPr/>
        </p:nvSpPr>
        <p:spPr bwMode="auto">
          <a:xfrm>
            <a:off x="0" y="44450"/>
            <a:ext cx="910907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a:latin typeface="仿宋" panose="02010609060101010101" pitchFamily="49" charset="-122"/>
                <a:ea typeface="仿宋" panose="02010609060101010101" pitchFamily="49" charset="-122"/>
              </a:rPr>
              <a:t>    </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毛毛因盗窃罪被二审法院于</a:t>
            </a:r>
            <a:r>
              <a:rPr lang="en-US" altLang="zh-CN" sz="2000">
                <a:latin typeface="仿宋" panose="02010609060101010101" pitchFamily="49" charset="-122"/>
                <a:ea typeface="仿宋" panose="02010609060101010101" pitchFamily="49" charset="-122"/>
              </a:rPr>
              <a:t>2000</a:t>
            </a:r>
            <a:r>
              <a:rPr lang="zh-CN" altLang="en-US" sz="2000">
                <a:latin typeface="仿宋" panose="02010609060101010101" pitchFamily="49" charset="-122"/>
                <a:ea typeface="仿宋" panose="02010609060101010101" pitchFamily="49" charset="-122"/>
              </a:rPr>
              <a:t>年</a:t>
            </a:r>
            <a:r>
              <a:rPr lang="en-US" altLang="zh-CN" sz="2000">
                <a:latin typeface="仿宋" panose="02010609060101010101" pitchFamily="49" charset="-122"/>
                <a:ea typeface="仿宋" panose="02010609060101010101" pitchFamily="49" charset="-122"/>
              </a:rPr>
              <a:t>3</a:t>
            </a:r>
            <a:r>
              <a:rPr lang="zh-CN" altLang="en-US" sz="2000">
                <a:latin typeface="仿宋" panose="02010609060101010101" pitchFamily="49" charset="-122"/>
                <a:ea typeface="仿宋" panose="02010609060101010101" pitchFamily="49" charset="-122"/>
              </a:rPr>
              <a:t>月</a:t>
            </a:r>
            <a:r>
              <a:rPr lang="en-US" altLang="zh-CN" sz="2000">
                <a:latin typeface="仿宋" panose="02010609060101010101" pitchFamily="49" charset="-122"/>
                <a:ea typeface="仿宋" panose="02010609060101010101" pitchFamily="49" charset="-122"/>
              </a:rPr>
              <a:t>1</a:t>
            </a:r>
            <a:r>
              <a:rPr lang="zh-CN" altLang="en-US" sz="2000">
                <a:latin typeface="仿宋" panose="02010609060101010101" pitchFamily="49" charset="-122"/>
                <a:ea typeface="仿宋" panose="02010609060101010101" pitchFamily="49" charset="-122"/>
              </a:rPr>
              <a:t>日判处有期徒刑三年、缓刑三年，缓刑考验期为</a:t>
            </a:r>
            <a:r>
              <a:rPr lang="en-US" altLang="zh-CN" sz="2000">
                <a:latin typeface="仿宋" panose="02010609060101010101" pitchFamily="49" charset="-122"/>
                <a:ea typeface="仿宋" panose="02010609060101010101" pitchFamily="49" charset="-122"/>
              </a:rPr>
              <a:t>2000</a:t>
            </a:r>
            <a:r>
              <a:rPr lang="zh-CN" altLang="en-US" sz="2000">
                <a:latin typeface="仿宋" panose="02010609060101010101" pitchFamily="49" charset="-122"/>
                <a:ea typeface="仿宋" panose="02010609060101010101" pitchFamily="49" charset="-122"/>
              </a:rPr>
              <a:t>年</a:t>
            </a:r>
            <a:r>
              <a:rPr lang="en-US" altLang="zh-CN" sz="2000">
                <a:latin typeface="仿宋" panose="02010609060101010101" pitchFamily="49" charset="-122"/>
                <a:ea typeface="仿宋" panose="02010609060101010101" pitchFamily="49" charset="-122"/>
              </a:rPr>
              <a:t>3</a:t>
            </a:r>
            <a:r>
              <a:rPr lang="zh-CN" altLang="en-US" sz="2000">
                <a:latin typeface="仿宋" panose="02010609060101010101" pitchFamily="49" charset="-122"/>
                <a:ea typeface="仿宋" panose="02010609060101010101" pitchFamily="49" charset="-122"/>
              </a:rPr>
              <a:t>月</a:t>
            </a:r>
            <a:r>
              <a:rPr lang="en-US" altLang="zh-CN" sz="2000">
                <a:latin typeface="仿宋" panose="02010609060101010101" pitchFamily="49" charset="-122"/>
                <a:ea typeface="仿宋" panose="02010609060101010101" pitchFamily="49" charset="-122"/>
              </a:rPr>
              <a:t>1</a:t>
            </a:r>
            <a:r>
              <a:rPr lang="zh-CN" altLang="en-US" sz="2000">
                <a:latin typeface="仿宋" panose="02010609060101010101" pitchFamily="49" charset="-122"/>
                <a:ea typeface="仿宋" panose="02010609060101010101" pitchFamily="49" charset="-122"/>
              </a:rPr>
              <a:t>日至</a:t>
            </a:r>
            <a:r>
              <a:rPr lang="en-US" altLang="zh-CN" sz="2000">
                <a:latin typeface="仿宋" panose="02010609060101010101" pitchFamily="49" charset="-122"/>
                <a:ea typeface="仿宋" panose="02010609060101010101" pitchFamily="49" charset="-122"/>
              </a:rPr>
              <a:t>2003</a:t>
            </a:r>
            <a:r>
              <a:rPr lang="zh-CN" altLang="en-US" sz="2000">
                <a:latin typeface="仿宋" panose="02010609060101010101" pitchFamily="49" charset="-122"/>
                <a:ea typeface="仿宋" panose="02010609060101010101" pitchFamily="49" charset="-122"/>
              </a:rPr>
              <a:t>年</a:t>
            </a:r>
            <a:r>
              <a:rPr lang="en-US" altLang="zh-CN" sz="2000">
                <a:latin typeface="仿宋" panose="02010609060101010101" pitchFamily="49" charset="-122"/>
                <a:ea typeface="仿宋" panose="02010609060101010101" pitchFamily="49" charset="-122"/>
              </a:rPr>
              <a:t>2</a:t>
            </a:r>
            <a:r>
              <a:rPr lang="zh-CN" altLang="en-US" sz="2000">
                <a:latin typeface="仿宋" panose="02010609060101010101" pitchFamily="49" charset="-122"/>
                <a:ea typeface="仿宋" panose="02010609060101010101" pitchFamily="49" charset="-122"/>
              </a:rPr>
              <a:t>月</a:t>
            </a:r>
            <a:r>
              <a:rPr lang="en-US" altLang="zh-CN" sz="2000">
                <a:latin typeface="仿宋" panose="02010609060101010101" pitchFamily="49" charset="-122"/>
                <a:ea typeface="仿宋" panose="02010609060101010101" pitchFamily="49" charset="-122"/>
              </a:rPr>
              <a:t>28</a:t>
            </a:r>
            <a:r>
              <a:rPr lang="zh-CN" altLang="en-US" sz="2000">
                <a:latin typeface="仿宋" panose="02010609060101010101" pitchFamily="49" charset="-122"/>
                <a:ea typeface="仿宋" panose="02010609060101010101" pitchFamily="49" charset="-122"/>
              </a:rPr>
              <a:t>日。如下情形，请判断是否需要撤销毛毛盗窃罪的缓刑。</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问（</a:t>
            </a:r>
            <a:r>
              <a:rPr lang="en-US" altLang="zh-CN" sz="2000">
                <a:latin typeface="仿宋" panose="02010609060101010101" pitchFamily="49" charset="-122"/>
                <a:ea typeface="仿宋" panose="02010609060101010101" pitchFamily="49" charset="-122"/>
              </a:rPr>
              <a:t>1</a:t>
            </a:r>
            <a:r>
              <a:rPr lang="zh-CN" altLang="en-US" sz="2000">
                <a:latin typeface="仿宋" panose="02010609060101010101" pitchFamily="49" charset="-122"/>
                <a:ea typeface="仿宋" panose="02010609060101010101" pitchFamily="49" charset="-122"/>
              </a:rPr>
              <a:t>）：毛毛在缓刑考验期内（如</a:t>
            </a:r>
            <a:r>
              <a:rPr lang="en-US" altLang="zh-CN" sz="2000">
                <a:latin typeface="仿宋" panose="02010609060101010101" pitchFamily="49" charset="-122"/>
                <a:ea typeface="仿宋" panose="02010609060101010101" pitchFamily="49" charset="-122"/>
              </a:rPr>
              <a:t>2001</a:t>
            </a:r>
            <a:r>
              <a:rPr lang="zh-CN" altLang="en-US" sz="2000">
                <a:latin typeface="仿宋" panose="02010609060101010101" pitchFamily="49" charset="-122"/>
                <a:ea typeface="仿宋" panose="02010609060101010101" pitchFamily="49" charset="-122"/>
              </a:rPr>
              <a:t>年</a:t>
            </a:r>
            <a:r>
              <a:rPr lang="en-US" altLang="zh-CN" sz="2000">
                <a:latin typeface="仿宋" panose="02010609060101010101" pitchFamily="49" charset="-122"/>
                <a:ea typeface="仿宋" panose="02010609060101010101" pitchFamily="49" charset="-122"/>
              </a:rPr>
              <a:t>3</a:t>
            </a:r>
            <a:r>
              <a:rPr lang="zh-CN" altLang="en-US" sz="2000">
                <a:latin typeface="仿宋" panose="02010609060101010101" pitchFamily="49" charset="-122"/>
                <a:ea typeface="仿宋" panose="02010609060101010101" pitchFamily="49" charset="-122"/>
              </a:rPr>
              <a:t>月</a:t>
            </a:r>
            <a:r>
              <a:rPr lang="en-US" altLang="zh-CN" sz="2000">
                <a:latin typeface="仿宋" panose="02010609060101010101" pitchFamily="49" charset="-122"/>
                <a:ea typeface="仿宋" panose="02010609060101010101" pitchFamily="49" charset="-122"/>
              </a:rPr>
              <a:t>1</a:t>
            </a:r>
            <a:r>
              <a:rPr lang="zh-CN" altLang="en-US" sz="2000">
                <a:latin typeface="仿宋" panose="02010609060101010101" pitchFamily="49" charset="-122"/>
                <a:ea typeface="仿宋" panose="02010609060101010101" pitchFamily="49" charset="-122"/>
              </a:rPr>
              <a:t>日）犯了强奸罪（或其他严重违法行为），并于当天主动告知了法院。问，法院是否应该撤销其先前盗窃罪的缓刑？</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答：应该撤销缓刑。根据</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刑法</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77</a:t>
            </a:r>
            <a:r>
              <a:rPr lang="zh-CN" altLang="en-US" sz="2000">
                <a:latin typeface="仿宋" panose="02010609060101010101" pitchFamily="49" charset="-122"/>
                <a:ea typeface="仿宋" panose="02010609060101010101" pitchFamily="49" charset="-122"/>
              </a:rPr>
              <a:t>条的规定，在缓刑考验期限内犯新罪，以及违反法律、行政法规或者国务院有关部门关于缓刑的监督管理规定，或者违反人民法院判决中的禁止令，情节严重的，应撤销缓刑。</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问（</a:t>
            </a:r>
            <a:r>
              <a:rPr lang="en-US" altLang="zh-CN" sz="2000">
                <a:latin typeface="仿宋" panose="02010609060101010101" pitchFamily="49" charset="-122"/>
                <a:ea typeface="仿宋" panose="02010609060101010101" pitchFamily="49" charset="-122"/>
              </a:rPr>
              <a:t>2</a:t>
            </a:r>
            <a:r>
              <a:rPr lang="zh-CN" altLang="en-US" sz="2000">
                <a:latin typeface="仿宋" panose="02010609060101010101" pitchFamily="49" charset="-122"/>
                <a:ea typeface="仿宋" panose="02010609060101010101" pitchFamily="49" charset="-122"/>
              </a:rPr>
              <a:t>）：如果问（</a:t>
            </a:r>
            <a:r>
              <a:rPr lang="en-US" altLang="zh-CN" sz="2000">
                <a:latin typeface="仿宋" panose="02010609060101010101" pitchFamily="49" charset="-122"/>
                <a:ea typeface="仿宋" panose="02010609060101010101" pitchFamily="49" charset="-122"/>
              </a:rPr>
              <a:t>1</a:t>
            </a:r>
            <a:r>
              <a:rPr lang="zh-CN" altLang="en-US" sz="2000">
                <a:latin typeface="仿宋" panose="02010609060101010101" pitchFamily="49" charset="-122"/>
                <a:ea typeface="仿宋" panose="02010609060101010101" pitchFamily="49" charset="-122"/>
              </a:rPr>
              <a:t>）中毛毛犯强奸罪后，一直隐瞒该犯罪事实。公安机关于</a:t>
            </a:r>
            <a:r>
              <a:rPr lang="en-US" altLang="zh-CN" sz="2000">
                <a:latin typeface="仿宋" panose="02010609060101010101" pitchFamily="49" charset="-122"/>
                <a:ea typeface="仿宋" panose="02010609060101010101" pitchFamily="49" charset="-122"/>
              </a:rPr>
              <a:t>2005</a:t>
            </a:r>
            <a:r>
              <a:rPr lang="zh-CN" altLang="en-US" sz="2000">
                <a:latin typeface="仿宋" panose="02010609060101010101" pitchFamily="49" charset="-122"/>
                <a:ea typeface="仿宋" panose="02010609060101010101" pitchFamily="49" charset="-122"/>
              </a:rPr>
              <a:t>年</a:t>
            </a:r>
            <a:r>
              <a:rPr lang="en-US" altLang="zh-CN" sz="2000">
                <a:latin typeface="仿宋" panose="02010609060101010101" pitchFamily="49" charset="-122"/>
                <a:ea typeface="仿宋" panose="02010609060101010101" pitchFamily="49" charset="-122"/>
              </a:rPr>
              <a:t>3</a:t>
            </a:r>
            <a:r>
              <a:rPr lang="zh-CN" altLang="en-US" sz="2000">
                <a:latin typeface="仿宋" panose="02010609060101010101" pitchFamily="49" charset="-122"/>
                <a:ea typeface="仿宋" panose="02010609060101010101" pitchFamily="49" charset="-122"/>
              </a:rPr>
              <a:t>月</a:t>
            </a:r>
            <a:r>
              <a:rPr lang="en-US" altLang="zh-CN" sz="2000">
                <a:latin typeface="仿宋" panose="02010609060101010101" pitchFamily="49" charset="-122"/>
                <a:ea typeface="仿宋" panose="02010609060101010101" pitchFamily="49" charset="-122"/>
              </a:rPr>
              <a:t>1</a:t>
            </a:r>
            <a:r>
              <a:rPr lang="zh-CN" altLang="en-US" sz="2000">
                <a:latin typeface="仿宋" panose="02010609060101010101" pitchFamily="49" charset="-122"/>
                <a:ea typeface="仿宋" panose="02010609060101010101" pitchFamily="49" charset="-122"/>
              </a:rPr>
              <a:t>日才发现毛毛的强奸犯罪事实并将毛毛拘留，此时，盗窃罪的缓刑考验期已经期满。问，此案与上一案件，哪个毛毛的性质更恶劣，此案中需要撤销毛毛盗窃罪的缓刑吗？</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答：本案中毛毛的性质较上一案件更为恶劣，应该撤销毛毛盗窃罪的缓刑。上一案件中，毛毛犯强奸罪当天就向法院报告，都撤销了毛毛盗窃罪的缓刑，本案中，更应该撤销。根据</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刑法</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77</a:t>
            </a:r>
            <a:r>
              <a:rPr lang="zh-CN" altLang="en-US" sz="2000">
                <a:latin typeface="仿宋" panose="02010609060101010101" pitchFamily="49" charset="-122"/>
                <a:ea typeface="仿宋" panose="02010609060101010101" pitchFamily="49" charset="-122"/>
              </a:rPr>
              <a:t>条的规定，只要在缓刑考验期内再犯新罪，就表明行为人不遵守缓刑考验期的约定，就应该撤销缓刑，而无论该新罪是何时被发现的。</a:t>
            </a:r>
            <a:endParaRPr lang="en-US" altLang="zh-CN" sz="2000">
              <a:latin typeface="仿宋" panose="02010609060101010101" pitchFamily="49" charset="-122"/>
              <a:ea typeface="仿宋" panose="02010609060101010101" pitchFamily="49"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矩形 1">
            <a:extLst>
              <a:ext uri="{FF2B5EF4-FFF2-40B4-BE49-F238E27FC236}">
                <a16:creationId xmlns:a16="http://schemas.microsoft.com/office/drawing/2014/main" id="{CB1839B6-5678-AEA2-61E0-E153A6BD71F9}"/>
              </a:ext>
            </a:extLst>
          </p:cNvPr>
          <p:cNvSpPr>
            <a:spLocks noChangeArrowheads="1"/>
          </p:cNvSpPr>
          <p:nvPr/>
        </p:nvSpPr>
        <p:spPr bwMode="auto">
          <a:xfrm>
            <a:off x="0" y="44450"/>
            <a:ext cx="91090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a:latin typeface="仿宋" panose="02010609060101010101" pitchFamily="49" charset="-122"/>
                <a:ea typeface="仿宋" panose="02010609060101010101" pitchFamily="49" charset="-122"/>
              </a:rPr>
              <a:t>    </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毛毛因盗窃罪被二审法院于</a:t>
            </a:r>
            <a:r>
              <a:rPr lang="en-US" altLang="zh-CN" sz="2000">
                <a:latin typeface="仿宋" panose="02010609060101010101" pitchFamily="49" charset="-122"/>
                <a:ea typeface="仿宋" panose="02010609060101010101" pitchFamily="49" charset="-122"/>
              </a:rPr>
              <a:t>2000</a:t>
            </a:r>
            <a:r>
              <a:rPr lang="zh-CN" altLang="en-US" sz="2000">
                <a:latin typeface="仿宋" panose="02010609060101010101" pitchFamily="49" charset="-122"/>
                <a:ea typeface="仿宋" panose="02010609060101010101" pitchFamily="49" charset="-122"/>
              </a:rPr>
              <a:t>年</a:t>
            </a:r>
            <a:r>
              <a:rPr lang="en-US" altLang="zh-CN" sz="2000">
                <a:latin typeface="仿宋" panose="02010609060101010101" pitchFamily="49" charset="-122"/>
                <a:ea typeface="仿宋" panose="02010609060101010101" pitchFamily="49" charset="-122"/>
              </a:rPr>
              <a:t>3</a:t>
            </a:r>
            <a:r>
              <a:rPr lang="zh-CN" altLang="en-US" sz="2000">
                <a:latin typeface="仿宋" panose="02010609060101010101" pitchFamily="49" charset="-122"/>
                <a:ea typeface="仿宋" panose="02010609060101010101" pitchFamily="49" charset="-122"/>
              </a:rPr>
              <a:t>月</a:t>
            </a:r>
            <a:r>
              <a:rPr lang="en-US" altLang="zh-CN" sz="2000">
                <a:latin typeface="仿宋" panose="02010609060101010101" pitchFamily="49" charset="-122"/>
                <a:ea typeface="仿宋" panose="02010609060101010101" pitchFamily="49" charset="-122"/>
              </a:rPr>
              <a:t>1</a:t>
            </a:r>
            <a:r>
              <a:rPr lang="zh-CN" altLang="en-US" sz="2000">
                <a:latin typeface="仿宋" panose="02010609060101010101" pitchFamily="49" charset="-122"/>
                <a:ea typeface="仿宋" panose="02010609060101010101" pitchFamily="49" charset="-122"/>
              </a:rPr>
              <a:t>日判处有期徒刑三年、缓刑三年，缓刑考验期为</a:t>
            </a:r>
            <a:r>
              <a:rPr lang="en-US" altLang="zh-CN" sz="2000">
                <a:latin typeface="仿宋" panose="02010609060101010101" pitchFamily="49" charset="-122"/>
                <a:ea typeface="仿宋" panose="02010609060101010101" pitchFamily="49" charset="-122"/>
              </a:rPr>
              <a:t>2000</a:t>
            </a:r>
            <a:r>
              <a:rPr lang="zh-CN" altLang="en-US" sz="2000">
                <a:latin typeface="仿宋" panose="02010609060101010101" pitchFamily="49" charset="-122"/>
                <a:ea typeface="仿宋" panose="02010609060101010101" pitchFamily="49" charset="-122"/>
              </a:rPr>
              <a:t>年</a:t>
            </a:r>
            <a:r>
              <a:rPr lang="en-US" altLang="zh-CN" sz="2000">
                <a:latin typeface="仿宋" panose="02010609060101010101" pitchFamily="49" charset="-122"/>
                <a:ea typeface="仿宋" panose="02010609060101010101" pitchFamily="49" charset="-122"/>
              </a:rPr>
              <a:t>3</a:t>
            </a:r>
            <a:r>
              <a:rPr lang="zh-CN" altLang="en-US" sz="2000">
                <a:latin typeface="仿宋" panose="02010609060101010101" pitchFamily="49" charset="-122"/>
                <a:ea typeface="仿宋" panose="02010609060101010101" pitchFamily="49" charset="-122"/>
              </a:rPr>
              <a:t>月</a:t>
            </a:r>
            <a:r>
              <a:rPr lang="en-US" altLang="zh-CN" sz="2000">
                <a:latin typeface="仿宋" panose="02010609060101010101" pitchFamily="49" charset="-122"/>
                <a:ea typeface="仿宋" panose="02010609060101010101" pitchFamily="49" charset="-122"/>
              </a:rPr>
              <a:t>1</a:t>
            </a:r>
            <a:r>
              <a:rPr lang="zh-CN" altLang="en-US" sz="2000">
                <a:latin typeface="仿宋" panose="02010609060101010101" pitchFamily="49" charset="-122"/>
                <a:ea typeface="仿宋" panose="02010609060101010101" pitchFamily="49" charset="-122"/>
              </a:rPr>
              <a:t>日至</a:t>
            </a:r>
            <a:r>
              <a:rPr lang="en-US" altLang="zh-CN" sz="2000">
                <a:latin typeface="仿宋" panose="02010609060101010101" pitchFamily="49" charset="-122"/>
                <a:ea typeface="仿宋" panose="02010609060101010101" pitchFamily="49" charset="-122"/>
              </a:rPr>
              <a:t>2003</a:t>
            </a:r>
            <a:r>
              <a:rPr lang="zh-CN" altLang="en-US" sz="2000">
                <a:latin typeface="仿宋" panose="02010609060101010101" pitchFamily="49" charset="-122"/>
                <a:ea typeface="仿宋" panose="02010609060101010101" pitchFamily="49" charset="-122"/>
              </a:rPr>
              <a:t>年</a:t>
            </a:r>
            <a:r>
              <a:rPr lang="en-US" altLang="zh-CN" sz="2000">
                <a:latin typeface="仿宋" panose="02010609060101010101" pitchFamily="49" charset="-122"/>
                <a:ea typeface="仿宋" panose="02010609060101010101" pitchFamily="49" charset="-122"/>
              </a:rPr>
              <a:t>2</a:t>
            </a:r>
            <a:r>
              <a:rPr lang="zh-CN" altLang="en-US" sz="2000">
                <a:latin typeface="仿宋" panose="02010609060101010101" pitchFamily="49" charset="-122"/>
                <a:ea typeface="仿宋" panose="02010609060101010101" pitchFamily="49" charset="-122"/>
              </a:rPr>
              <a:t>月</a:t>
            </a:r>
            <a:r>
              <a:rPr lang="en-US" altLang="zh-CN" sz="2000">
                <a:latin typeface="仿宋" panose="02010609060101010101" pitchFamily="49" charset="-122"/>
                <a:ea typeface="仿宋" panose="02010609060101010101" pitchFamily="49" charset="-122"/>
              </a:rPr>
              <a:t>28</a:t>
            </a:r>
            <a:r>
              <a:rPr lang="zh-CN" altLang="en-US" sz="2000">
                <a:latin typeface="仿宋" panose="02010609060101010101" pitchFamily="49" charset="-122"/>
                <a:ea typeface="仿宋" panose="02010609060101010101" pitchFamily="49" charset="-122"/>
              </a:rPr>
              <a:t>日。如下情形，请判断是否需要撤销毛毛盗窃罪的缓刑。</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问（</a:t>
            </a:r>
            <a:r>
              <a:rPr lang="en-US" altLang="zh-CN" sz="2000">
                <a:latin typeface="仿宋" panose="02010609060101010101" pitchFamily="49" charset="-122"/>
                <a:ea typeface="仿宋" panose="02010609060101010101" pitchFamily="49" charset="-122"/>
              </a:rPr>
              <a:t>3</a:t>
            </a:r>
            <a:r>
              <a:rPr lang="zh-CN" altLang="en-US" sz="2000">
                <a:latin typeface="仿宋" panose="02010609060101010101" pitchFamily="49" charset="-122"/>
                <a:ea typeface="仿宋" panose="02010609060101010101" pitchFamily="49" charset="-122"/>
              </a:rPr>
              <a:t>）：如果法院在缓刑考验期内（如</a:t>
            </a:r>
            <a:r>
              <a:rPr lang="en-US" altLang="zh-CN" sz="2000">
                <a:latin typeface="仿宋" panose="02010609060101010101" pitchFamily="49" charset="-122"/>
                <a:ea typeface="仿宋" panose="02010609060101010101" pitchFamily="49" charset="-122"/>
              </a:rPr>
              <a:t>2001</a:t>
            </a:r>
            <a:r>
              <a:rPr lang="zh-CN" altLang="en-US" sz="2000">
                <a:latin typeface="仿宋" panose="02010609060101010101" pitchFamily="49" charset="-122"/>
                <a:ea typeface="仿宋" panose="02010609060101010101" pitchFamily="49" charset="-122"/>
              </a:rPr>
              <a:t>年</a:t>
            </a:r>
            <a:r>
              <a:rPr lang="en-US" altLang="zh-CN" sz="2000">
                <a:latin typeface="仿宋" panose="02010609060101010101" pitchFamily="49" charset="-122"/>
                <a:ea typeface="仿宋" panose="02010609060101010101" pitchFamily="49" charset="-122"/>
              </a:rPr>
              <a:t>3</a:t>
            </a:r>
            <a:r>
              <a:rPr lang="zh-CN" altLang="en-US" sz="2000">
                <a:latin typeface="仿宋" panose="02010609060101010101" pitchFamily="49" charset="-122"/>
                <a:ea typeface="仿宋" panose="02010609060101010101" pitchFamily="49" charset="-122"/>
              </a:rPr>
              <a:t>月</a:t>
            </a:r>
            <a:r>
              <a:rPr lang="en-US" altLang="zh-CN" sz="2000">
                <a:latin typeface="仿宋" panose="02010609060101010101" pitchFamily="49" charset="-122"/>
                <a:ea typeface="仿宋" panose="02010609060101010101" pitchFamily="49" charset="-122"/>
              </a:rPr>
              <a:t>1</a:t>
            </a:r>
            <a:r>
              <a:rPr lang="zh-CN" altLang="en-US" sz="2000">
                <a:latin typeface="仿宋" panose="02010609060101010101" pitchFamily="49" charset="-122"/>
                <a:ea typeface="仿宋" panose="02010609060101010101" pitchFamily="49" charset="-122"/>
              </a:rPr>
              <a:t>日）发现其曾经的漏罪强奸罪，该强奸罪发生在</a:t>
            </a:r>
            <a:r>
              <a:rPr lang="en-US" altLang="zh-CN" sz="2000">
                <a:latin typeface="仿宋" panose="02010609060101010101" pitchFamily="49" charset="-122"/>
                <a:ea typeface="仿宋" panose="02010609060101010101" pitchFamily="49" charset="-122"/>
              </a:rPr>
              <a:t>1999</a:t>
            </a:r>
            <a:r>
              <a:rPr lang="zh-CN" altLang="en-US" sz="2000">
                <a:latin typeface="仿宋" panose="02010609060101010101" pitchFamily="49" charset="-122"/>
                <a:ea typeface="仿宋" panose="02010609060101010101" pitchFamily="49" charset="-122"/>
              </a:rPr>
              <a:t>年</a:t>
            </a:r>
            <a:r>
              <a:rPr lang="en-US" altLang="zh-CN" sz="2000">
                <a:latin typeface="仿宋" panose="02010609060101010101" pitchFamily="49" charset="-122"/>
                <a:ea typeface="仿宋" panose="02010609060101010101" pitchFamily="49" charset="-122"/>
              </a:rPr>
              <a:t>3</a:t>
            </a:r>
            <a:r>
              <a:rPr lang="zh-CN" altLang="en-US" sz="2000">
                <a:latin typeface="仿宋" panose="02010609060101010101" pitchFamily="49" charset="-122"/>
                <a:ea typeface="仿宋" panose="02010609060101010101" pitchFamily="49" charset="-122"/>
              </a:rPr>
              <a:t>月</a:t>
            </a:r>
            <a:r>
              <a:rPr lang="en-US" altLang="zh-CN" sz="2000">
                <a:latin typeface="仿宋" panose="02010609060101010101" pitchFamily="49" charset="-122"/>
                <a:ea typeface="仿宋" panose="02010609060101010101" pitchFamily="49" charset="-122"/>
              </a:rPr>
              <a:t>1</a:t>
            </a:r>
            <a:r>
              <a:rPr lang="zh-CN" altLang="en-US" sz="2000">
                <a:latin typeface="仿宋" panose="02010609060101010101" pitchFamily="49" charset="-122"/>
                <a:ea typeface="仿宋" panose="02010609060101010101" pitchFamily="49" charset="-122"/>
              </a:rPr>
              <a:t>日。问，是否应该撤销其盗窃罪的缓刑？</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答：应该撤销。根据</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刑法</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77</a:t>
            </a:r>
            <a:r>
              <a:rPr lang="zh-CN" altLang="en-US" sz="2000">
                <a:latin typeface="仿宋" panose="02010609060101010101" pitchFamily="49" charset="-122"/>
                <a:ea typeface="仿宋" panose="02010609060101010101" pitchFamily="49" charset="-122"/>
              </a:rPr>
              <a:t>条的规定，只要在缓刑考验期内发现其有漏罪，就应该撤销已经判处的缓刑。其理由在于，如果给毛毛的盗窃罪判刑当时（</a:t>
            </a:r>
            <a:r>
              <a:rPr lang="en-US" altLang="zh-CN" sz="2000">
                <a:latin typeface="仿宋" panose="02010609060101010101" pitchFamily="49" charset="-122"/>
                <a:ea typeface="仿宋" panose="02010609060101010101" pitchFamily="49" charset="-122"/>
              </a:rPr>
              <a:t>2000</a:t>
            </a:r>
            <a:r>
              <a:rPr lang="zh-CN" altLang="en-US" sz="2000">
                <a:latin typeface="仿宋" panose="02010609060101010101" pitchFamily="49" charset="-122"/>
                <a:ea typeface="仿宋" panose="02010609060101010101" pitchFamily="49" charset="-122"/>
              </a:rPr>
              <a:t>年</a:t>
            </a:r>
            <a:r>
              <a:rPr lang="en-US" altLang="zh-CN" sz="2000">
                <a:latin typeface="仿宋" panose="02010609060101010101" pitchFamily="49" charset="-122"/>
                <a:ea typeface="仿宋" panose="02010609060101010101" pitchFamily="49" charset="-122"/>
              </a:rPr>
              <a:t>3</a:t>
            </a:r>
            <a:r>
              <a:rPr lang="zh-CN" altLang="en-US" sz="2000">
                <a:latin typeface="仿宋" panose="02010609060101010101" pitchFamily="49" charset="-122"/>
                <a:ea typeface="仿宋" panose="02010609060101010101" pitchFamily="49" charset="-122"/>
              </a:rPr>
              <a:t>月</a:t>
            </a:r>
            <a:r>
              <a:rPr lang="en-US" altLang="zh-CN" sz="2000">
                <a:latin typeface="仿宋" panose="02010609060101010101" pitchFamily="49" charset="-122"/>
                <a:ea typeface="仿宋" panose="02010609060101010101" pitchFamily="49" charset="-122"/>
              </a:rPr>
              <a:t>1</a:t>
            </a:r>
            <a:r>
              <a:rPr lang="zh-CN" altLang="en-US" sz="2000">
                <a:latin typeface="仿宋" panose="02010609060101010101" pitchFamily="49" charset="-122"/>
                <a:ea typeface="仿宋" panose="02010609060101010101" pitchFamily="49" charset="-122"/>
              </a:rPr>
              <a:t>日），知道毛毛曾经还有强奸罪（</a:t>
            </a:r>
            <a:r>
              <a:rPr lang="en-US" altLang="zh-CN" sz="2000">
                <a:latin typeface="仿宋" panose="02010609060101010101" pitchFamily="49" charset="-122"/>
                <a:ea typeface="仿宋" panose="02010609060101010101" pitchFamily="49" charset="-122"/>
              </a:rPr>
              <a:t>1999</a:t>
            </a:r>
            <a:r>
              <a:rPr lang="zh-CN" altLang="en-US" sz="2000">
                <a:latin typeface="仿宋" panose="02010609060101010101" pitchFamily="49" charset="-122"/>
                <a:ea typeface="仿宋" panose="02010609060101010101" pitchFamily="49" charset="-122"/>
              </a:rPr>
              <a:t>年</a:t>
            </a:r>
            <a:r>
              <a:rPr lang="en-US" altLang="zh-CN" sz="2000">
                <a:latin typeface="仿宋" panose="02010609060101010101" pitchFamily="49" charset="-122"/>
                <a:ea typeface="仿宋" panose="02010609060101010101" pitchFamily="49" charset="-122"/>
              </a:rPr>
              <a:t>3</a:t>
            </a:r>
            <a:r>
              <a:rPr lang="zh-CN" altLang="en-US" sz="2000">
                <a:latin typeface="仿宋" panose="02010609060101010101" pitchFamily="49" charset="-122"/>
                <a:ea typeface="仿宋" panose="02010609060101010101" pitchFamily="49" charset="-122"/>
              </a:rPr>
              <a:t>月</a:t>
            </a:r>
            <a:r>
              <a:rPr lang="en-US" altLang="zh-CN" sz="2000">
                <a:latin typeface="仿宋" panose="02010609060101010101" pitchFamily="49" charset="-122"/>
                <a:ea typeface="仿宋" panose="02010609060101010101" pitchFamily="49" charset="-122"/>
              </a:rPr>
              <a:t>1</a:t>
            </a:r>
            <a:r>
              <a:rPr lang="zh-CN" altLang="en-US" sz="2000">
                <a:latin typeface="仿宋" panose="02010609060101010101" pitchFamily="49" charset="-122"/>
                <a:ea typeface="仿宋" panose="02010609060101010101" pitchFamily="49" charset="-122"/>
              </a:rPr>
              <a:t>日），是不可能会给其判缓刑的。事后及时发现漏罪（于</a:t>
            </a:r>
            <a:r>
              <a:rPr lang="en-US" altLang="zh-CN" sz="2000">
                <a:latin typeface="仿宋" panose="02010609060101010101" pitchFamily="49" charset="-122"/>
                <a:ea typeface="仿宋" panose="02010609060101010101" pitchFamily="49" charset="-122"/>
              </a:rPr>
              <a:t>2001</a:t>
            </a:r>
            <a:r>
              <a:rPr lang="zh-CN" altLang="en-US" sz="2000">
                <a:latin typeface="仿宋" panose="02010609060101010101" pitchFamily="49" charset="-122"/>
                <a:ea typeface="仿宋" panose="02010609060101010101" pitchFamily="49" charset="-122"/>
              </a:rPr>
              <a:t>年</a:t>
            </a:r>
            <a:r>
              <a:rPr lang="en-US" altLang="zh-CN" sz="2000">
                <a:latin typeface="仿宋" panose="02010609060101010101" pitchFamily="49" charset="-122"/>
                <a:ea typeface="仿宋" panose="02010609060101010101" pitchFamily="49" charset="-122"/>
              </a:rPr>
              <a:t>3</a:t>
            </a:r>
            <a:r>
              <a:rPr lang="zh-CN" altLang="en-US" sz="2000">
                <a:latin typeface="仿宋" panose="02010609060101010101" pitchFamily="49" charset="-122"/>
                <a:ea typeface="仿宋" panose="02010609060101010101" pitchFamily="49" charset="-122"/>
              </a:rPr>
              <a:t>月</a:t>
            </a:r>
            <a:r>
              <a:rPr lang="en-US" altLang="zh-CN" sz="2000">
                <a:latin typeface="仿宋" panose="02010609060101010101" pitchFamily="49" charset="-122"/>
                <a:ea typeface="仿宋" panose="02010609060101010101" pitchFamily="49" charset="-122"/>
              </a:rPr>
              <a:t>1</a:t>
            </a:r>
            <a:r>
              <a:rPr lang="zh-CN" altLang="en-US" sz="2000">
                <a:latin typeface="仿宋" panose="02010609060101010101" pitchFamily="49" charset="-122"/>
                <a:ea typeface="仿宋" panose="02010609060101010101" pitchFamily="49" charset="-122"/>
              </a:rPr>
              <a:t>日发现），就应该及时撤销原判处的缓刑。</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问（</a:t>
            </a:r>
            <a:r>
              <a:rPr lang="en-US" altLang="zh-CN" sz="2000">
                <a:latin typeface="仿宋" panose="02010609060101010101" pitchFamily="49" charset="-122"/>
                <a:ea typeface="仿宋" panose="02010609060101010101" pitchFamily="49" charset="-122"/>
              </a:rPr>
              <a:t>4</a:t>
            </a:r>
            <a:r>
              <a:rPr lang="zh-CN" altLang="en-US" sz="2000">
                <a:latin typeface="仿宋" panose="02010609060101010101" pitchFamily="49" charset="-122"/>
                <a:ea typeface="仿宋" panose="02010609060101010101" pitchFamily="49" charset="-122"/>
              </a:rPr>
              <a:t>）：上述问</a:t>
            </a:r>
            <a:r>
              <a:rPr lang="en-US" altLang="zh-CN" sz="2000">
                <a:latin typeface="仿宋" panose="02010609060101010101" pitchFamily="49" charset="-122"/>
                <a:ea typeface="仿宋" panose="02010609060101010101" pitchFamily="49" charset="-122"/>
              </a:rPr>
              <a:t>3</a:t>
            </a:r>
            <a:r>
              <a:rPr lang="zh-CN" altLang="en-US" sz="2000">
                <a:latin typeface="仿宋" panose="02010609060101010101" pitchFamily="49" charset="-122"/>
                <a:ea typeface="仿宋" panose="02010609060101010101" pitchFamily="49" charset="-122"/>
              </a:rPr>
              <a:t>中的强奸罪，司法机关于</a:t>
            </a:r>
            <a:r>
              <a:rPr lang="en-US" altLang="zh-CN" sz="2000">
                <a:latin typeface="仿宋" panose="02010609060101010101" pitchFamily="49" charset="-122"/>
                <a:ea typeface="仿宋" panose="02010609060101010101" pitchFamily="49" charset="-122"/>
              </a:rPr>
              <a:t>2005</a:t>
            </a:r>
            <a:r>
              <a:rPr lang="zh-CN" altLang="en-US" sz="2000">
                <a:latin typeface="仿宋" panose="02010609060101010101" pitchFamily="49" charset="-122"/>
                <a:ea typeface="仿宋" panose="02010609060101010101" pitchFamily="49" charset="-122"/>
              </a:rPr>
              <a:t>年</a:t>
            </a:r>
            <a:r>
              <a:rPr lang="en-US" altLang="zh-CN" sz="2000">
                <a:latin typeface="仿宋" panose="02010609060101010101" pitchFamily="49" charset="-122"/>
                <a:ea typeface="仿宋" panose="02010609060101010101" pitchFamily="49" charset="-122"/>
              </a:rPr>
              <a:t>3</a:t>
            </a:r>
            <a:r>
              <a:rPr lang="zh-CN" altLang="en-US" sz="2000">
                <a:latin typeface="仿宋" panose="02010609060101010101" pitchFamily="49" charset="-122"/>
                <a:ea typeface="仿宋" panose="02010609060101010101" pitchFamily="49" charset="-122"/>
              </a:rPr>
              <a:t>月</a:t>
            </a:r>
            <a:r>
              <a:rPr lang="en-US" altLang="zh-CN" sz="2000">
                <a:latin typeface="仿宋" panose="02010609060101010101" pitchFamily="49" charset="-122"/>
                <a:ea typeface="仿宋" panose="02010609060101010101" pitchFamily="49" charset="-122"/>
              </a:rPr>
              <a:t>1</a:t>
            </a:r>
            <a:r>
              <a:rPr lang="zh-CN" altLang="en-US" sz="2000">
                <a:latin typeface="仿宋" panose="02010609060101010101" pitchFamily="49" charset="-122"/>
                <a:ea typeface="仿宋" panose="02010609060101010101" pitchFamily="49" charset="-122"/>
              </a:rPr>
              <a:t>日才发现，此时毛毛盗窃罪的缓刑考验期已经期满。问，是否需要撤销其盗窃罪的缓刑？</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答：不需要。根据</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刑法</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77</a:t>
            </a:r>
            <a:r>
              <a:rPr lang="zh-CN" altLang="en-US" sz="2000">
                <a:latin typeface="仿宋" panose="02010609060101010101" pitchFamily="49" charset="-122"/>
                <a:ea typeface="仿宋" panose="02010609060101010101" pitchFamily="49" charset="-122"/>
              </a:rPr>
              <a:t>条的规定，在缓刑考验期内发现漏罪，才需要撤销缓刑。而本案是在盗窃罪的缓刑考验期满后才发现漏罪，则不需要撤销盗窃罪的缓刑。其理由在于，隐瞒自己的过去（漏罪）在一定程度上可以说是人的本能，如果该漏罪（很早的罪）经过很长时间才被发现，直接追究漏罪的刑事责任就可以了。</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
            <a:extLst>
              <a:ext uri="{FF2B5EF4-FFF2-40B4-BE49-F238E27FC236}">
                <a16:creationId xmlns:a16="http://schemas.microsoft.com/office/drawing/2014/main" id="{EDB8511A-721A-8D66-1356-6A4548CEEC1F}"/>
              </a:ext>
            </a:extLst>
          </p:cNvPr>
          <p:cNvSpPr>
            <a:spLocks noChangeArrowheads="1"/>
          </p:cNvSpPr>
          <p:nvPr/>
        </p:nvSpPr>
        <p:spPr bwMode="auto">
          <a:xfrm>
            <a:off x="0" y="188913"/>
            <a:ext cx="9109075"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a:latin typeface="黑体" panose="02010609060101010101" pitchFamily="49" charset="-122"/>
                <a:ea typeface="黑体" panose="02010609060101010101" pitchFamily="49" charset="-122"/>
              </a:rPr>
              <a:t>    四、免除处罚情节的适用根据</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我国</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刑法</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第</a:t>
            </a:r>
            <a:r>
              <a:rPr lang="en-US" altLang="zh-CN" sz="2000">
                <a:latin typeface="黑体" panose="02010609060101010101" pitchFamily="49" charset="-122"/>
                <a:ea typeface="黑体" panose="02010609060101010101" pitchFamily="49" charset="-122"/>
              </a:rPr>
              <a:t>37</a:t>
            </a:r>
            <a:r>
              <a:rPr lang="zh-CN" altLang="en-US" sz="2000">
                <a:latin typeface="黑体" panose="02010609060101010101" pitchFamily="49" charset="-122"/>
                <a:ea typeface="黑体" panose="02010609060101010101" pitchFamily="49" charset="-122"/>
              </a:rPr>
              <a:t>条的规定，免除罚，是对犯罪分子作</a:t>
            </a:r>
            <a:r>
              <a:rPr lang="zh-CN" altLang="en-US" sz="2000">
                <a:solidFill>
                  <a:srgbClr val="0070C0"/>
                </a:solidFill>
                <a:latin typeface="黑体" panose="02010609060101010101" pitchFamily="49" charset="-122"/>
                <a:ea typeface="黑体" panose="02010609060101010101" pitchFamily="49" charset="-122"/>
              </a:rPr>
              <a:t>有罪宣告</a:t>
            </a:r>
            <a:r>
              <a:rPr lang="zh-CN" altLang="en-US" sz="2000">
                <a:latin typeface="黑体" panose="02010609060101010101" pitchFamily="49" charset="-122"/>
                <a:ea typeface="黑体" panose="02010609060101010101" pitchFamily="49" charset="-122"/>
              </a:rPr>
              <a:t>，但</a:t>
            </a:r>
            <a:r>
              <a:rPr lang="zh-CN" altLang="en-US" sz="2000">
                <a:solidFill>
                  <a:srgbClr val="0070C0"/>
                </a:solidFill>
                <a:latin typeface="黑体" panose="02010609060101010101" pitchFamily="49" charset="-122"/>
                <a:ea typeface="黑体" panose="02010609060101010101" pitchFamily="49" charset="-122"/>
              </a:rPr>
              <a:t>免除其刑罚</a:t>
            </a:r>
            <a:r>
              <a:rPr lang="zh-CN" altLang="en-US" sz="2000">
                <a:latin typeface="黑体" panose="02010609060101010101" pitchFamily="49" charset="-122"/>
                <a:ea typeface="黑体" panose="02010609060101010101" pitchFamily="49" charset="-122"/>
              </a:rPr>
              <a:t>处罚。</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适用免除处罚的情节，除应当明确各种总则性和分则性免除处罚情节的具体内容外，必须满足三个基本条件：</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latin typeface="黑体" panose="02010609060101010101" pitchFamily="49" charset="-122"/>
                <a:ea typeface="黑体" panose="02010609060101010101" pitchFamily="49" charset="-122"/>
              </a:rPr>
              <a:t>行为人的行为已经</a:t>
            </a:r>
            <a:r>
              <a:rPr lang="zh-CN" altLang="en-US" sz="2000">
                <a:solidFill>
                  <a:srgbClr val="0070C0"/>
                </a:solidFill>
                <a:latin typeface="黑体" panose="02010609060101010101" pitchFamily="49" charset="-122"/>
                <a:ea typeface="黑体" panose="02010609060101010101" pitchFamily="49" charset="-122"/>
              </a:rPr>
              <a:t>构成犯罪</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行为人所构成的犯罪</a:t>
            </a:r>
            <a:r>
              <a:rPr lang="zh-CN" altLang="en-US" sz="2000">
                <a:solidFill>
                  <a:srgbClr val="0070C0"/>
                </a:solidFill>
                <a:latin typeface="黑体" panose="02010609060101010101" pitchFamily="49" charset="-122"/>
                <a:ea typeface="黑体" panose="02010609060101010101" pitchFamily="49" charset="-122"/>
              </a:rPr>
              <a:t>情节轻微</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latin typeface="黑体" panose="02010609060101010101" pitchFamily="49" charset="-122"/>
                <a:ea typeface="黑体" panose="02010609060101010101" pitchFamily="49" charset="-122"/>
              </a:rPr>
              <a:t>因犯罪情节轻微而</a:t>
            </a:r>
            <a:r>
              <a:rPr lang="zh-CN" altLang="en-US" sz="2000">
                <a:solidFill>
                  <a:srgbClr val="0070C0"/>
                </a:solidFill>
                <a:latin typeface="黑体" panose="02010609060101010101" pitchFamily="49" charset="-122"/>
                <a:ea typeface="黑体" panose="02010609060101010101" pitchFamily="49" charset="-122"/>
              </a:rPr>
              <a:t>不需要判处刑罚</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
            <a:extLst>
              <a:ext uri="{FF2B5EF4-FFF2-40B4-BE49-F238E27FC236}">
                <a16:creationId xmlns:a16="http://schemas.microsoft.com/office/drawing/2014/main" id="{1D9AA9A5-ACAF-4761-ADB4-A7D5828A1122}"/>
              </a:ext>
            </a:extLst>
          </p:cNvPr>
          <p:cNvSpPr>
            <a:spLocks noChangeArrowheads="1"/>
          </p:cNvSpPr>
          <p:nvPr/>
        </p:nvSpPr>
        <p:spPr bwMode="auto">
          <a:xfrm>
            <a:off x="0" y="115888"/>
            <a:ext cx="910907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800" b="1">
                <a:latin typeface="黑体" panose="02010609060101010101" pitchFamily="49" charset="-122"/>
                <a:ea typeface="黑体" panose="02010609060101010101" pitchFamily="49" charset="-122"/>
              </a:rPr>
              <a:t>酌定情节</a:t>
            </a:r>
            <a:r>
              <a:rPr lang="zh-CN" altLang="en-US" sz="1000">
                <a:latin typeface="黑体" panose="02010609060101010101" pitchFamily="49" charset="-122"/>
                <a:ea typeface="黑体" panose="02010609060101010101" pitchFamily="49" charset="-122"/>
              </a:rPr>
              <a:t>   </a:t>
            </a: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一、概念</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酌定情节，是指人民法院从</a:t>
            </a:r>
            <a:r>
              <a:rPr lang="zh-CN" altLang="en-US" sz="2000">
                <a:solidFill>
                  <a:srgbClr val="0070C0"/>
                </a:solidFill>
                <a:latin typeface="黑体" panose="02010609060101010101" pitchFamily="49" charset="-122"/>
                <a:ea typeface="黑体" panose="02010609060101010101" pitchFamily="49" charset="-122"/>
              </a:rPr>
              <a:t>审判经验中</a:t>
            </a:r>
            <a:r>
              <a:rPr lang="zh-CN" altLang="en-US" sz="2000">
                <a:latin typeface="黑体" panose="02010609060101010101" pitchFamily="49" charset="-122"/>
                <a:ea typeface="黑体" panose="02010609060101010101" pitchFamily="49" charset="-122"/>
              </a:rPr>
              <a:t>总结出来的，在刑罚裁量过程中</a:t>
            </a:r>
            <a:r>
              <a:rPr lang="zh-CN" altLang="en-US" sz="2000">
                <a:solidFill>
                  <a:srgbClr val="0070C0"/>
                </a:solidFill>
                <a:latin typeface="黑体" panose="02010609060101010101" pitchFamily="49" charset="-122"/>
                <a:ea typeface="黑体" panose="02010609060101010101" pitchFamily="49" charset="-122"/>
              </a:rPr>
              <a:t>灵活掌握、酌情适用</a:t>
            </a:r>
            <a:r>
              <a:rPr lang="zh-CN" altLang="en-US" sz="2000">
                <a:latin typeface="黑体" panose="02010609060101010101" pitchFamily="49" charset="-122"/>
                <a:ea typeface="黑体" panose="02010609060101010101" pitchFamily="49" charset="-122"/>
              </a:rPr>
              <a:t>的情节。</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二、种类</a:t>
            </a: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latin typeface="黑体" panose="02010609060101010101" pitchFamily="49" charset="-122"/>
                <a:ea typeface="黑体" panose="02010609060101010101" pitchFamily="49" charset="-122"/>
              </a:rPr>
              <a:t>犯罪的动机。</a:t>
            </a:r>
            <a:r>
              <a:rPr lang="zh-CN" altLang="en-US" sz="2000">
                <a:latin typeface="仿宋" panose="02010609060101010101" pitchFamily="49" charset="-122"/>
                <a:ea typeface="仿宋" panose="02010609060101010101" pitchFamily="49" charset="-122"/>
              </a:rPr>
              <a:t>例如：同是抢夺犯罪，有的是追求腐化生活，有的是基于家庭生活困难，前者的主观恶性相对大于后者。</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犯罪的手段。</a:t>
            </a:r>
            <a:r>
              <a:rPr lang="zh-CN" altLang="en-US" sz="2000">
                <a:latin typeface="仿宋" panose="02010609060101010101" pitchFamily="49" charset="-122"/>
                <a:ea typeface="仿宋" panose="02010609060101010101" pitchFamily="49" charset="-122"/>
              </a:rPr>
              <a:t>例如：使用一般强制方法实施的强奸犯罪，与采用惨无人道、极端野蛮的手段完成的强奸犯罪相比，前者的情节明显轻于后者。</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latin typeface="黑体" panose="02010609060101010101" pitchFamily="49" charset="-122"/>
                <a:ea typeface="黑体" panose="02010609060101010101" pitchFamily="49" charset="-122"/>
              </a:rPr>
              <a:t>犯罪的时间、地点。</a:t>
            </a:r>
            <a:r>
              <a:rPr lang="zh-CN" altLang="en-US" sz="2000">
                <a:latin typeface="仿宋" panose="02010609060101010101" pitchFamily="49" charset="-122"/>
                <a:ea typeface="仿宋" panose="02010609060101010101" pitchFamily="49" charset="-122"/>
              </a:rPr>
              <a:t>例如：发生于天灾人祸之时的盗窃、抢劫等犯罪，就比平时所发生的相同犯罪，具有更大的社会危害性。</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4.</a:t>
            </a:r>
            <a:r>
              <a:rPr lang="zh-CN" altLang="en-US" sz="2000">
                <a:latin typeface="黑体" panose="02010609060101010101" pitchFamily="49" charset="-122"/>
                <a:ea typeface="黑体" panose="02010609060101010101" pitchFamily="49" charset="-122"/>
              </a:rPr>
              <a:t>犯罪侵害的对象。</a:t>
            </a:r>
            <a:r>
              <a:rPr lang="zh-CN" altLang="en-US" sz="2000">
                <a:latin typeface="仿宋" panose="02010609060101010101" pitchFamily="49" charset="-122"/>
                <a:ea typeface="仿宋" panose="02010609060101010101" pitchFamily="49" charset="-122"/>
              </a:rPr>
              <a:t>例如：侵犯未成年人、残疾人、老年人、怀孕妇女的犯罪，就比侵犯其他对象的相同犯罪，具有更大的社会危害性。</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5.</a:t>
            </a:r>
            <a:r>
              <a:rPr lang="zh-CN" altLang="en-US" sz="2000">
                <a:latin typeface="黑体" panose="02010609060101010101" pitchFamily="49" charset="-122"/>
                <a:ea typeface="黑体" panose="02010609060101010101" pitchFamily="49" charset="-122"/>
              </a:rPr>
              <a:t>犯罪造成的损害结果。</a:t>
            </a:r>
            <a:r>
              <a:rPr lang="zh-CN" altLang="en-US" sz="2000">
                <a:latin typeface="仿宋" panose="02010609060101010101" pitchFamily="49" charset="-122"/>
                <a:ea typeface="仿宋" panose="02010609060101010101" pitchFamily="49" charset="-122"/>
              </a:rPr>
              <a:t>例如：同是侵犯财产利益的犯罪，犯罪人所造成的实际财产损害程度，就是在量刑时应予以考虑的因素。</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6.</a:t>
            </a:r>
            <a:r>
              <a:rPr lang="zh-CN" altLang="en-US" sz="2000">
                <a:latin typeface="黑体" panose="02010609060101010101" pitchFamily="49" charset="-122"/>
                <a:ea typeface="黑体" panose="02010609060101010101" pitchFamily="49" charset="-122"/>
              </a:rPr>
              <a:t>犯罪分子的一贯表现。</a:t>
            </a:r>
            <a:r>
              <a:rPr lang="zh-CN" altLang="en-US" sz="2000">
                <a:latin typeface="仿宋" panose="02010609060101010101" pitchFamily="49" charset="-122"/>
                <a:ea typeface="仿宋" panose="02010609060101010101" pitchFamily="49" charset="-122"/>
              </a:rPr>
              <a:t>例如：平时遵纪守法者犯罪，与平时一贯违法乱纪、甚至多次受过行政处罚者犯罪相比，后者就应受到相对较重的处罚。</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7.</a:t>
            </a:r>
            <a:r>
              <a:rPr lang="zh-CN" altLang="en-US" sz="2000">
                <a:latin typeface="黑体" panose="02010609060101010101" pitchFamily="49" charset="-122"/>
                <a:ea typeface="黑体" panose="02010609060101010101" pitchFamily="49" charset="-122"/>
              </a:rPr>
              <a:t>犯罪后的态度。</a:t>
            </a:r>
            <a:r>
              <a:rPr lang="zh-CN" altLang="en-US" sz="2000">
                <a:latin typeface="仿宋" panose="02010609060101010101" pitchFamily="49" charset="-122"/>
                <a:ea typeface="仿宋" panose="02010609060101010101" pitchFamily="49" charset="-122"/>
              </a:rPr>
              <a:t>例如：真诚悔过、坦白罪行、积极退赃、主动赔偿损失、积极采取措施消除或减轻危害结果等表现，相较于拒不认罪、毁灭罪证、意图逃避罪责等表现，应当受到相对较轻的处罚。</a:t>
            </a:r>
            <a:endParaRPr lang="en-US" altLang="zh-CN" sz="2000">
              <a:latin typeface="仿宋" panose="02010609060101010101" pitchFamily="49" charset="-122"/>
              <a:ea typeface="仿宋" panose="02010609060101010101"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3">
            <a:extLst>
              <a:ext uri="{FF2B5EF4-FFF2-40B4-BE49-F238E27FC236}">
                <a16:creationId xmlns:a16="http://schemas.microsoft.com/office/drawing/2014/main" id="{62A62B1D-ECAC-19BF-0EC0-80C3BF002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25538"/>
            <a:ext cx="84359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10786</TotalTime>
  <Words>11587</Words>
  <Application>Microsoft Office PowerPoint</Application>
  <PresentationFormat>全屏显示(4:3)</PresentationFormat>
  <Paragraphs>789</Paragraphs>
  <Slides>67</Slides>
  <Notes>39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67</vt:i4>
      </vt:variant>
    </vt:vector>
  </HeadingPairs>
  <TitlesOfParts>
    <vt:vector size="73" baseType="lpstr">
      <vt:lpstr>等线</vt:lpstr>
      <vt:lpstr>仿宋</vt:lpstr>
      <vt:lpstr>黑体</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zc</dc:creator>
  <cp:lastModifiedBy>chun zhang</cp:lastModifiedBy>
  <cp:revision>301</cp:revision>
  <dcterms:created xsi:type="dcterms:W3CDTF">2013-10-10T06:04:30Z</dcterms:created>
  <dcterms:modified xsi:type="dcterms:W3CDTF">2025-12-10T00:30:55Z</dcterms:modified>
</cp:coreProperties>
</file>