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1" r:id="rId2"/>
    <p:sldId id="1970" r:id="rId3"/>
    <p:sldId id="396" r:id="rId4"/>
    <p:sldId id="1975" r:id="rId5"/>
    <p:sldId id="1976" r:id="rId6"/>
    <p:sldId id="402" r:id="rId7"/>
    <p:sldId id="403" r:id="rId8"/>
    <p:sldId id="408" r:id="rId9"/>
    <p:sldId id="397" r:id="rId10"/>
    <p:sldId id="409" r:id="rId11"/>
    <p:sldId id="410" r:id="rId12"/>
    <p:sldId id="411" r:id="rId13"/>
    <p:sldId id="413" r:id="rId14"/>
    <p:sldId id="404" r:id="rId15"/>
    <p:sldId id="414" r:id="rId16"/>
    <p:sldId id="416" r:id="rId17"/>
    <p:sldId id="415" r:id="rId18"/>
    <p:sldId id="1979" r:id="rId19"/>
    <p:sldId id="418" r:id="rId20"/>
    <p:sldId id="1977" r:id="rId21"/>
    <p:sldId id="417" r:id="rId22"/>
    <p:sldId id="1978" r:id="rId23"/>
    <p:sldId id="419" r:id="rId24"/>
    <p:sldId id="421" r:id="rId25"/>
    <p:sldId id="423" r:id="rId26"/>
    <p:sldId id="425" r:id="rId27"/>
    <p:sldId id="427" r:id="rId28"/>
    <p:sldId id="426" r:id="rId29"/>
    <p:sldId id="1980" r:id="rId30"/>
    <p:sldId id="430" r:id="rId31"/>
    <p:sldId id="429" r:id="rId32"/>
    <p:sldId id="431" r:id="rId33"/>
    <p:sldId id="433" r:id="rId34"/>
    <p:sldId id="1971" r:id="rId35"/>
    <p:sldId id="1972" r:id="rId36"/>
    <p:sldId id="406" r:id="rId37"/>
    <p:sldId id="1958" r:id="rId38"/>
    <p:sldId id="1959" r:id="rId39"/>
    <p:sldId id="1960" r:id="rId40"/>
    <p:sldId id="1961" r:id="rId41"/>
    <p:sldId id="437" r:id="rId4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0" autoAdjust="0"/>
    <p:restoredTop sz="94660"/>
  </p:normalViewPr>
  <p:slideViewPr>
    <p:cSldViewPr>
      <p:cViewPr varScale="1">
        <p:scale>
          <a:sx n="153" d="100"/>
          <a:sy n="153" d="100"/>
        </p:scale>
        <p:origin x="18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97414E8-9232-0C3C-D8C8-A9310DD65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DD8D0ED7-D207-5995-16D7-64F075CF57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39F4525-0715-4D9F-B36A-547409D6C1D4}" type="datetimeFigureOut">
              <a:rPr lang="zh-CN" altLang="en-US"/>
              <a:pPr>
                <a:defRPr/>
              </a:pPr>
              <a:t>2025/11/19</a:t>
            </a:fld>
            <a:endParaRPr lang="zh-CN" altLang="en-US"/>
          </a:p>
        </p:txBody>
      </p:sp>
      <p:sp>
        <p:nvSpPr>
          <p:cNvPr id="4" name="幻灯片图像占位符 3">
            <a:extLst>
              <a:ext uri="{FF2B5EF4-FFF2-40B4-BE49-F238E27FC236}">
                <a16:creationId xmlns:a16="http://schemas.microsoft.com/office/drawing/2014/main" id="{A7419BB9-5D02-C411-A88B-DA9FB9AF6E5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49B4D676-C1B2-D80E-53BC-18D0AD10104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6B97EE92-0543-7C55-AA3F-6643484C5E3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FE128800-CBB5-F738-6054-527C27B2C86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C6F7A29-55B5-473D-91C6-211FE12EFDE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4BB510D2-89EC-C4DA-9705-B64A14C3C847}"/>
              </a:ext>
            </a:extLst>
          </p:cNvPr>
          <p:cNvSpPr>
            <a:spLocks noGrp="1" noRot="1" noChangeAspect="1" noChangeArrowheads="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文本占位符 2">
            <a:extLst>
              <a:ext uri="{FF2B5EF4-FFF2-40B4-BE49-F238E27FC236}">
                <a16:creationId xmlns:a16="http://schemas.microsoft.com/office/drawing/2014/main" id="{F7F5CC7E-FE1E-20F0-16D9-EC942B9C9B7B}"/>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187610EE-7B4C-03A6-591A-24B215823734}"/>
              </a:ext>
            </a:extLst>
          </p:cNvPr>
          <p:cNvSpPr>
            <a:spLocks noGrp="1"/>
          </p:cNvSpPr>
          <p:nvPr>
            <p:ph type="dt" sz="half" idx="10"/>
          </p:nvPr>
        </p:nvSpPr>
        <p:spPr/>
        <p:txBody>
          <a:bodyPr/>
          <a:lstStyle>
            <a:lvl1pPr>
              <a:defRPr/>
            </a:lvl1pPr>
          </a:lstStyle>
          <a:p>
            <a:pPr>
              <a:defRPr/>
            </a:pPr>
            <a:fld id="{3E43F43C-FA4A-4A4A-AC93-17D6B0B983C6}"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7F3BCC99-B5D0-5655-C6E4-F8964EB7B4EC}"/>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CCD1AC0-0C3E-C827-4926-55AAE8778D3C}"/>
              </a:ext>
            </a:extLst>
          </p:cNvPr>
          <p:cNvSpPr>
            <a:spLocks noGrp="1"/>
          </p:cNvSpPr>
          <p:nvPr>
            <p:ph type="sldNum" sz="quarter" idx="12"/>
          </p:nvPr>
        </p:nvSpPr>
        <p:spPr/>
        <p:txBody>
          <a:bodyPr/>
          <a:lstStyle>
            <a:lvl1pPr>
              <a:defRPr/>
            </a:lvl1pPr>
          </a:lstStyle>
          <a:p>
            <a:pPr>
              <a:defRPr/>
            </a:pPr>
            <a:fld id="{180E78C9-04B6-4BEF-A571-6423EFD066BC}" type="slidenum">
              <a:rPr lang="zh-CN" altLang="en-US"/>
              <a:pPr>
                <a:defRPr/>
              </a:pPr>
              <a:t>‹#›</a:t>
            </a:fld>
            <a:endParaRPr lang="zh-CN" altLang="en-US"/>
          </a:p>
        </p:txBody>
      </p:sp>
    </p:spTree>
    <p:extLst>
      <p:ext uri="{BB962C8B-B14F-4D97-AF65-F5344CB8AC3E}">
        <p14:creationId xmlns:p14="http://schemas.microsoft.com/office/powerpoint/2010/main" val="283005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C6F640A-19DD-29DF-B1F3-5F9FA09A81CD}"/>
              </a:ext>
            </a:extLst>
          </p:cNvPr>
          <p:cNvSpPr>
            <a:spLocks noGrp="1"/>
          </p:cNvSpPr>
          <p:nvPr>
            <p:ph type="dt" sz="half" idx="10"/>
          </p:nvPr>
        </p:nvSpPr>
        <p:spPr/>
        <p:txBody>
          <a:bodyPr/>
          <a:lstStyle>
            <a:lvl1pPr>
              <a:defRPr/>
            </a:lvl1pPr>
          </a:lstStyle>
          <a:p>
            <a:pPr>
              <a:defRPr/>
            </a:pPr>
            <a:fld id="{642831F3-615C-45BB-8465-38D6A0FD830D}"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27CE55C9-02B3-FFB6-BF28-9D1D5ED2E68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4BE44AC-F175-6522-B9A7-EE386A4F7267}"/>
              </a:ext>
            </a:extLst>
          </p:cNvPr>
          <p:cNvSpPr>
            <a:spLocks noGrp="1"/>
          </p:cNvSpPr>
          <p:nvPr>
            <p:ph type="sldNum" sz="quarter" idx="12"/>
          </p:nvPr>
        </p:nvSpPr>
        <p:spPr/>
        <p:txBody>
          <a:bodyPr/>
          <a:lstStyle>
            <a:lvl1pPr>
              <a:defRPr/>
            </a:lvl1pPr>
          </a:lstStyle>
          <a:p>
            <a:pPr>
              <a:defRPr/>
            </a:pPr>
            <a:fld id="{94858490-7A91-4AD5-898B-EA8189FE6E19}" type="slidenum">
              <a:rPr lang="zh-CN" altLang="en-US"/>
              <a:pPr>
                <a:defRPr/>
              </a:pPr>
              <a:t>‹#›</a:t>
            </a:fld>
            <a:endParaRPr lang="zh-CN" altLang="en-US"/>
          </a:p>
        </p:txBody>
      </p:sp>
    </p:spTree>
    <p:extLst>
      <p:ext uri="{BB962C8B-B14F-4D97-AF65-F5344CB8AC3E}">
        <p14:creationId xmlns:p14="http://schemas.microsoft.com/office/powerpoint/2010/main" val="420757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1FE037-0947-0F1A-5827-3320338162AC}"/>
              </a:ext>
            </a:extLst>
          </p:cNvPr>
          <p:cNvSpPr>
            <a:spLocks noGrp="1"/>
          </p:cNvSpPr>
          <p:nvPr>
            <p:ph type="dt" sz="half" idx="10"/>
          </p:nvPr>
        </p:nvSpPr>
        <p:spPr/>
        <p:txBody>
          <a:bodyPr/>
          <a:lstStyle>
            <a:lvl1pPr>
              <a:defRPr/>
            </a:lvl1pPr>
          </a:lstStyle>
          <a:p>
            <a:pPr>
              <a:defRPr/>
            </a:pPr>
            <a:fld id="{4F2945AC-B69B-4219-A475-4FDFB7496C27}"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01BA7537-2FB2-54C7-18AE-F42BBADFDDF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F1F5033-B6E8-0FFA-67F4-A9FB040E3131}"/>
              </a:ext>
            </a:extLst>
          </p:cNvPr>
          <p:cNvSpPr>
            <a:spLocks noGrp="1"/>
          </p:cNvSpPr>
          <p:nvPr>
            <p:ph type="sldNum" sz="quarter" idx="12"/>
          </p:nvPr>
        </p:nvSpPr>
        <p:spPr/>
        <p:txBody>
          <a:bodyPr/>
          <a:lstStyle>
            <a:lvl1pPr>
              <a:defRPr/>
            </a:lvl1pPr>
          </a:lstStyle>
          <a:p>
            <a:pPr>
              <a:defRPr/>
            </a:pPr>
            <a:fld id="{6887ECC1-D29F-4858-B7FC-23F0A00379B0}" type="slidenum">
              <a:rPr lang="zh-CN" altLang="en-US"/>
              <a:pPr>
                <a:defRPr/>
              </a:pPr>
              <a:t>‹#›</a:t>
            </a:fld>
            <a:endParaRPr lang="zh-CN" altLang="en-US"/>
          </a:p>
        </p:txBody>
      </p:sp>
    </p:spTree>
    <p:extLst>
      <p:ext uri="{BB962C8B-B14F-4D97-AF65-F5344CB8AC3E}">
        <p14:creationId xmlns:p14="http://schemas.microsoft.com/office/powerpoint/2010/main" val="59648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536" y="998255"/>
            <a:ext cx="6840760" cy="5664629"/>
          </a:xfrm>
          <a:prstGeom prst="rect">
            <a:avLst/>
          </a:prstGeom>
        </p:spPr>
        <p:txBody>
          <a:bodyPr/>
          <a:lstStyle>
            <a:lvl1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latinLnBrk="0" hangingPunct="1">
              <a:lnSpc>
                <a:spcPct val="130000"/>
              </a:lnSpc>
              <a:spcBef>
                <a:spcPts val="0"/>
              </a:spcBef>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28701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7DB7F7-A5DC-5C45-35F3-BDF47168D36C}"/>
              </a:ext>
            </a:extLst>
          </p:cNvPr>
          <p:cNvSpPr>
            <a:spLocks noGrp="1"/>
          </p:cNvSpPr>
          <p:nvPr>
            <p:ph type="dt" sz="half" idx="10"/>
          </p:nvPr>
        </p:nvSpPr>
        <p:spPr/>
        <p:txBody>
          <a:bodyPr/>
          <a:lstStyle>
            <a:lvl1pPr>
              <a:defRPr/>
            </a:lvl1pPr>
          </a:lstStyle>
          <a:p>
            <a:pPr>
              <a:defRPr/>
            </a:pPr>
            <a:fld id="{B47DA71E-3D01-48B2-922F-53A787777779}"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18700DEA-5D41-1FD9-DBC8-F321449DE8B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2536464-27F6-5DFB-999F-0970F058EFED}"/>
              </a:ext>
            </a:extLst>
          </p:cNvPr>
          <p:cNvSpPr>
            <a:spLocks noGrp="1"/>
          </p:cNvSpPr>
          <p:nvPr>
            <p:ph type="sldNum" sz="quarter" idx="12"/>
          </p:nvPr>
        </p:nvSpPr>
        <p:spPr/>
        <p:txBody>
          <a:bodyPr/>
          <a:lstStyle>
            <a:lvl1pPr>
              <a:defRPr/>
            </a:lvl1pPr>
          </a:lstStyle>
          <a:p>
            <a:pPr>
              <a:defRPr/>
            </a:pPr>
            <a:fld id="{0B41F02F-734F-4475-837A-3EE09E7BB199}" type="slidenum">
              <a:rPr lang="zh-CN" altLang="en-US"/>
              <a:pPr>
                <a:defRPr/>
              </a:pPr>
              <a:t>‹#›</a:t>
            </a:fld>
            <a:endParaRPr lang="zh-CN" altLang="en-US"/>
          </a:p>
        </p:txBody>
      </p:sp>
    </p:spTree>
    <p:extLst>
      <p:ext uri="{BB962C8B-B14F-4D97-AF65-F5344CB8AC3E}">
        <p14:creationId xmlns:p14="http://schemas.microsoft.com/office/powerpoint/2010/main" val="300654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08F74A-534B-0E62-3FA4-5C620FAC82D4}"/>
              </a:ext>
            </a:extLst>
          </p:cNvPr>
          <p:cNvSpPr>
            <a:spLocks noGrp="1"/>
          </p:cNvSpPr>
          <p:nvPr>
            <p:ph type="dt" sz="half" idx="10"/>
          </p:nvPr>
        </p:nvSpPr>
        <p:spPr/>
        <p:txBody>
          <a:bodyPr/>
          <a:lstStyle>
            <a:lvl1pPr>
              <a:defRPr/>
            </a:lvl1pPr>
          </a:lstStyle>
          <a:p>
            <a:pPr>
              <a:defRPr/>
            </a:pPr>
            <a:fld id="{AB2C3491-FFA7-4DFA-94D7-A6AA53286F6C}"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7BE8A98B-72FE-531F-299B-72C91784251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DCC9FBF-DD5F-64CC-FDA3-4D1131ED1839}"/>
              </a:ext>
            </a:extLst>
          </p:cNvPr>
          <p:cNvSpPr>
            <a:spLocks noGrp="1"/>
          </p:cNvSpPr>
          <p:nvPr>
            <p:ph type="sldNum" sz="quarter" idx="12"/>
          </p:nvPr>
        </p:nvSpPr>
        <p:spPr/>
        <p:txBody>
          <a:bodyPr/>
          <a:lstStyle>
            <a:lvl1pPr>
              <a:defRPr/>
            </a:lvl1pPr>
          </a:lstStyle>
          <a:p>
            <a:pPr>
              <a:defRPr/>
            </a:pPr>
            <a:fld id="{AB9E3BFC-F329-48BD-99E1-5D5504963C46}" type="slidenum">
              <a:rPr lang="zh-CN" altLang="en-US"/>
              <a:pPr>
                <a:defRPr/>
              </a:pPr>
              <a:t>‹#›</a:t>
            </a:fld>
            <a:endParaRPr lang="zh-CN" altLang="en-US"/>
          </a:p>
        </p:txBody>
      </p:sp>
    </p:spTree>
    <p:extLst>
      <p:ext uri="{BB962C8B-B14F-4D97-AF65-F5344CB8AC3E}">
        <p14:creationId xmlns:p14="http://schemas.microsoft.com/office/powerpoint/2010/main" val="270810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76DF9BE8-C6EA-90A8-6033-CFF3BF272AB4}"/>
              </a:ext>
            </a:extLst>
          </p:cNvPr>
          <p:cNvSpPr>
            <a:spLocks noGrp="1"/>
          </p:cNvSpPr>
          <p:nvPr>
            <p:ph type="dt" sz="half" idx="10"/>
          </p:nvPr>
        </p:nvSpPr>
        <p:spPr/>
        <p:txBody>
          <a:bodyPr/>
          <a:lstStyle>
            <a:lvl1pPr>
              <a:defRPr/>
            </a:lvl1pPr>
          </a:lstStyle>
          <a:p>
            <a:pPr>
              <a:defRPr/>
            </a:pPr>
            <a:fld id="{20F27A2B-1A0E-4913-87D6-9799D2933AF8}"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2BC5EEFE-83CA-C116-87D3-8320821FFEC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43F9146-A285-397D-22C5-C03786FD0999}"/>
              </a:ext>
            </a:extLst>
          </p:cNvPr>
          <p:cNvSpPr>
            <a:spLocks noGrp="1"/>
          </p:cNvSpPr>
          <p:nvPr>
            <p:ph type="sldNum" sz="quarter" idx="12"/>
          </p:nvPr>
        </p:nvSpPr>
        <p:spPr/>
        <p:txBody>
          <a:bodyPr/>
          <a:lstStyle>
            <a:lvl1pPr>
              <a:defRPr/>
            </a:lvl1pPr>
          </a:lstStyle>
          <a:p>
            <a:pPr>
              <a:defRPr/>
            </a:pPr>
            <a:fld id="{A326687D-BADD-4947-A8AE-6B245F02627F}" type="slidenum">
              <a:rPr lang="zh-CN" altLang="en-US"/>
              <a:pPr>
                <a:defRPr/>
              </a:pPr>
              <a:t>‹#›</a:t>
            </a:fld>
            <a:endParaRPr lang="zh-CN" altLang="en-US"/>
          </a:p>
        </p:txBody>
      </p:sp>
    </p:spTree>
    <p:extLst>
      <p:ext uri="{BB962C8B-B14F-4D97-AF65-F5344CB8AC3E}">
        <p14:creationId xmlns:p14="http://schemas.microsoft.com/office/powerpoint/2010/main" val="180412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7F2DB1DF-0372-DC67-63C1-929D6BD88BA5}"/>
              </a:ext>
            </a:extLst>
          </p:cNvPr>
          <p:cNvSpPr>
            <a:spLocks noGrp="1"/>
          </p:cNvSpPr>
          <p:nvPr>
            <p:ph type="dt" sz="half" idx="10"/>
          </p:nvPr>
        </p:nvSpPr>
        <p:spPr/>
        <p:txBody>
          <a:bodyPr/>
          <a:lstStyle>
            <a:lvl1pPr>
              <a:defRPr/>
            </a:lvl1pPr>
          </a:lstStyle>
          <a:p>
            <a:pPr>
              <a:defRPr/>
            </a:pPr>
            <a:fld id="{E9808EEA-1B46-4BE1-8132-ABF66E0838ED}" type="datetimeFigureOut">
              <a:rPr lang="zh-CN" altLang="en-US"/>
              <a:pPr>
                <a:defRPr/>
              </a:pPr>
              <a:t>2025/11/19</a:t>
            </a:fld>
            <a:endParaRPr lang="zh-CN" altLang="en-US"/>
          </a:p>
        </p:txBody>
      </p:sp>
      <p:sp>
        <p:nvSpPr>
          <p:cNvPr id="8" name="页脚占位符 4">
            <a:extLst>
              <a:ext uri="{FF2B5EF4-FFF2-40B4-BE49-F238E27FC236}">
                <a16:creationId xmlns:a16="http://schemas.microsoft.com/office/drawing/2014/main" id="{3A14C1F0-874C-AB40-3898-ADCAF2F4EEF8}"/>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44FA7D1-5A46-0468-6731-3BAFF97D8A21}"/>
              </a:ext>
            </a:extLst>
          </p:cNvPr>
          <p:cNvSpPr>
            <a:spLocks noGrp="1"/>
          </p:cNvSpPr>
          <p:nvPr>
            <p:ph type="sldNum" sz="quarter" idx="12"/>
          </p:nvPr>
        </p:nvSpPr>
        <p:spPr/>
        <p:txBody>
          <a:bodyPr/>
          <a:lstStyle>
            <a:lvl1pPr>
              <a:defRPr/>
            </a:lvl1pPr>
          </a:lstStyle>
          <a:p>
            <a:pPr>
              <a:defRPr/>
            </a:pPr>
            <a:fld id="{B1F7D4F6-FBED-4751-BE7F-5C610610D44D}" type="slidenum">
              <a:rPr lang="zh-CN" altLang="en-US"/>
              <a:pPr>
                <a:defRPr/>
              </a:pPr>
              <a:t>‹#›</a:t>
            </a:fld>
            <a:endParaRPr lang="zh-CN" altLang="en-US"/>
          </a:p>
        </p:txBody>
      </p:sp>
    </p:spTree>
    <p:extLst>
      <p:ext uri="{BB962C8B-B14F-4D97-AF65-F5344CB8AC3E}">
        <p14:creationId xmlns:p14="http://schemas.microsoft.com/office/powerpoint/2010/main" val="228811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A5C4F7C-DBAF-F28B-F979-1A5FCE17D5C9}"/>
              </a:ext>
            </a:extLst>
          </p:cNvPr>
          <p:cNvSpPr>
            <a:spLocks noGrp="1"/>
          </p:cNvSpPr>
          <p:nvPr>
            <p:ph type="dt" sz="half" idx="10"/>
          </p:nvPr>
        </p:nvSpPr>
        <p:spPr/>
        <p:txBody>
          <a:bodyPr/>
          <a:lstStyle>
            <a:lvl1pPr>
              <a:defRPr/>
            </a:lvl1pPr>
          </a:lstStyle>
          <a:p>
            <a:pPr>
              <a:defRPr/>
            </a:pPr>
            <a:fld id="{C9FB56A9-1BA5-4DEB-929B-A2D753301AF0}" type="datetimeFigureOut">
              <a:rPr lang="zh-CN" altLang="en-US"/>
              <a:pPr>
                <a:defRPr/>
              </a:pPr>
              <a:t>2025/11/19</a:t>
            </a:fld>
            <a:endParaRPr lang="zh-CN" altLang="en-US"/>
          </a:p>
        </p:txBody>
      </p:sp>
      <p:sp>
        <p:nvSpPr>
          <p:cNvPr id="4" name="页脚占位符 4">
            <a:extLst>
              <a:ext uri="{FF2B5EF4-FFF2-40B4-BE49-F238E27FC236}">
                <a16:creationId xmlns:a16="http://schemas.microsoft.com/office/drawing/2014/main" id="{9340FAF0-471A-A98E-3AB4-FE90AD5B996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933A85BF-DB79-D3DE-7DA1-0021F9E3A63D}"/>
              </a:ext>
            </a:extLst>
          </p:cNvPr>
          <p:cNvSpPr>
            <a:spLocks noGrp="1"/>
          </p:cNvSpPr>
          <p:nvPr>
            <p:ph type="sldNum" sz="quarter" idx="12"/>
          </p:nvPr>
        </p:nvSpPr>
        <p:spPr/>
        <p:txBody>
          <a:bodyPr/>
          <a:lstStyle>
            <a:lvl1pPr>
              <a:defRPr/>
            </a:lvl1pPr>
          </a:lstStyle>
          <a:p>
            <a:pPr>
              <a:defRPr/>
            </a:pPr>
            <a:fld id="{352D4BD0-A0C9-4E22-ABA8-244FA222611B}" type="slidenum">
              <a:rPr lang="zh-CN" altLang="en-US"/>
              <a:pPr>
                <a:defRPr/>
              </a:pPr>
              <a:t>‹#›</a:t>
            </a:fld>
            <a:endParaRPr lang="zh-CN" altLang="en-US"/>
          </a:p>
        </p:txBody>
      </p:sp>
    </p:spTree>
    <p:extLst>
      <p:ext uri="{BB962C8B-B14F-4D97-AF65-F5344CB8AC3E}">
        <p14:creationId xmlns:p14="http://schemas.microsoft.com/office/powerpoint/2010/main" val="370396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F4B78DC-50B0-E0A0-80F5-02492A15CA23}"/>
              </a:ext>
            </a:extLst>
          </p:cNvPr>
          <p:cNvSpPr>
            <a:spLocks noGrp="1"/>
          </p:cNvSpPr>
          <p:nvPr>
            <p:ph type="dt" sz="half" idx="10"/>
          </p:nvPr>
        </p:nvSpPr>
        <p:spPr/>
        <p:txBody>
          <a:bodyPr/>
          <a:lstStyle>
            <a:lvl1pPr>
              <a:defRPr/>
            </a:lvl1pPr>
          </a:lstStyle>
          <a:p>
            <a:pPr>
              <a:defRPr/>
            </a:pPr>
            <a:fld id="{B75B7C93-4A73-413F-88B5-6601DE095744}" type="datetimeFigureOut">
              <a:rPr lang="zh-CN" altLang="en-US"/>
              <a:pPr>
                <a:defRPr/>
              </a:pPr>
              <a:t>2025/11/19</a:t>
            </a:fld>
            <a:endParaRPr lang="zh-CN" altLang="en-US"/>
          </a:p>
        </p:txBody>
      </p:sp>
      <p:sp>
        <p:nvSpPr>
          <p:cNvPr id="3" name="页脚占位符 4">
            <a:extLst>
              <a:ext uri="{FF2B5EF4-FFF2-40B4-BE49-F238E27FC236}">
                <a16:creationId xmlns:a16="http://schemas.microsoft.com/office/drawing/2014/main" id="{E3E2935D-47C6-FB81-6A75-A4B314BE6BF6}"/>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ADA7221-DEF4-56C0-32AB-AFBF9E9BCD3E}"/>
              </a:ext>
            </a:extLst>
          </p:cNvPr>
          <p:cNvSpPr>
            <a:spLocks noGrp="1"/>
          </p:cNvSpPr>
          <p:nvPr>
            <p:ph type="sldNum" sz="quarter" idx="12"/>
          </p:nvPr>
        </p:nvSpPr>
        <p:spPr/>
        <p:txBody>
          <a:bodyPr/>
          <a:lstStyle>
            <a:lvl1pPr>
              <a:defRPr/>
            </a:lvl1pPr>
          </a:lstStyle>
          <a:p>
            <a:pPr>
              <a:defRPr/>
            </a:pPr>
            <a:fld id="{461F7444-4D6D-44F3-8E23-CDC36FE1FB41}" type="slidenum">
              <a:rPr lang="zh-CN" altLang="en-US"/>
              <a:pPr>
                <a:defRPr/>
              </a:pPr>
              <a:t>‹#›</a:t>
            </a:fld>
            <a:endParaRPr lang="zh-CN" altLang="en-US"/>
          </a:p>
        </p:txBody>
      </p:sp>
    </p:spTree>
    <p:extLst>
      <p:ext uri="{BB962C8B-B14F-4D97-AF65-F5344CB8AC3E}">
        <p14:creationId xmlns:p14="http://schemas.microsoft.com/office/powerpoint/2010/main" val="23472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9EFDD50-DEAA-4355-EA8D-6F81EE20C67A}"/>
              </a:ext>
            </a:extLst>
          </p:cNvPr>
          <p:cNvSpPr>
            <a:spLocks noGrp="1"/>
          </p:cNvSpPr>
          <p:nvPr>
            <p:ph type="dt" sz="half" idx="10"/>
          </p:nvPr>
        </p:nvSpPr>
        <p:spPr/>
        <p:txBody>
          <a:bodyPr/>
          <a:lstStyle>
            <a:lvl1pPr>
              <a:defRPr/>
            </a:lvl1pPr>
          </a:lstStyle>
          <a:p>
            <a:pPr>
              <a:defRPr/>
            </a:pPr>
            <a:fld id="{F5DAC350-6FCF-4763-95E3-1309119BA292}"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5C2C1E1B-DB76-5B71-FD15-ACADE6979C33}"/>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4B0D1784-FA4D-7986-8CFB-92C56291B3DE}"/>
              </a:ext>
            </a:extLst>
          </p:cNvPr>
          <p:cNvSpPr>
            <a:spLocks noGrp="1"/>
          </p:cNvSpPr>
          <p:nvPr>
            <p:ph type="sldNum" sz="quarter" idx="12"/>
          </p:nvPr>
        </p:nvSpPr>
        <p:spPr/>
        <p:txBody>
          <a:bodyPr/>
          <a:lstStyle>
            <a:lvl1pPr>
              <a:defRPr/>
            </a:lvl1pPr>
          </a:lstStyle>
          <a:p>
            <a:pPr>
              <a:defRPr/>
            </a:pPr>
            <a:fld id="{21B80508-04E6-42BA-8FB9-6D68C4685641}" type="slidenum">
              <a:rPr lang="zh-CN" altLang="en-US"/>
              <a:pPr>
                <a:defRPr/>
              </a:pPr>
              <a:t>‹#›</a:t>
            </a:fld>
            <a:endParaRPr lang="zh-CN" altLang="en-US"/>
          </a:p>
        </p:txBody>
      </p:sp>
    </p:spTree>
    <p:extLst>
      <p:ext uri="{BB962C8B-B14F-4D97-AF65-F5344CB8AC3E}">
        <p14:creationId xmlns:p14="http://schemas.microsoft.com/office/powerpoint/2010/main" val="174943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0F6919B-B507-B5E2-CD43-9FBBAFAB183C}"/>
              </a:ext>
            </a:extLst>
          </p:cNvPr>
          <p:cNvSpPr>
            <a:spLocks noGrp="1"/>
          </p:cNvSpPr>
          <p:nvPr>
            <p:ph type="dt" sz="half" idx="10"/>
          </p:nvPr>
        </p:nvSpPr>
        <p:spPr/>
        <p:txBody>
          <a:bodyPr/>
          <a:lstStyle>
            <a:lvl1pPr>
              <a:defRPr/>
            </a:lvl1pPr>
          </a:lstStyle>
          <a:p>
            <a:pPr>
              <a:defRPr/>
            </a:pPr>
            <a:fld id="{A70CB724-353E-4ACF-904F-943B6B5203BF}" type="datetimeFigureOut">
              <a:rPr lang="zh-CN" altLang="en-US"/>
              <a:pPr>
                <a:defRPr/>
              </a:pPr>
              <a:t>2025/11/19</a:t>
            </a:fld>
            <a:endParaRPr lang="zh-CN" altLang="en-US"/>
          </a:p>
        </p:txBody>
      </p:sp>
      <p:sp>
        <p:nvSpPr>
          <p:cNvPr id="6" name="页脚占位符 4">
            <a:extLst>
              <a:ext uri="{FF2B5EF4-FFF2-40B4-BE49-F238E27FC236}">
                <a16:creationId xmlns:a16="http://schemas.microsoft.com/office/drawing/2014/main" id="{6BE728FD-6546-30DC-19C9-E6EE71CF062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0EE109E-0186-3CF8-2462-409179598909}"/>
              </a:ext>
            </a:extLst>
          </p:cNvPr>
          <p:cNvSpPr>
            <a:spLocks noGrp="1"/>
          </p:cNvSpPr>
          <p:nvPr>
            <p:ph type="sldNum" sz="quarter" idx="12"/>
          </p:nvPr>
        </p:nvSpPr>
        <p:spPr/>
        <p:txBody>
          <a:bodyPr/>
          <a:lstStyle>
            <a:lvl1pPr>
              <a:defRPr/>
            </a:lvl1pPr>
          </a:lstStyle>
          <a:p>
            <a:pPr>
              <a:defRPr/>
            </a:pPr>
            <a:fld id="{AC2CDBDD-A054-4199-8A78-643A6145C60D}" type="slidenum">
              <a:rPr lang="zh-CN" altLang="en-US"/>
              <a:pPr>
                <a:defRPr/>
              </a:pPr>
              <a:t>‹#›</a:t>
            </a:fld>
            <a:endParaRPr lang="zh-CN" altLang="en-US"/>
          </a:p>
        </p:txBody>
      </p:sp>
    </p:spTree>
    <p:extLst>
      <p:ext uri="{BB962C8B-B14F-4D97-AF65-F5344CB8AC3E}">
        <p14:creationId xmlns:p14="http://schemas.microsoft.com/office/powerpoint/2010/main" val="400935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8DF72049-69FB-BB20-1253-93B97612215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6020E434-97E2-3703-83C2-9666D4BB511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03C436-9E58-500C-4EEE-8AEF62C3138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9F86FDB-948C-4080-9DCE-FF2CAD908E8D}" type="datetimeFigureOut">
              <a:rPr lang="zh-CN" altLang="en-US"/>
              <a:pPr>
                <a:defRPr/>
              </a:pPr>
              <a:t>2025/11/19</a:t>
            </a:fld>
            <a:endParaRPr lang="zh-CN" altLang="en-US"/>
          </a:p>
        </p:txBody>
      </p:sp>
      <p:sp>
        <p:nvSpPr>
          <p:cNvPr id="5" name="页脚占位符 4">
            <a:extLst>
              <a:ext uri="{FF2B5EF4-FFF2-40B4-BE49-F238E27FC236}">
                <a16:creationId xmlns:a16="http://schemas.microsoft.com/office/drawing/2014/main" id="{5FB97CE6-CEFC-26DE-96EC-A77F4C33A73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71215A85-E210-EF9B-C423-26B27F312E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936900-4CE3-43E2-8C4E-CE3FA1AB748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
            <a:extLst>
              <a:ext uri="{FF2B5EF4-FFF2-40B4-BE49-F238E27FC236}">
                <a16:creationId xmlns:a16="http://schemas.microsoft.com/office/drawing/2014/main" id="{92695A54-452C-EA63-992D-7EDBC18C5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92375"/>
            <a:ext cx="575945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文本框 6">
            <a:extLst>
              <a:ext uri="{FF2B5EF4-FFF2-40B4-BE49-F238E27FC236}">
                <a16:creationId xmlns:a16="http://schemas.microsoft.com/office/drawing/2014/main" id="{5CD59BD7-9400-E461-8E33-D237F45D6A54}"/>
              </a:ext>
            </a:extLst>
          </p:cNvPr>
          <p:cNvSpPr txBox="1">
            <a:spLocks noChangeArrowheads="1"/>
          </p:cNvSpPr>
          <p:nvPr/>
        </p:nvSpPr>
        <p:spPr bwMode="auto">
          <a:xfrm>
            <a:off x="34925" y="476250"/>
            <a:ext cx="90011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a:spcBef>
                <a:spcPct val="0"/>
              </a:spcBef>
              <a:buFontTx/>
              <a:buNone/>
            </a:pPr>
            <a:r>
              <a:rPr lang="zh-CN" altLang="en-US" sz="2000">
                <a:latin typeface="黑体" panose="02010609060101010101" pitchFamily="49" charset="-122"/>
                <a:ea typeface="黑体" panose="02010609060101010101" pitchFamily="49" charset="-122"/>
              </a:rPr>
              <a:t>    刑法第一大问题“定罪”，包括成立标准、犯罪形态、共犯关系、罪数内容。定罪后，行为人面临的就是刑事责任的承担，而刑事责任承担中最核心的就是</a:t>
            </a:r>
            <a:r>
              <a:rPr lang="zh-CN" altLang="en-US" sz="2000">
                <a:solidFill>
                  <a:srgbClr val="0070C0"/>
                </a:solidFill>
                <a:latin typeface="黑体" panose="02010609060101010101" pitchFamily="49" charset="-122"/>
                <a:ea typeface="黑体" panose="02010609060101010101" pitchFamily="49" charset="-122"/>
              </a:rPr>
              <a:t>刑罚</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本章最重要的考点就是刑罚的种类：具体分为</a:t>
            </a:r>
            <a:r>
              <a:rPr lang="zh-CN" altLang="en-US" sz="2000">
                <a:solidFill>
                  <a:srgbClr val="0070C0"/>
                </a:solidFill>
                <a:latin typeface="黑体" panose="02010609060101010101" pitchFamily="49" charset="-122"/>
                <a:ea typeface="黑体" panose="02010609060101010101" pitchFamily="49" charset="-122"/>
              </a:rPr>
              <a:t>主刑和附加刑</a:t>
            </a:r>
            <a:r>
              <a:rPr lang="zh-CN" altLang="en-US" sz="2000">
                <a:latin typeface="黑体" panose="02010609060101010101" pitchFamily="49" charset="-122"/>
                <a:ea typeface="黑体" panose="02010609060101010101" pitchFamily="49" charset="-122"/>
              </a:rPr>
              <a:t>，包括管制、拘役、有期徒刑、无期徒刑、死刑、罚金、没收财产、剥夺政治权利、驱逐出境。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a:extLst>
              <a:ext uri="{FF2B5EF4-FFF2-40B4-BE49-F238E27FC236}">
                <a16:creationId xmlns:a16="http://schemas.microsoft.com/office/drawing/2014/main" id="{55D42131-B582-B352-8D4C-8EEAF2F9A74D}"/>
              </a:ext>
            </a:extLst>
          </p:cNvPr>
          <p:cNvSpPr>
            <a:spLocks noChangeArrowheads="1"/>
          </p:cNvSpPr>
          <p:nvPr/>
        </p:nvSpPr>
        <p:spPr bwMode="auto">
          <a:xfrm>
            <a:off x="0" y="188913"/>
            <a:ext cx="9109075"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ctr" eaLnBrk="1">
              <a:spcBef>
                <a:spcPct val="0"/>
              </a:spcBef>
              <a:buFontTx/>
              <a:buNone/>
            </a:pPr>
            <a:endParaRPr lang="en-US" altLang="zh-CN" sz="1000">
              <a:latin typeface="黑体" panose="02010609060101010101" pitchFamily="49" charset="-122"/>
              <a:ea typeface="黑体" panose="02010609060101010101" pitchFamily="49" charset="-122"/>
            </a:endParaRPr>
          </a:p>
          <a:p>
            <a:pPr algn="ctr"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8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二、拘役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1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42</a:t>
            </a:r>
            <a:r>
              <a:rPr lang="zh-CN" altLang="zh-CN" sz="2000">
                <a:latin typeface="仿宋" panose="02010609060101010101" pitchFamily="49" charset="-122"/>
                <a:ea typeface="仿宋" panose="02010609060101010101" pitchFamily="49" charset="-122"/>
              </a:rPr>
              <a:t>条 拘役的期限，为一个月以上六个月以下。</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43</a:t>
            </a:r>
            <a:r>
              <a:rPr lang="zh-CN" altLang="zh-CN" sz="2000">
                <a:latin typeface="仿宋" panose="02010609060101010101" pitchFamily="49" charset="-122"/>
                <a:ea typeface="仿宋" panose="02010609060101010101" pitchFamily="49" charset="-122"/>
              </a:rPr>
              <a:t>条 被判处拘役的犯罪分子，由公安机关就近执行。</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在执行期间，被判处拘役的犯罪分子每月可以回家一天至两天</a:t>
            </a:r>
            <a:r>
              <a:rPr lang="en-US" altLang="zh-CN" sz="2000">
                <a:latin typeface="仿宋" panose="02010609060101010101" pitchFamily="49" charset="-122"/>
                <a:ea typeface="仿宋" panose="02010609060101010101" pitchFamily="49" charset="-122"/>
              </a:rPr>
              <a:t>;</a:t>
            </a:r>
            <a:r>
              <a:rPr lang="zh-CN" altLang="zh-CN" sz="2000">
                <a:latin typeface="仿宋" panose="02010609060101010101" pitchFamily="49" charset="-122"/>
                <a:ea typeface="仿宋" panose="02010609060101010101" pitchFamily="49" charset="-122"/>
              </a:rPr>
              <a:t>参加劳动的，可以酌量发给报酬。</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44</a:t>
            </a:r>
            <a:r>
              <a:rPr lang="zh-CN" altLang="zh-CN" sz="2000">
                <a:latin typeface="仿宋" panose="02010609060101010101" pitchFamily="49" charset="-122"/>
                <a:ea typeface="仿宋" panose="02010609060101010101" pitchFamily="49" charset="-122"/>
              </a:rPr>
              <a:t>条 拘役的刑期，从判决执行之日起计算</a:t>
            </a:r>
            <a:r>
              <a:rPr lang="en-US" altLang="zh-CN" sz="2000">
                <a:latin typeface="仿宋" panose="02010609060101010101" pitchFamily="49" charset="-122"/>
                <a:ea typeface="仿宋" panose="02010609060101010101" pitchFamily="49" charset="-122"/>
              </a:rPr>
              <a:t>;</a:t>
            </a:r>
            <a:r>
              <a:rPr lang="zh-CN" altLang="zh-CN" sz="2000">
                <a:latin typeface="仿宋" panose="02010609060101010101" pitchFamily="49" charset="-122"/>
                <a:ea typeface="仿宋" panose="02010609060101010101" pitchFamily="49" charset="-122"/>
              </a:rPr>
              <a:t>判决执行以前先行羁押的，羁押一日折抵刑期一日。</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概念：短期</a:t>
            </a:r>
            <a:r>
              <a:rPr lang="zh-CN" altLang="en-US" sz="2000">
                <a:solidFill>
                  <a:srgbClr val="0070C0"/>
                </a:solidFill>
                <a:latin typeface="黑体" panose="02010609060101010101" pitchFamily="49" charset="-122"/>
                <a:ea typeface="黑体" panose="02010609060101010101" pitchFamily="49" charset="-122"/>
              </a:rPr>
              <a:t>剥夺犯罪人自由</a:t>
            </a:r>
            <a:r>
              <a:rPr lang="zh-CN" altLang="en-US" sz="2000">
                <a:latin typeface="黑体" panose="02010609060101010101" pitchFamily="49" charset="-122"/>
                <a:ea typeface="黑体" panose="02010609060101010101" pitchFamily="49" charset="-122"/>
              </a:rPr>
              <a:t>，就近实行劳动的刑罚。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期限：</a:t>
            </a:r>
            <a:r>
              <a:rPr lang="en-US" altLang="zh-CN" sz="2000">
                <a:solidFill>
                  <a:srgbClr val="0070C0"/>
                </a:solidFill>
                <a:latin typeface="黑体" panose="02010609060101010101" pitchFamily="49" charset="-122"/>
                <a:ea typeface="黑体" panose="02010609060101010101" pitchFamily="49" charset="-122"/>
              </a:rPr>
              <a:t>1</a:t>
            </a:r>
            <a:r>
              <a:rPr lang="zh-CN" altLang="en-US" sz="2000">
                <a:solidFill>
                  <a:srgbClr val="0070C0"/>
                </a:solidFill>
                <a:latin typeface="黑体" panose="02010609060101010101" pitchFamily="49" charset="-122"/>
                <a:ea typeface="黑体" panose="02010609060101010101" pitchFamily="49" charset="-122"/>
              </a:rPr>
              <a:t>个月以上</a:t>
            </a:r>
            <a:r>
              <a:rPr lang="en-US" altLang="zh-CN" sz="2000">
                <a:solidFill>
                  <a:srgbClr val="0070C0"/>
                </a:solidFill>
                <a:latin typeface="黑体" panose="02010609060101010101" pitchFamily="49" charset="-122"/>
                <a:ea typeface="黑体" panose="02010609060101010101" pitchFamily="49" charset="-122"/>
              </a:rPr>
              <a:t>6</a:t>
            </a:r>
            <a:r>
              <a:rPr lang="zh-CN" altLang="en-US" sz="2000">
                <a:solidFill>
                  <a:srgbClr val="0070C0"/>
                </a:solidFill>
                <a:latin typeface="黑体" panose="02010609060101010101" pitchFamily="49" charset="-122"/>
                <a:ea typeface="黑体" panose="02010609060101010101" pitchFamily="49" charset="-122"/>
              </a:rPr>
              <a:t>个月以下</a:t>
            </a:r>
            <a:r>
              <a:rPr lang="zh-CN" altLang="en-US" sz="2000">
                <a:latin typeface="黑体" panose="02010609060101010101" pitchFamily="49" charset="-122"/>
                <a:ea typeface="黑体" panose="02010609060101010101" pitchFamily="49" charset="-122"/>
              </a:rPr>
              <a:t>，数罪并罚不得超过</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1-6-1</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执行：</a:t>
            </a:r>
            <a:r>
              <a:rPr lang="zh-CN" altLang="en-US" sz="2000">
                <a:solidFill>
                  <a:srgbClr val="0070C0"/>
                </a:solidFill>
                <a:latin typeface="黑体" panose="02010609060101010101" pitchFamily="49" charset="-122"/>
                <a:ea typeface="黑体" panose="02010609060101010101" pitchFamily="49" charset="-122"/>
              </a:rPr>
              <a:t>公安机关</a:t>
            </a:r>
            <a:r>
              <a:rPr lang="zh-CN" altLang="en-US" sz="2000">
                <a:latin typeface="黑体" panose="02010609060101010101" pitchFamily="49" charset="-122"/>
                <a:ea typeface="黑体" panose="02010609060101010101" pitchFamily="49" charset="-122"/>
              </a:rPr>
              <a:t>就近执行，如公安机关在附近的拘役所、看守所或者其他监管场所。参加劳动的，可以</a:t>
            </a:r>
            <a:r>
              <a:rPr lang="zh-CN" altLang="en-US" sz="2000">
                <a:solidFill>
                  <a:srgbClr val="0070C0"/>
                </a:solidFill>
                <a:latin typeface="黑体" panose="02010609060101010101" pitchFamily="49" charset="-122"/>
                <a:ea typeface="黑体" panose="02010609060101010101" pitchFamily="49" charset="-122"/>
              </a:rPr>
              <a:t>酌量发给报酬</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刑期的起算及折抵：从</a:t>
            </a:r>
            <a:r>
              <a:rPr lang="zh-CN" altLang="en-US" sz="2000" b="1">
                <a:solidFill>
                  <a:srgbClr val="0070C0"/>
                </a:solidFill>
                <a:latin typeface="黑体" panose="02010609060101010101" pitchFamily="49" charset="-122"/>
                <a:ea typeface="黑体" panose="02010609060101010101" pitchFamily="49" charset="-122"/>
              </a:rPr>
              <a:t>判决执行之日</a:t>
            </a:r>
            <a:r>
              <a:rPr lang="zh-CN" altLang="en-US" sz="2000">
                <a:latin typeface="黑体" panose="02010609060101010101" pitchFamily="49" charset="-122"/>
                <a:ea typeface="黑体" panose="02010609060101010101" pitchFamily="49" charset="-122"/>
              </a:rPr>
              <a:t>起计算；判决执行以前先行羁押的，羁押一日</a:t>
            </a:r>
            <a:r>
              <a:rPr lang="zh-CN" altLang="en-US" sz="2000">
                <a:solidFill>
                  <a:srgbClr val="0070C0"/>
                </a:solidFill>
                <a:latin typeface="黑体" panose="02010609060101010101" pitchFamily="49" charset="-122"/>
                <a:ea typeface="黑体" panose="02010609060101010101" pitchFamily="49" charset="-122"/>
              </a:rPr>
              <a:t>折抵刑期一日</a:t>
            </a:r>
            <a:r>
              <a:rPr lang="zh-CN" altLang="en-US" sz="2000">
                <a:latin typeface="黑体" panose="02010609060101010101" pitchFamily="49" charset="-122"/>
                <a:ea typeface="黑体" panose="02010609060101010101" pitchFamily="49"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a:extLst>
              <a:ext uri="{FF2B5EF4-FFF2-40B4-BE49-F238E27FC236}">
                <a16:creationId xmlns:a16="http://schemas.microsoft.com/office/drawing/2014/main" id="{244169FB-C703-D2A7-8ADB-94CED78FA606}"/>
              </a:ext>
            </a:extLst>
          </p:cNvPr>
          <p:cNvSpPr>
            <a:spLocks noChangeArrowheads="1"/>
          </p:cNvSpPr>
          <p:nvPr/>
        </p:nvSpPr>
        <p:spPr bwMode="auto">
          <a:xfrm>
            <a:off x="0" y="188913"/>
            <a:ext cx="91090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ctr"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8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三、有期徒刑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1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45</a:t>
            </a:r>
            <a:r>
              <a:rPr lang="zh-CN" altLang="zh-CN" sz="2000">
                <a:latin typeface="仿宋" panose="02010609060101010101" pitchFamily="49" charset="-122"/>
                <a:ea typeface="仿宋" panose="02010609060101010101" pitchFamily="49" charset="-122"/>
              </a:rPr>
              <a:t>条</a:t>
            </a: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有期徒刑的期限，除本法第五十条、第六十九条规定外，为六个月以上十五年以下。</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46</a:t>
            </a:r>
            <a:r>
              <a:rPr lang="zh-CN" altLang="zh-CN" sz="2000">
                <a:latin typeface="仿宋" panose="02010609060101010101" pitchFamily="49" charset="-122"/>
                <a:ea typeface="仿宋" panose="02010609060101010101" pitchFamily="49" charset="-122"/>
              </a:rPr>
              <a:t>条 被判处有期徒刑、无期徒刑的犯罪分子，在监狱或者其他执行场所执行</a:t>
            </a:r>
            <a:r>
              <a:rPr lang="en-US" altLang="zh-CN" sz="2000">
                <a:latin typeface="仿宋" panose="02010609060101010101" pitchFamily="49" charset="-122"/>
                <a:ea typeface="仿宋" panose="02010609060101010101" pitchFamily="49" charset="-122"/>
              </a:rPr>
              <a:t>;</a:t>
            </a:r>
            <a:r>
              <a:rPr lang="zh-CN" altLang="zh-CN" sz="2000">
                <a:latin typeface="仿宋" panose="02010609060101010101" pitchFamily="49" charset="-122"/>
                <a:ea typeface="仿宋" panose="02010609060101010101" pitchFamily="49" charset="-122"/>
              </a:rPr>
              <a:t>凡有劳动能力的，都应当参加劳动，接受教育和改造。</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zh-CN"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47</a:t>
            </a:r>
            <a:r>
              <a:rPr lang="zh-CN" altLang="zh-CN" sz="2000">
                <a:latin typeface="仿宋" panose="02010609060101010101" pitchFamily="49" charset="-122"/>
                <a:ea typeface="仿宋" panose="02010609060101010101" pitchFamily="49" charset="-122"/>
              </a:rPr>
              <a:t>条 有期徒刑的刑期，从判决执行之日起计算</a:t>
            </a:r>
            <a:r>
              <a:rPr lang="en-US" altLang="zh-CN" sz="2000">
                <a:latin typeface="仿宋" panose="02010609060101010101" pitchFamily="49" charset="-122"/>
                <a:ea typeface="仿宋" panose="02010609060101010101" pitchFamily="49" charset="-122"/>
              </a:rPr>
              <a:t>;</a:t>
            </a:r>
            <a:r>
              <a:rPr lang="zh-CN" altLang="zh-CN" sz="2000">
                <a:latin typeface="仿宋" panose="02010609060101010101" pitchFamily="49" charset="-122"/>
                <a:ea typeface="仿宋" panose="02010609060101010101" pitchFamily="49" charset="-122"/>
              </a:rPr>
              <a:t>判决执行以前先行羁押的，羁押一日折抵刑期一日。</a:t>
            </a: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剥夺犯罪人</a:t>
            </a:r>
            <a:r>
              <a:rPr lang="zh-CN" altLang="en-US" sz="2000" b="1">
                <a:solidFill>
                  <a:srgbClr val="0070C0"/>
                </a:solidFill>
                <a:latin typeface="黑体" panose="02010609060101010101" pitchFamily="49" charset="-122"/>
                <a:ea typeface="黑体" panose="02010609060101010101" pitchFamily="49" charset="-122"/>
              </a:rPr>
              <a:t>一定期限</a:t>
            </a:r>
            <a:r>
              <a:rPr lang="zh-CN" altLang="en-US" sz="2000">
                <a:solidFill>
                  <a:srgbClr val="0070C0"/>
                </a:solidFill>
                <a:latin typeface="黑体" panose="02010609060101010101" pitchFamily="49" charset="-122"/>
                <a:ea typeface="黑体" panose="02010609060101010101" pitchFamily="49" charset="-122"/>
              </a:rPr>
              <a:t>的自由</a:t>
            </a:r>
            <a:r>
              <a:rPr lang="zh-CN" altLang="en-US" sz="2000">
                <a:latin typeface="黑体" panose="02010609060101010101" pitchFamily="49" charset="-122"/>
                <a:ea typeface="黑体" panose="02010609060101010101" pitchFamily="49" charset="-122"/>
              </a:rPr>
              <a:t>，实行</a:t>
            </a:r>
            <a:r>
              <a:rPr lang="zh-CN" altLang="en-US" sz="2000" b="1">
                <a:solidFill>
                  <a:srgbClr val="0070C0"/>
                </a:solidFill>
                <a:latin typeface="黑体" panose="02010609060101010101" pitchFamily="49" charset="-122"/>
                <a:ea typeface="黑体" panose="02010609060101010101" pitchFamily="49" charset="-122"/>
              </a:rPr>
              <a:t>强制劳动改造</a:t>
            </a:r>
            <a:r>
              <a:rPr lang="zh-CN" altLang="en-US" sz="2000">
                <a:latin typeface="黑体" panose="02010609060101010101" pitchFamily="49" charset="-122"/>
                <a:ea typeface="黑体" panose="02010609060101010101" pitchFamily="49" charset="-122"/>
              </a:rPr>
              <a:t>的刑罚方法。有期徒刑的刑期幅度大，具有广泛适用性。它既可作为重刑适用于严重的犯罪行为；也可作为中度刑罚适用于危害居中的犯罪行为；还可以作为轻刑适用于危害较小的犯罪行为。</a:t>
            </a:r>
            <a:r>
              <a:rPr lang="zh-CN" altLang="en-US" sz="2000" b="1">
                <a:latin typeface="黑体" panose="02010609060101010101" pitchFamily="49" charset="-122"/>
                <a:ea typeface="黑体" panose="02010609060101010101" pitchFamily="49" charset="-122"/>
              </a:rPr>
              <a:t>（</a:t>
            </a:r>
            <a:r>
              <a:rPr lang="zh-CN" altLang="en-US" sz="2000" b="1">
                <a:solidFill>
                  <a:srgbClr val="0070C0"/>
                </a:solidFill>
                <a:latin typeface="黑体" panose="02010609060101010101" pitchFamily="49" charset="-122"/>
                <a:ea typeface="黑体" panose="02010609060101010101" pitchFamily="49" charset="-122"/>
              </a:rPr>
              <a:t>剥夺自由，无偿劳动</a:t>
            </a:r>
            <a:r>
              <a:rPr lang="zh-CN" altLang="en-US" sz="2000" b="1">
                <a:latin typeface="黑体" panose="02010609060101010101" pitchFamily="49" charset="-122"/>
                <a:ea typeface="黑体" panose="02010609060101010101" pitchFamily="49" charset="-122"/>
              </a:rPr>
              <a:t>）</a:t>
            </a: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期限（</a:t>
            </a:r>
            <a:r>
              <a:rPr lang="en-US" altLang="zh-CN" sz="2000">
                <a:latin typeface="黑体" panose="02010609060101010101" pitchFamily="49" charset="-122"/>
                <a:ea typeface="黑体" panose="02010609060101010101" pitchFamily="49" charset="-122"/>
              </a:rPr>
              <a:t>6-15-20-25</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）一罪：</a:t>
            </a:r>
            <a:r>
              <a:rPr lang="en-US" altLang="zh-CN" sz="2000">
                <a:solidFill>
                  <a:srgbClr val="0070C0"/>
                </a:solidFill>
                <a:latin typeface="黑体" panose="02010609060101010101" pitchFamily="49" charset="-122"/>
                <a:ea typeface="黑体" panose="02010609060101010101" pitchFamily="49" charset="-122"/>
              </a:rPr>
              <a:t>6</a:t>
            </a:r>
            <a:r>
              <a:rPr lang="zh-CN" altLang="en-US" sz="2000">
                <a:solidFill>
                  <a:srgbClr val="0070C0"/>
                </a:solidFill>
                <a:latin typeface="黑体" panose="02010609060101010101" pitchFamily="49" charset="-122"/>
                <a:ea typeface="黑体" panose="02010609060101010101" pitchFamily="49" charset="-122"/>
              </a:rPr>
              <a:t>个月以上</a:t>
            </a:r>
            <a:r>
              <a:rPr lang="en-US" altLang="zh-CN" sz="2000">
                <a:solidFill>
                  <a:srgbClr val="0070C0"/>
                </a:solidFill>
                <a:latin typeface="黑体" panose="02010609060101010101" pitchFamily="49" charset="-122"/>
                <a:ea typeface="黑体" panose="02010609060101010101" pitchFamily="49" charset="-122"/>
              </a:rPr>
              <a:t>15</a:t>
            </a:r>
            <a:r>
              <a:rPr lang="zh-CN" altLang="en-US" sz="2000">
                <a:solidFill>
                  <a:srgbClr val="0070C0"/>
                </a:solidFill>
                <a:latin typeface="黑体" panose="02010609060101010101" pitchFamily="49" charset="-122"/>
                <a:ea typeface="黑体" panose="02010609060101010101" pitchFamily="49" charset="-122"/>
              </a:rPr>
              <a:t>年以下</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）数罪并罚：不超过</a:t>
            </a:r>
            <a:r>
              <a:rPr lang="en-US" altLang="zh-CN" sz="2000">
                <a:solidFill>
                  <a:srgbClr val="0070C0"/>
                </a:solidFill>
                <a:latin typeface="黑体" panose="02010609060101010101" pitchFamily="49" charset="-122"/>
                <a:ea typeface="黑体" panose="02010609060101010101" pitchFamily="49" charset="-122"/>
              </a:rPr>
              <a:t>20</a:t>
            </a:r>
            <a:r>
              <a:rPr lang="zh-CN" altLang="en-US" sz="2000">
                <a:solidFill>
                  <a:srgbClr val="0070C0"/>
                </a:solidFill>
                <a:latin typeface="黑体" panose="02010609060101010101" pitchFamily="49" charset="-122"/>
                <a:ea typeface="黑体" panose="02010609060101010101" pitchFamily="49" charset="-122"/>
              </a:rPr>
              <a:t>年</a:t>
            </a:r>
            <a:r>
              <a:rPr lang="zh-CN" altLang="en-US" sz="2000">
                <a:latin typeface="黑体" panose="02010609060101010101" pitchFamily="49" charset="-122"/>
                <a:ea typeface="黑体" panose="02010609060101010101" pitchFamily="49" charset="-122"/>
              </a:rPr>
              <a:t>；但各罪刑期相加超过</a:t>
            </a:r>
            <a:r>
              <a:rPr lang="en-US" altLang="zh-CN" sz="2000">
                <a:solidFill>
                  <a:srgbClr val="0070C0"/>
                </a:solidFill>
                <a:latin typeface="黑体" panose="02010609060101010101" pitchFamily="49" charset="-122"/>
                <a:ea typeface="黑体" panose="02010609060101010101" pitchFamily="49" charset="-122"/>
              </a:rPr>
              <a:t>35</a:t>
            </a:r>
            <a:r>
              <a:rPr lang="zh-CN" altLang="en-US" sz="2000">
                <a:solidFill>
                  <a:srgbClr val="0070C0"/>
                </a:solidFill>
                <a:latin typeface="黑体" panose="02010609060101010101" pitchFamily="49" charset="-122"/>
                <a:ea typeface="黑体" panose="02010609060101010101" pitchFamily="49" charset="-122"/>
              </a:rPr>
              <a:t>年</a:t>
            </a:r>
            <a:r>
              <a:rPr lang="zh-CN" altLang="en-US" sz="2000">
                <a:latin typeface="黑体" panose="02010609060101010101" pitchFamily="49" charset="-122"/>
                <a:ea typeface="黑体" panose="02010609060101010101" pitchFamily="49" charset="-122"/>
              </a:rPr>
              <a:t>的，数罪并罚不超过</a:t>
            </a:r>
            <a:r>
              <a:rPr lang="en-US" altLang="zh-CN" sz="2000">
                <a:solidFill>
                  <a:srgbClr val="0070C0"/>
                </a:solidFill>
                <a:latin typeface="黑体" panose="02010609060101010101" pitchFamily="49" charset="-122"/>
                <a:ea typeface="黑体" panose="02010609060101010101" pitchFamily="49" charset="-122"/>
              </a:rPr>
              <a:t>25</a:t>
            </a:r>
            <a:r>
              <a:rPr lang="zh-CN" altLang="en-US" sz="2000">
                <a:solidFill>
                  <a:srgbClr val="0070C0"/>
                </a:solidFill>
                <a:latin typeface="黑体" panose="02010609060101010101" pitchFamily="49" charset="-122"/>
                <a:ea typeface="黑体" panose="02010609060101010101" pitchFamily="49" charset="-122"/>
              </a:rPr>
              <a:t>年</a:t>
            </a:r>
            <a:r>
              <a:rPr lang="zh-CN" altLang="en-US" sz="2000">
                <a:latin typeface="黑体" panose="02010609060101010101" pitchFamily="49" charset="-122"/>
                <a:ea typeface="黑体" panose="02010609060101010101" pitchFamily="49"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a:extLst>
              <a:ext uri="{FF2B5EF4-FFF2-40B4-BE49-F238E27FC236}">
                <a16:creationId xmlns:a16="http://schemas.microsoft.com/office/drawing/2014/main" id="{BC87F509-50A1-9129-9A19-5C494A5D3AF0}"/>
              </a:ext>
            </a:extLst>
          </p:cNvPr>
          <p:cNvSpPr>
            <a:spLocks noChangeArrowheads="1"/>
          </p:cNvSpPr>
          <p:nvPr/>
        </p:nvSpPr>
        <p:spPr bwMode="auto">
          <a:xfrm>
            <a:off x="0" y="188913"/>
            <a:ext cx="9109075"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ctr"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8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执行机关</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solidFill>
                  <a:srgbClr val="0070C0"/>
                </a:solidFill>
                <a:latin typeface="黑体" panose="02010609060101010101" pitchFamily="49" charset="-122"/>
                <a:ea typeface="黑体" panose="02010609060101010101" pitchFamily="49" charset="-122"/>
              </a:rPr>
              <a:t>监狱或者其他执行场所</a:t>
            </a:r>
            <a:r>
              <a:rPr lang="zh-CN" altLang="en-US" sz="2000">
                <a:latin typeface="黑体" panose="02010609060101010101" pitchFamily="49" charset="-122"/>
                <a:ea typeface="黑体" panose="02010609060101010101" pitchFamily="49" charset="-122"/>
              </a:rPr>
              <a:t>。剩余刑期</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个月以下的由看守所代为执行，未成年人在未成年犯管教所执行。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刑期的起算及折抵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从</a:t>
            </a:r>
            <a:r>
              <a:rPr lang="zh-CN" altLang="en-US" sz="2000" b="1">
                <a:solidFill>
                  <a:srgbClr val="0070C0"/>
                </a:solidFill>
                <a:latin typeface="黑体" panose="02010609060101010101" pitchFamily="49" charset="-122"/>
                <a:ea typeface="黑体" panose="02010609060101010101" pitchFamily="49" charset="-122"/>
              </a:rPr>
              <a:t>判决执行之日</a:t>
            </a:r>
            <a:r>
              <a:rPr lang="zh-CN" altLang="en-US" sz="2000">
                <a:latin typeface="黑体" panose="02010609060101010101" pitchFamily="49" charset="-122"/>
                <a:ea typeface="黑体" panose="02010609060101010101" pitchFamily="49" charset="-122"/>
              </a:rPr>
              <a:t>起计算；判决执行以前先行羁押的，羁押一日</a:t>
            </a:r>
            <a:r>
              <a:rPr lang="zh-CN" altLang="en-US" sz="2000">
                <a:solidFill>
                  <a:srgbClr val="0070C0"/>
                </a:solidFill>
                <a:latin typeface="黑体" panose="02010609060101010101" pitchFamily="49" charset="-122"/>
                <a:ea typeface="黑体" panose="02010609060101010101" pitchFamily="49" charset="-122"/>
              </a:rPr>
              <a:t>折抵刑期一日。</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zh-CN" altLang="en-US" sz="2000" b="1">
                <a:solidFill>
                  <a:srgbClr val="0070C0"/>
                </a:solidFill>
                <a:latin typeface="黑体" panose="02010609060101010101" pitchFamily="49" charset="-122"/>
                <a:ea typeface="黑体" panose="02010609060101010101" pitchFamily="49" charset="-122"/>
              </a:rPr>
              <a:t>判决的两个日期</a:t>
            </a:r>
            <a:r>
              <a:rPr lang="zh-CN" altLang="en-US" sz="2000" b="1">
                <a:latin typeface="黑体" panose="02010609060101010101" pitchFamily="49" charset="-122"/>
                <a:ea typeface="黑体" panose="02010609060101010101" pitchFamily="49" charset="-122"/>
              </a:rPr>
              <a:t>：判决生效或确定之日→判决执行之日（实际送监日）。</a:t>
            </a: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刑期计算从确定之日还是执行之日起计算关键看先前羁押是否折抵刑期，如果折抵就从执行之日起计算，否则就从确定之日起计算。</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从执行之日起计算的有：管制、拘役、有期徒刑、独立适用的剥夺政治权利、禁止令（从管制、缓刑执行之日起计算）。</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从确定之日起计算的有：无期徒刑、死缓、缓刑。</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
            <a:extLst>
              <a:ext uri="{FF2B5EF4-FFF2-40B4-BE49-F238E27FC236}">
                <a16:creationId xmlns:a16="http://schemas.microsoft.com/office/drawing/2014/main" id="{A6227C54-60F2-6017-4CAC-D002FE2E7BB5}"/>
              </a:ext>
            </a:extLst>
          </p:cNvPr>
          <p:cNvSpPr>
            <a:spLocks noChangeArrowheads="1"/>
          </p:cNvSpPr>
          <p:nvPr/>
        </p:nvSpPr>
        <p:spPr bwMode="auto">
          <a:xfrm>
            <a:off x="0" y="188913"/>
            <a:ext cx="91090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ctr"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8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四、无期徒刑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1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46</a:t>
            </a:r>
            <a:r>
              <a:rPr lang="zh-CN" altLang="en-US" sz="2000">
                <a:latin typeface="仿宋" panose="02010609060101010101" pitchFamily="49" charset="-122"/>
                <a:ea typeface="仿宋" panose="02010609060101010101" pitchFamily="49" charset="-122"/>
              </a:rPr>
              <a:t>条 被判处有期徒刑、无期徒刑的犯罪分子，在监狱或者其他执行场所执行；凡有劳动能力的，都应当参加劳动，接受教育和改造。</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概念：剥夺犯罪人</a:t>
            </a:r>
            <a:r>
              <a:rPr lang="zh-CN" altLang="en-US" sz="2000">
                <a:solidFill>
                  <a:srgbClr val="0070C0"/>
                </a:solidFill>
                <a:latin typeface="黑体" panose="02010609060101010101" pitchFamily="49" charset="-122"/>
                <a:ea typeface="黑体" panose="02010609060101010101" pitchFamily="49" charset="-122"/>
              </a:rPr>
              <a:t>终身自由</a:t>
            </a:r>
            <a:r>
              <a:rPr lang="zh-CN" altLang="en-US" sz="2000">
                <a:latin typeface="黑体" panose="02010609060101010101" pitchFamily="49" charset="-122"/>
                <a:ea typeface="黑体" panose="02010609060101010101" pitchFamily="49" charset="-122"/>
              </a:rPr>
              <a:t>，实行</a:t>
            </a:r>
            <a:r>
              <a:rPr lang="zh-CN" altLang="en-US" sz="2000">
                <a:solidFill>
                  <a:srgbClr val="0070C0"/>
                </a:solidFill>
                <a:latin typeface="黑体" panose="02010609060101010101" pitchFamily="49" charset="-122"/>
                <a:ea typeface="黑体" panose="02010609060101010101" pitchFamily="49" charset="-122"/>
              </a:rPr>
              <a:t>强迫劳动改造</a:t>
            </a:r>
            <a:r>
              <a:rPr lang="zh-CN" altLang="en-US" sz="2000">
                <a:latin typeface="黑体" panose="02010609060101010101" pitchFamily="49" charset="-122"/>
                <a:ea typeface="黑体" panose="02010609060101010101" pitchFamily="49" charset="-122"/>
              </a:rPr>
              <a:t>的刑罚方法。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特点：无期徒刑是自由刑中</a:t>
            </a:r>
            <a:r>
              <a:rPr lang="zh-CN" altLang="en-US" sz="2000">
                <a:solidFill>
                  <a:srgbClr val="0070C0"/>
                </a:solidFill>
                <a:latin typeface="黑体" panose="02010609060101010101" pitchFamily="49" charset="-122"/>
                <a:ea typeface="黑体" panose="02010609060101010101" pitchFamily="49" charset="-122"/>
              </a:rPr>
              <a:t>最严厉的</a:t>
            </a:r>
            <a:r>
              <a:rPr lang="zh-CN" altLang="en-US" sz="2000">
                <a:latin typeface="黑体" panose="02010609060101010101" pitchFamily="49" charset="-122"/>
                <a:ea typeface="黑体" panose="02010609060101010101" pitchFamily="49" charset="-122"/>
              </a:rPr>
              <a:t>刑罚方法。未成年犯只有罪行极其严重的，才可以适用无期徒刑，对已满</a:t>
            </a:r>
            <a:r>
              <a:rPr lang="en-US" altLang="zh-CN" sz="2000">
                <a:latin typeface="黑体" panose="02010609060101010101" pitchFamily="49" charset="-122"/>
                <a:ea typeface="黑体" panose="02010609060101010101" pitchFamily="49" charset="-122"/>
              </a:rPr>
              <a:t>14</a:t>
            </a:r>
            <a:r>
              <a:rPr lang="zh-CN" altLang="en-US" sz="2000">
                <a:latin typeface="黑体" panose="02010609060101010101" pitchFamily="49" charset="-122"/>
                <a:ea typeface="黑体" panose="02010609060101010101" pitchFamily="49" charset="-122"/>
              </a:rPr>
              <a:t>周岁不满</a:t>
            </a:r>
            <a:r>
              <a:rPr lang="en-US" altLang="zh-CN" sz="2000">
                <a:latin typeface="黑体" panose="02010609060101010101" pitchFamily="49" charset="-122"/>
                <a:ea typeface="黑体" panose="02010609060101010101" pitchFamily="49" charset="-122"/>
              </a:rPr>
              <a:t>16</a:t>
            </a:r>
            <a:r>
              <a:rPr lang="zh-CN" altLang="en-US" sz="2000">
                <a:latin typeface="黑体" panose="02010609060101010101" pitchFamily="49" charset="-122"/>
                <a:ea typeface="黑体" panose="02010609060101010101" pitchFamily="49" charset="-122"/>
              </a:rPr>
              <a:t>周岁的人犯罪一般不判处无期徒刑。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执行机关：在</a:t>
            </a:r>
            <a:r>
              <a:rPr lang="zh-CN" altLang="en-US" sz="2000">
                <a:solidFill>
                  <a:srgbClr val="0070C0"/>
                </a:solidFill>
                <a:latin typeface="黑体" panose="02010609060101010101" pitchFamily="49" charset="-122"/>
                <a:ea typeface="黑体" panose="02010609060101010101" pitchFamily="49" charset="-122"/>
              </a:rPr>
              <a:t>监狱或其他场所</a:t>
            </a:r>
            <a:r>
              <a:rPr lang="zh-CN" altLang="en-US" sz="2000">
                <a:latin typeface="黑体" panose="02010609060101010101" pitchFamily="49" charset="-122"/>
                <a:ea typeface="黑体" panose="02010609060101010101" pitchFamily="49" charset="-122"/>
              </a:rPr>
              <a:t>执行。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适用特点：无期徒刑不能孤立适用，</a:t>
            </a:r>
            <a:r>
              <a:rPr lang="zh-CN" altLang="en-US" sz="2000">
                <a:solidFill>
                  <a:srgbClr val="0070C0"/>
                </a:solidFill>
                <a:latin typeface="黑体" panose="02010609060101010101" pitchFamily="49" charset="-122"/>
                <a:ea typeface="黑体" panose="02010609060101010101" pitchFamily="49" charset="-122"/>
              </a:rPr>
              <a:t>应当附加剥夺政治权利终身</a:t>
            </a:r>
            <a:r>
              <a:rPr lang="zh-CN" altLang="en-US" sz="2000">
                <a:latin typeface="黑体" panose="02010609060101010101" pitchFamily="49" charset="-122"/>
                <a:ea typeface="黑体" panose="02010609060101010101" pitchFamily="49" charset="-12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
            <a:extLst>
              <a:ext uri="{FF2B5EF4-FFF2-40B4-BE49-F238E27FC236}">
                <a16:creationId xmlns:a16="http://schemas.microsoft.com/office/drawing/2014/main" id="{53D80997-6840-1244-2BD6-B191AA858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37559A1-DC14-2E2D-61F8-7D89DF195605}"/>
              </a:ext>
            </a:extLst>
          </p:cNvPr>
          <p:cNvSpPr/>
          <p:nvPr/>
        </p:nvSpPr>
        <p:spPr>
          <a:xfrm>
            <a:off x="0" y="188913"/>
            <a:ext cx="9109075" cy="6678612"/>
          </a:xfrm>
          <a:prstGeom prst="rect">
            <a:avLst/>
          </a:prstGeom>
        </p:spPr>
        <p:txBody>
          <a:bodyPr>
            <a:spAutoFit/>
          </a:bodyPr>
          <a:lstStyle/>
          <a:p>
            <a:pPr algn="ctr" eaLnBrk="1">
              <a:defRPr/>
            </a:pPr>
            <a:r>
              <a:rPr lang="zh-CN" altLang="en-US" sz="2800" b="1" dirty="0">
                <a:latin typeface="黑体" panose="02010609060101010101" pitchFamily="49" charset="-122"/>
                <a:ea typeface="黑体" panose="02010609060101010101" pitchFamily="49" charset="-122"/>
              </a:rPr>
              <a:t>主刑</a:t>
            </a:r>
            <a:r>
              <a:rPr lang="zh-CN" altLang="en-US" sz="1000" dirty="0">
                <a:latin typeface="黑体" panose="02010609060101010101" pitchFamily="49" charset="-122"/>
                <a:ea typeface="黑体" panose="02010609060101010101" pitchFamily="49" charset="-122"/>
              </a:rPr>
              <a:t>   </a:t>
            </a:r>
            <a:endParaRPr lang="en-US" altLang="zh-CN"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五、死刑</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1000" dirty="0">
                <a:latin typeface="+mn-ea"/>
                <a:ea typeface="+mn-ea"/>
              </a:rPr>
              <a:t>    </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48</a:t>
            </a:r>
            <a:r>
              <a:rPr lang="zh-CN" altLang="zh-CN" sz="2000" dirty="0">
                <a:latin typeface="仿宋" panose="02010609060101010101" pitchFamily="49" charset="-122"/>
                <a:ea typeface="仿宋" panose="02010609060101010101" pitchFamily="49" charset="-122"/>
              </a:rPr>
              <a:t>条 死刑只适用于罪行极其严重的犯罪分子。对于应当判处死刑的犯罪分子，如果不是必须立即执行的，可以判处死刑同时宣告缓期二年执行。</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死刑除依法由最高人民法院判决的以外，都应当报请最高人民法院核准。死刑缓期执行的，可以由高级人民法院判决或者核准。</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49</a:t>
            </a:r>
            <a:r>
              <a:rPr lang="zh-CN" altLang="zh-CN" sz="2000" dirty="0">
                <a:latin typeface="仿宋" panose="02010609060101010101" pitchFamily="49" charset="-122"/>
                <a:ea typeface="仿宋" panose="02010609060101010101" pitchFamily="49" charset="-122"/>
              </a:rPr>
              <a:t>条 犯罪的时候不满十八周岁的人和审判的时候怀孕的妇女，不适用死刑。</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审判的时候已满七十五周岁的人，不适用死刑，但以特别残忍手段致人死亡的除外。</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50</a:t>
            </a:r>
            <a:r>
              <a:rPr lang="zh-CN" altLang="zh-CN" sz="2000" dirty="0">
                <a:latin typeface="仿宋" panose="02010609060101010101" pitchFamily="49" charset="-122"/>
                <a:ea typeface="仿宋" panose="02010609060101010101" pitchFamily="49" charset="-122"/>
              </a:rPr>
              <a:t>条 判处死刑缓期执行的，在死刑缓期执行期间，如果没有故意犯罪，二年期满以后，减为无期徒刑</a:t>
            </a:r>
            <a:r>
              <a:rPr lang="en-US" altLang="zh-CN" sz="2000" dirty="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如果确有重大立功表现，二年期满以后，减为二十五年有期徒刑</a:t>
            </a:r>
            <a:r>
              <a:rPr lang="en-US" altLang="zh-CN" sz="2000" dirty="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如果故意犯罪，情节恶劣的，报请最高人民法院核准后执行死刑</a:t>
            </a:r>
            <a:r>
              <a:rPr lang="en-US" altLang="zh-CN" sz="2000" dirty="0">
                <a:latin typeface="仿宋" panose="02010609060101010101" pitchFamily="49" charset="-122"/>
                <a:ea typeface="仿宋" panose="02010609060101010101" pitchFamily="49" charset="-122"/>
              </a:rPr>
              <a:t>;</a:t>
            </a:r>
            <a:r>
              <a:rPr lang="zh-CN" altLang="zh-CN" sz="2000" dirty="0">
                <a:latin typeface="仿宋" panose="02010609060101010101" pitchFamily="49" charset="-122"/>
                <a:ea typeface="仿宋" panose="02010609060101010101" pitchFamily="49" charset="-122"/>
              </a:rPr>
              <a:t>对于故意犯罪未执行死刑的，死刑缓期执行的期间重新计算，并报最高人民法院备案。</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对被判处死刑缓期执行的累犯以及因故意杀人、强奸、抢劫、绑架、放火、爆炸、投放危险物质或者有组织的暴力性犯罪被判处死刑缓期执行的犯罪分子，人民法院根据犯罪情节等情况可以同时决定对其限制减刑。</a:t>
            </a:r>
          </a:p>
          <a:p>
            <a:pPr algn="just" eaLnBrk="1">
              <a:defRPr/>
            </a:pPr>
            <a:r>
              <a:rPr lang="en-US" altLang="zh-CN" sz="2000" dirty="0">
                <a:latin typeface="仿宋" panose="02010609060101010101" pitchFamily="49" charset="-122"/>
                <a:ea typeface="仿宋" panose="02010609060101010101" pitchFamily="49" charset="-122"/>
              </a:rPr>
              <a:t>    </a:t>
            </a:r>
            <a:r>
              <a:rPr lang="zh-CN" altLang="zh-CN"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51</a:t>
            </a:r>
            <a:r>
              <a:rPr lang="zh-CN" altLang="zh-CN" sz="2000" dirty="0">
                <a:latin typeface="仿宋" panose="02010609060101010101" pitchFamily="49" charset="-122"/>
                <a:ea typeface="仿宋" panose="02010609060101010101" pitchFamily="49" charset="-122"/>
              </a:rPr>
              <a:t>条 死刑缓期执行的期间，从判决确定之日起计算。死刑缓期执行减为有期徒刑的刑期，从死刑缓期执行期满之日起计算。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a:extLst>
              <a:ext uri="{FF2B5EF4-FFF2-40B4-BE49-F238E27FC236}">
                <a16:creationId xmlns:a16="http://schemas.microsoft.com/office/drawing/2014/main" id="{E947C3A6-F39A-FAEC-B172-FCBC770EFA1D}"/>
              </a:ext>
            </a:extLst>
          </p:cNvPr>
          <p:cNvSpPr>
            <a:spLocks noChangeArrowheads="1"/>
          </p:cNvSpPr>
          <p:nvPr/>
        </p:nvSpPr>
        <p:spPr bwMode="auto">
          <a:xfrm>
            <a:off x="0" y="188913"/>
            <a:ext cx="91090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ctr" eaLnBrk="1">
              <a:spcBef>
                <a:spcPct val="0"/>
              </a:spcBef>
              <a:buFontTx/>
              <a:buNone/>
            </a:pPr>
            <a:endParaRPr lang="en-US" altLang="zh-CN" sz="18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死刑是</a:t>
            </a:r>
            <a:r>
              <a:rPr lang="zh-CN" altLang="en-US" sz="2000">
                <a:solidFill>
                  <a:srgbClr val="0070C0"/>
                </a:solidFill>
                <a:latin typeface="黑体" panose="02010609060101010101" pitchFamily="49" charset="-122"/>
                <a:ea typeface="黑体" panose="02010609060101010101" pitchFamily="49" charset="-122"/>
              </a:rPr>
              <a:t>剥夺人生命</a:t>
            </a:r>
            <a:r>
              <a:rPr lang="zh-CN" altLang="en-US" sz="2000">
                <a:latin typeface="黑体" panose="02010609060101010101" pitchFamily="49" charset="-122"/>
                <a:ea typeface="黑体" panose="02010609060101010101" pitchFamily="49" charset="-122"/>
              </a:rPr>
              <a:t>的刑罚方法，包括死刑</a:t>
            </a:r>
            <a:r>
              <a:rPr lang="zh-CN" altLang="en-US" sz="2000">
                <a:solidFill>
                  <a:srgbClr val="0070C0"/>
                </a:solidFill>
                <a:latin typeface="黑体" panose="02010609060101010101" pitchFamily="49" charset="-122"/>
                <a:ea typeface="黑体" panose="02010609060101010101" pitchFamily="49" charset="-122"/>
              </a:rPr>
              <a:t>立即执行和缓期二年执行</a:t>
            </a:r>
            <a:r>
              <a:rPr lang="zh-CN" altLang="en-US" sz="2000">
                <a:latin typeface="黑体" panose="02010609060101010101" pitchFamily="49" charset="-122"/>
                <a:ea typeface="黑体" panose="02010609060101010101" pitchFamily="49" charset="-122"/>
              </a:rPr>
              <a:t>两种情况。我国对死刑的基本政策是限制死刑，少杀、慎杀。死刑立即执行由人民法院执行。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刑法修正案（九）</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在刑罚论上的重要修改，就是进一步限制死刑，</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取消了</a:t>
            </a:r>
            <a:r>
              <a:rPr lang="en-US" altLang="zh-CN" sz="2000">
                <a:latin typeface="黑体" panose="02010609060101010101" pitchFamily="49" charset="-122"/>
                <a:ea typeface="黑体" panose="02010609060101010101" pitchFamily="49" charset="-122"/>
              </a:rPr>
              <a:t>13</a:t>
            </a:r>
            <a:r>
              <a:rPr lang="zh-CN" altLang="en-US" sz="2000">
                <a:latin typeface="黑体" panose="02010609060101010101" pitchFamily="49" charset="-122"/>
                <a:ea typeface="黑体" panose="02010609060101010101" pitchFamily="49" charset="-122"/>
              </a:rPr>
              <a:t>个经济性非暴力犯罪的死刑，</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刑法修正案（九）</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取消了</a:t>
            </a:r>
            <a:r>
              <a:rPr lang="en-US" altLang="zh-CN" sz="2000">
                <a:latin typeface="黑体" panose="02010609060101010101" pitchFamily="49" charset="-122"/>
                <a:ea typeface="黑体" panose="02010609060101010101" pitchFamily="49" charset="-122"/>
              </a:rPr>
              <a:t>9</a:t>
            </a:r>
            <a:r>
              <a:rPr lang="zh-CN" altLang="en-US" sz="2000">
                <a:latin typeface="黑体" panose="02010609060101010101" pitchFamily="49" charset="-122"/>
                <a:ea typeface="黑体" panose="02010609060101010101" pitchFamily="49" charset="-122"/>
              </a:rPr>
              <a:t>个死刑罪名。同时，为了实现限制死刑的政策，也提高了生刑的严厉性，以减少生刑与死刑之间的悬殊。</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适用条件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）死刑（含死缓）只适用于</a:t>
            </a:r>
            <a:r>
              <a:rPr lang="zh-CN" altLang="en-US" sz="2000" b="1">
                <a:solidFill>
                  <a:srgbClr val="0070C0"/>
                </a:solidFill>
                <a:latin typeface="黑体" panose="02010609060101010101" pitchFamily="49" charset="-122"/>
                <a:ea typeface="黑体" panose="02010609060101010101" pitchFamily="49" charset="-122"/>
              </a:rPr>
              <a:t>罪行极其严重</a:t>
            </a:r>
            <a:r>
              <a:rPr lang="zh-CN" altLang="en-US" sz="2000">
                <a:latin typeface="黑体" panose="02010609060101010101" pitchFamily="49" charset="-122"/>
                <a:ea typeface="黑体" panose="02010609060101010101" pitchFamily="49" charset="-122"/>
              </a:rPr>
              <a:t>的犯罪分子。（</a:t>
            </a:r>
            <a:r>
              <a:rPr lang="en-US" altLang="zh-CN" sz="2000">
                <a:latin typeface="黑体" panose="02010609060101010101" pitchFamily="49" charset="-122"/>
                <a:ea typeface="黑体" panose="02010609060101010101" pitchFamily="49" charset="-122"/>
              </a:rPr>
              <a:t>46/483</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）对于应当判处死刑的犯罪分子，如果不是必须立即执行的，可以判处</a:t>
            </a:r>
            <a:r>
              <a:rPr lang="zh-CN" altLang="en-US" sz="2000" b="1">
                <a:solidFill>
                  <a:srgbClr val="0070C0"/>
                </a:solidFill>
                <a:latin typeface="黑体" panose="02010609060101010101" pitchFamily="49" charset="-122"/>
                <a:ea typeface="黑体" panose="02010609060101010101" pitchFamily="49" charset="-122"/>
              </a:rPr>
              <a:t>死刑同时宣告缓期二年执行。</a:t>
            </a:r>
            <a:endParaRPr lang="en-US" altLang="zh-CN" sz="2000" b="1">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a:extLst>
              <a:ext uri="{FF2B5EF4-FFF2-40B4-BE49-F238E27FC236}">
                <a16:creationId xmlns:a16="http://schemas.microsoft.com/office/drawing/2014/main" id="{439EACCF-1917-A7A4-5214-7A76BF36E605}"/>
              </a:ext>
            </a:extLst>
          </p:cNvPr>
          <p:cNvSpPr>
            <a:spLocks noChangeArrowheads="1"/>
          </p:cNvSpPr>
          <p:nvPr/>
        </p:nvSpPr>
        <p:spPr bwMode="auto">
          <a:xfrm>
            <a:off x="0" y="188913"/>
            <a:ext cx="9109075"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r>
              <a:rPr lang="en-US" altLang="zh-CN" sz="2000" b="1">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不得适用死刑的犯罪人</a:t>
            </a:r>
            <a:r>
              <a:rPr lang="en-US" altLang="zh-CN"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包括</a:t>
            </a:r>
            <a:r>
              <a:rPr lang="zh-CN" altLang="en-US" sz="2000">
                <a:latin typeface="黑体" panose="02010609060101010101" pitchFamily="49" charset="-122"/>
                <a:ea typeface="黑体" panose="02010609060101010101" pitchFamily="49" charset="-122"/>
              </a:rPr>
              <a:t>死刑立即执行和死刑缓期两年执行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）犯罪时</a:t>
            </a:r>
            <a:r>
              <a:rPr lang="zh-CN" altLang="en-US" sz="2000">
                <a:solidFill>
                  <a:srgbClr val="0070C0"/>
                </a:solidFill>
                <a:latin typeface="黑体" panose="02010609060101010101" pitchFamily="49" charset="-122"/>
                <a:ea typeface="黑体" panose="02010609060101010101" pitchFamily="49" charset="-122"/>
              </a:rPr>
              <a:t>不满</a:t>
            </a:r>
            <a:r>
              <a:rPr lang="en-US" altLang="zh-CN" sz="2000">
                <a:solidFill>
                  <a:srgbClr val="0070C0"/>
                </a:solidFill>
                <a:latin typeface="黑体" panose="02010609060101010101" pitchFamily="49" charset="-122"/>
                <a:ea typeface="黑体" panose="02010609060101010101" pitchFamily="49" charset="-122"/>
              </a:rPr>
              <a:t>18</a:t>
            </a:r>
            <a:r>
              <a:rPr lang="zh-CN" altLang="en-US" sz="2000">
                <a:solidFill>
                  <a:srgbClr val="0070C0"/>
                </a:solidFill>
                <a:latin typeface="黑体" panose="02010609060101010101" pitchFamily="49" charset="-122"/>
                <a:ea typeface="黑体" panose="02010609060101010101" pitchFamily="49" charset="-122"/>
              </a:rPr>
              <a:t>周岁</a:t>
            </a:r>
            <a:r>
              <a:rPr lang="zh-CN" altLang="en-US" sz="2000">
                <a:latin typeface="黑体" panose="02010609060101010101" pitchFamily="49" charset="-122"/>
                <a:ea typeface="黑体" panose="02010609060101010101" pitchFamily="49" charset="-122"/>
              </a:rPr>
              <a:t>的人。一审判的时候未满</a:t>
            </a:r>
            <a:r>
              <a:rPr lang="en-US" altLang="zh-CN" sz="2000">
                <a:latin typeface="黑体" panose="02010609060101010101" pitchFamily="49" charset="-122"/>
                <a:ea typeface="黑体" panose="02010609060101010101" pitchFamily="49" charset="-122"/>
              </a:rPr>
              <a:t>18</a:t>
            </a:r>
            <a:r>
              <a:rPr lang="zh-CN" altLang="en-US" sz="2000">
                <a:latin typeface="黑体" panose="02010609060101010101" pitchFamily="49" charset="-122"/>
                <a:ea typeface="黑体" panose="02010609060101010101" pitchFamily="49" charset="-122"/>
              </a:rPr>
              <a:t>周岁更不能适用死刑。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）老年人犯罪</a:t>
            </a:r>
            <a:r>
              <a:rPr lang="zh-CN" altLang="en-US" sz="2000">
                <a:solidFill>
                  <a:srgbClr val="0070C0"/>
                </a:solidFill>
                <a:latin typeface="黑体" panose="02010609060101010101" pitchFamily="49" charset="-122"/>
                <a:ea typeface="黑体" panose="02010609060101010101" pitchFamily="49" charset="-122"/>
              </a:rPr>
              <a:t>限制适用死刑</a:t>
            </a:r>
            <a:r>
              <a:rPr lang="zh-CN" altLang="en-US" sz="2000">
                <a:latin typeface="黑体" panose="02010609060101010101" pitchFamily="49" charset="-122"/>
                <a:ea typeface="黑体" panose="02010609060101010101" pitchFamily="49" charset="-122"/>
              </a:rPr>
              <a:t>。一审判时已满七十五周岁的人，不适用死刑，但以特别残忍手段致人死亡的</a:t>
            </a:r>
            <a:r>
              <a:rPr lang="zh-CN" altLang="en-US" sz="2000">
                <a:solidFill>
                  <a:srgbClr val="0070C0"/>
                </a:solidFill>
                <a:latin typeface="黑体" panose="02010609060101010101" pitchFamily="49" charset="-122"/>
                <a:ea typeface="黑体" panose="02010609060101010101" pitchFamily="49" charset="-122"/>
              </a:rPr>
              <a:t>除外</a:t>
            </a:r>
            <a:r>
              <a:rPr lang="zh-CN" altLang="en-US" sz="2000">
                <a:latin typeface="黑体" panose="02010609060101010101" pitchFamily="49" charset="-122"/>
                <a:ea typeface="黑体" panose="02010609060101010101" pitchFamily="49" charset="-122"/>
              </a:rPr>
              <a:t>（包括故意杀人和故意伤害致人死亡）。</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审判时怀孕的妇女</a:t>
            </a:r>
            <a:r>
              <a:rPr lang="zh-CN" altLang="en-US" sz="2000">
                <a:latin typeface="黑体" panose="02010609060101010101" pitchFamily="49" charset="-122"/>
                <a:ea typeface="黑体" panose="02010609060101010101" pitchFamily="49" charset="-122"/>
              </a:rPr>
              <a:t>。犯罪的时候怀孕的妇女可能适用死刑。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第一，“审判的时候”扩大解释为“</a:t>
            </a:r>
            <a:r>
              <a:rPr lang="zh-CN" altLang="en-US" sz="2000">
                <a:solidFill>
                  <a:srgbClr val="0070C0"/>
                </a:solidFill>
                <a:latin typeface="黑体" panose="02010609060101010101" pitchFamily="49" charset="-122"/>
                <a:ea typeface="黑体" panose="02010609060101010101" pitchFamily="49" charset="-122"/>
              </a:rPr>
              <a:t>羁押期间</a:t>
            </a:r>
            <a:r>
              <a:rPr lang="zh-CN" altLang="en-US" sz="2000">
                <a:latin typeface="黑体" panose="02010609060101010101" pitchFamily="49" charset="-122"/>
                <a:ea typeface="黑体" panose="02010609060101010101" pitchFamily="49" charset="-122"/>
              </a:rPr>
              <a:t>”。侦查阶段、提起公诉期间、审判结束后，执行前发现妇女怀孕的，也不适用死刑。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第二，“怀孕的妇女”扩大解释为“</a:t>
            </a:r>
            <a:r>
              <a:rPr lang="zh-CN" altLang="en-US" sz="2000">
                <a:solidFill>
                  <a:srgbClr val="0070C0"/>
                </a:solidFill>
                <a:latin typeface="黑体" panose="02010609060101010101" pitchFamily="49" charset="-122"/>
                <a:ea typeface="黑体" panose="02010609060101010101" pitchFamily="49" charset="-122"/>
              </a:rPr>
              <a:t>流产的妇女</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仿宋" panose="02010609060101010101" pitchFamily="49" charset="-122"/>
                <a:ea typeface="仿宋" panose="02010609060101010101" pitchFamily="49" charset="-122"/>
              </a:rPr>
              <a:t>例如，甲（女，</a:t>
            </a:r>
            <a:r>
              <a:rPr lang="en-US" altLang="zh-CN" sz="2000">
                <a:latin typeface="仿宋" panose="02010609060101010101" pitchFamily="49" charset="-122"/>
                <a:ea typeface="仿宋" panose="02010609060101010101" pitchFamily="49" charset="-122"/>
              </a:rPr>
              <a:t>19</a:t>
            </a:r>
            <a:r>
              <a:rPr lang="zh-CN" altLang="en-US" sz="2000">
                <a:latin typeface="仿宋" panose="02010609060101010101" pitchFamily="49" charset="-122"/>
                <a:ea typeface="仿宋" panose="02010609060101010101" pitchFamily="49" charset="-122"/>
              </a:rPr>
              <a:t>岁）因涉嫌故意杀人罪被逮捕，并在羁押期间流产，不可以因故意杀人罪判处其死刑。</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第三，当怀孕妇女因涉嫌犯罪在羁押期间自然流产后，若因“另一事实”被起诉或交付审判的，可能适用死刑。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例如，甲因为抢劫被逮捕，在羁押期间流产，流产后在看守所杀了十人，对此故意杀人行为，是有可能适用死刑的。</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a:extLst>
              <a:ext uri="{FF2B5EF4-FFF2-40B4-BE49-F238E27FC236}">
                <a16:creationId xmlns:a16="http://schemas.microsoft.com/office/drawing/2014/main" id="{5C0E77F9-40C4-8AF5-5A8E-C0D351B7E305}"/>
              </a:ext>
            </a:extLst>
          </p:cNvPr>
          <p:cNvSpPr>
            <a:spLocks noChangeArrowheads="1"/>
          </p:cNvSpPr>
          <p:nvPr/>
        </p:nvSpPr>
        <p:spPr bwMode="auto">
          <a:xfrm>
            <a:off x="-90488" y="981075"/>
            <a:ext cx="910907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死刑的限制</a:t>
            </a:r>
            <a:r>
              <a:rPr lang="zh-CN" altLang="en-US" sz="1000">
                <a:latin typeface="黑体" panose="02010609060101010101" pitchFamily="49" charset="-122"/>
                <a:ea typeface="黑体" panose="02010609060101010101" pitchFamily="49" charset="-122"/>
              </a:rPr>
              <a:t>   </a:t>
            </a: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r>
              <a:rPr lang="en-US" altLang="zh-CN" sz="2000" b="1">
                <a:latin typeface="黑体" panose="02010609060101010101" pitchFamily="49" charset="-122"/>
                <a:ea typeface="黑体" panose="02010609060101010101" pitchFamily="49" charset="-122"/>
              </a:rPr>
              <a:t>    </a:t>
            </a:r>
            <a:endParaRPr lang="zh-CN" altLang="en-US" sz="2000">
              <a:latin typeface="仿宋" panose="02010609060101010101" pitchFamily="49" charset="-122"/>
              <a:ea typeface="仿宋" panose="02010609060101010101" pitchFamily="49" charset="-122"/>
            </a:endParaRPr>
          </a:p>
        </p:txBody>
      </p:sp>
      <p:pic>
        <p:nvPicPr>
          <p:cNvPr id="21507" name="图片 3">
            <a:extLst>
              <a:ext uri="{FF2B5EF4-FFF2-40B4-BE49-F238E27FC236}">
                <a16:creationId xmlns:a16="http://schemas.microsoft.com/office/drawing/2014/main" id="{01A3E034-7B6A-5DAB-38CE-A504C8060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85677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a:extLst>
              <a:ext uri="{FF2B5EF4-FFF2-40B4-BE49-F238E27FC236}">
                <a16:creationId xmlns:a16="http://schemas.microsoft.com/office/drawing/2014/main" id="{00AEA6C0-6C80-4283-076E-18167C78C570}"/>
              </a:ext>
            </a:extLst>
          </p:cNvPr>
          <p:cNvSpPr>
            <a:spLocks noChangeArrowheads="1"/>
          </p:cNvSpPr>
          <p:nvPr/>
        </p:nvSpPr>
        <p:spPr bwMode="auto">
          <a:xfrm>
            <a:off x="0" y="188913"/>
            <a:ext cx="9109075"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死缓制度（斩立决 斩监候）</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死缓指死刑缓期二年执行，是指对</a:t>
            </a:r>
            <a:r>
              <a:rPr lang="zh-CN" altLang="en-US" sz="2000" b="1">
                <a:solidFill>
                  <a:srgbClr val="0070C0"/>
                </a:solidFill>
                <a:latin typeface="黑体" panose="02010609060101010101" pitchFamily="49" charset="-122"/>
                <a:ea typeface="黑体" panose="02010609060101010101" pitchFamily="49" charset="-122"/>
              </a:rPr>
              <a:t>应当判处死刑，但又不是必须立即执行</a:t>
            </a:r>
            <a:r>
              <a:rPr lang="zh-CN" altLang="en-US" sz="2000">
                <a:latin typeface="黑体" panose="02010609060101010101" pitchFamily="49" charset="-122"/>
                <a:ea typeface="黑体" panose="02010609060101010101" pitchFamily="49" charset="-122"/>
              </a:rPr>
              <a:t>的犯罪分子，在判处死刑的同时宣告</a:t>
            </a:r>
            <a:r>
              <a:rPr lang="zh-CN" altLang="en-US" sz="2000">
                <a:solidFill>
                  <a:srgbClr val="0070C0"/>
                </a:solidFill>
                <a:latin typeface="黑体" panose="02010609060101010101" pitchFamily="49" charset="-122"/>
                <a:ea typeface="黑体" panose="02010609060101010101" pitchFamily="49" charset="-122"/>
              </a:rPr>
              <a:t>缓期二年</a:t>
            </a:r>
            <a:r>
              <a:rPr lang="zh-CN" altLang="en-US" sz="2000">
                <a:latin typeface="黑体" panose="02010609060101010101" pitchFamily="49" charset="-122"/>
                <a:ea typeface="黑体" panose="02010609060101010101" pitchFamily="49" charset="-122"/>
              </a:rPr>
              <a:t>执行，实行劳动改造，以观后效。不是独立的刑种，而是死刑的一种</a:t>
            </a:r>
            <a:r>
              <a:rPr lang="zh-CN" altLang="en-US" sz="2000">
                <a:solidFill>
                  <a:srgbClr val="0070C0"/>
                </a:solidFill>
                <a:latin typeface="黑体" panose="02010609060101010101" pitchFamily="49" charset="-122"/>
                <a:ea typeface="黑体" panose="02010609060101010101" pitchFamily="49" charset="-122"/>
              </a:rPr>
              <a:t>执行方式</a:t>
            </a:r>
            <a:r>
              <a:rPr lang="zh-CN" altLang="en-US" sz="2000">
                <a:latin typeface="黑体" panose="02010609060101010101" pitchFamily="49" charset="-122"/>
                <a:ea typeface="黑体" panose="02010609060101010101" pitchFamily="49" charset="-122"/>
              </a:rPr>
              <a:t>。死缓可以由</a:t>
            </a:r>
            <a:r>
              <a:rPr lang="zh-CN" altLang="en-US" sz="2000">
                <a:solidFill>
                  <a:srgbClr val="0070C0"/>
                </a:solidFill>
                <a:latin typeface="黑体" panose="02010609060101010101" pitchFamily="49" charset="-122"/>
                <a:ea typeface="黑体" panose="02010609060101010101" pitchFamily="49" charset="-122"/>
              </a:rPr>
              <a:t>高级人民法院</a:t>
            </a:r>
            <a:r>
              <a:rPr lang="zh-CN" altLang="en-US" sz="2000">
                <a:latin typeface="黑体" panose="02010609060101010101" pitchFamily="49" charset="-122"/>
                <a:ea typeface="黑体" panose="02010609060101010101" pitchFamily="49" charset="-122"/>
              </a:rPr>
              <a:t>判决或者核准。</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在死缓期间，可能存在如下</a:t>
            </a:r>
            <a:r>
              <a:rPr lang="zh-CN" altLang="en-US" sz="2000">
                <a:solidFill>
                  <a:srgbClr val="0070C0"/>
                </a:solidFill>
                <a:latin typeface="黑体" panose="02010609060101010101" pitchFamily="49" charset="-122"/>
                <a:ea typeface="黑体" panose="02010609060101010101" pitchFamily="49" charset="-122"/>
              </a:rPr>
              <a:t>法律后果（不是减刑、只是死缓的执行方式）</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）死刑缓期执行期间→无</a:t>
            </a:r>
            <a:r>
              <a:rPr lang="zh-CN" altLang="en-US" sz="2000">
                <a:solidFill>
                  <a:srgbClr val="0070C0"/>
                </a:solidFill>
                <a:latin typeface="黑体" panose="02010609060101010101" pitchFamily="49" charset="-122"/>
                <a:ea typeface="黑体" panose="02010609060101010101" pitchFamily="49" charset="-122"/>
              </a:rPr>
              <a:t>故意犯罪</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年期满→无期徒刑。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）死刑缓期执行期间→无故意犯罪且有</a:t>
            </a:r>
            <a:r>
              <a:rPr lang="zh-CN" altLang="en-US" sz="2000">
                <a:solidFill>
                  <a:srgbClr val="0070C0"/>
                </a:solidFill>
                <a:latin typeface="黑体" panose="02010609060101010101" pitchFamily="49" charset="-122"/>
                <a:ea typeface="黑体" panose="02010609060101010101" pitchFamily="49" charset="-122"/>
              </a:rPr>
              <a:t>重大立功</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年期满→</a:t>
            </a:r>
            <a:r>
              <a:rPr lang="en-US" altLang="zh-CN" sz="2000">
                <a:latin typeface="黑体" panose="02010609060101010101" pitchFamily="49" charset="-122"/>
                <a:ea typeface="黑体" panose="02010609060101010101" pitchFamily="49" charset="-122"/>
              </a:rPr>
              <a:t>25</a:t>
            </a:r>
            <a:r>
              <a:rPr lang="zh-CN" altLang="en-US" sz="2000">
                <a:latin typeface="黑体" panose="02010609060101010101" pitchFamily="49" charset="-122"/>
                <a:ea typeface="黑体" panose="02010609060101010101" pitchFamily="49" charset="-122"/>
              </a:rPr>
              <a:t>年有期徒刑</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缓期执行期满起算）→再有立功的（无限制减刑情况）→可以继续减刑，最低不得少于</a:t>
            </a:r>
            <a:r>
              <a:rPr lang="en-US" altLang="zh-CN" sz="2000">
                <a:latin typeface="黑体" panose="02010609060101010101" pitchFamily="49" charset="-122"/>
                <a:ea typeface="黑体" panose="02010609060101010101" pitchFamily="49" charset="-122"/>
              </a:rPr>
              <a:t>15+2=17</a:t>
            </a:r>
            <a:r>
              <a:rPr lang="zh-CN" altLang="en-US" sz="2000">
                <a:latin typeface="黑体" panose="02010609060101010101" pitchFamily="49" charset="-122"/>
                <a:ea typeface="黑体" panose="02010609060101010101" pitchFamily="49" charset="-122"/>
              </a:rPr>
              <a:t>年。</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）死刑缓期执行期间→情节恶劣故意犯罪→报</a:t>
            </a:r>
            <a:r>
              <a:rPr lang="zh-CN" altLang="en-US" sz="2000">
                <a:solidFill>
                  <a:srgbClr val="0070C0"/>
                </a:solidFill>
                <a:latin typeface="黑体" panose="02010609060101010101" pitchFamily="49" charset="-122"/>
                <a:ea typeface="黑体" panose="02010609060101010101" pitchFamily="49" charset="-122"/>
              </a:rPr>
              <a:t>最高人民法院核准</a:t>
            </a:r>
            <a:r>
              <a:rPr lang="zh-CN" altLang="en-US" sz="2000">
                <a:latin typeface="黑体" panose="02010609060101010101" pitchFamily="49" charset="-122"/>
                <a:ea typeface="黑体" panose="02010609060101010101" pitchFamily="49" charset="-122"/>
              </a:rPr>
              <a:t>→执行死刑。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）死刑缓期执行期间→故意犯罪（但没有被执行死刑的）→死缓考验期</a:t>
            </a:r>
            <a:r>
              <a:rPr lang="zh-CN" altLang="en-US" sz="2000">
                <a:solidFill>
                  <a:srgbClr val="0070C0"/>
                </a:solidFill>
                <a:latin typeface="黑体" panose="02010609060101010101" pitchFamily="49" charset="-122"/>
                <a:ea typeface="黑体" panose="02010609060101010101" pitchFamily="49" charset="-122"/>
              </a:rPr>
              <a:t>重新计算</a:t>
            </a:r>
            <a:r>
              <a:rPr lang="zh-CN" altLang="en-US" sz="2000">
                <a:latin typeface="黑体" panose="02010609060101010101" pitchFamily="49" charset="-122"/>
                <a:ea typeface="黑体" panose="02010609060101010101" pitchFamily="49" charset="-122"/>
              </a:rPr>
              <a:t>（新判决确定之日起算新考验期），并报最高人民法院</a:t>
            </a:r>
            <a:r>
              <a:rPr lang="zh-CN" altLang="en-US" sz="2000">
                <a:solidFill>
                  <a:srgbClr val="0070C0"/>
                </a:solidFill>
                <a:latin typeface="黑体" panose="02010609060101010101" pitchFamily="49" charset="-122"/>
                <a:ea typeface="黑体" panose="02010609060101010101" pitchFamily="49" charset="-122"/>
              </a:rPr>
              <a:t>备案</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a:extLst>
              <a:ext uri="{FF2B5EF4-FFF2-40B4-BE49-F238E27FC236}">
                <a16:creationId xmlns:a16="http://schemas.microsoft.com/office/drawing/2014/main" id="{359EB2A9-D6D3-2481-996F-72A82AFA9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5888"/>
            <a:ext cx="6669088" cy="669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a:extLst>
              <a:ext uri="{FF2B5EF4-FFF2-40B4-BE49-F238E27FC236}">
                <a16:creationId xmlns:a16="http://schemas.microsoft.com/office/drawing/2014/main" id="{37AEBC5F-6852-1542-ED16-98EAB870F8F0}"/>
              </a:ext>
            </a:extLst>
          </p:cNvPr>
          <p:cNvSpPr>
            <a:spLocks noChangeArrowheads="1"/>
          </p:cNvSpPr>
          <p:nvPr/>
        </p:nvSpPr>
        <p:spPr bwMode="auto">
          <a:xfrm>
            <a:off x="0" y="765175"/>
            <a:ext cx="910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死缓执行</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p:txBody>
      </p:sp>
      <p:pic>
        <p:nvPicPr>
          <p:cNvPr id="23555" name="图片 3">
            <a:extLst>
              <a:ext uri="{FF2B5EF4-FFF2-40B4-BE49-F238E27FC236}">
                <a16:creationId xmlns:a16="http://schemas.microsoft.com/office/drawing/2014/main" id="{0B277984-A829-11A0-A265-F565581AA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916113"/>
            <a:ext cx="88360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a:extLst>
              <a:ext uri="{FF2B5EF4-FFF2-40B4-BE49-F238E27FC236}">
                <a16:creationId xmlns:a16="http://schemas.microsoft.com/office/drawing/2014/main" id="{85798D03-23A3-407C-3358-77E701BCBDB1}"/>
              </a:ext>
            </a:extLst>
          </p:cNvPr>
          <p:cNvSpPr>
            <a:spLocks noChangeArrowheads="1"/>
          </p:cNvSpPr>
          <p:nvPr/>
        </p:nvSpPr>
        <p:spPr bwMode="auto">
          <a:xfrm>
            <a:off x="0" y="188913"/>
            <a:ext cx="91090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4.</a:t>
            </a:r>
            <a:r>
              <a:rPr lang="zh-CN" altLang="en-US" sz="1900">
                <a:latin typeface="黑体" panose="02010609060101010101" pitchFamily="49" charset="-122"/>
                <a:ea typeface="黑体" panose="02010609060101010101" pitchFamily="49" charset="-122"/>
              </a:rPr>
              <a:t>死缓的限制减刑</a:t>
            </a:r>
            <a:r>
              <a:rPr lang="en-US" altLang="zh-CN" sz="1900">
                <a:latin typeface="黑体" panose="02010609060101010101" pitchFamily="49" charset="-122"/>
                <a:ea typeface="黑体" panose="02010609060101010101" pitchFamily="49" charset="-122"/>
              </a:rPr>
              <a:t>----2011</a:t>
            </a:r>
            <a:r>
              <a:rPr lang="zh-CN" altLang="en-US" sz="1900">
                <a:latin typeface="黑体" panose="02010609060101010101" pitchFamily="49" charset="-122"/>
                <a:ea typeface="黑体" panose="02010609060101010101" pitchFamily="49" charset="-122"/>
              </a:rPr>
              <a:t>年</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刑法修正案（八）</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规定</a:t>
            </a: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a:t>
            </a:r>
            <a:r>
              <a:rPr lang="zh-CN" altLang="en-US" sz="1900">
                <a:latin typeface="黑体" panose="02010609060101010101" pitchFamily="49" charset="-122"/>
                <a:ea typeface="黑体" panose="02010609060101010101" pitchFamily="49" charset="-122"/>
              </a:rPr>
              <a:t>（</a:t>
            </a:r>
            <a:r>
              <a:rPr lang="en-US" altLang="zh-CN" sz="1900">
                <a:latin typeface="黑体" panose="02010609060101010101" pitchFamily="49" charset="-122"/>
                <a:ea typeface="黑体" panose="02010609060101010101" pitchFamily="49" charset="-122"/>
              </a:rPr>
              <a:t>1</a:t>
            </a:r>
            <a:r>
              <a:rPr lang="zh-CN" altLang="en-US" sz="1900">
                <a:latin typeface="黑体" panose="02010609060101010101" pitchFamily="49" charset="-122"/>
                <a:ea typeface="黑体" panose="02010609060101010101" pitchFamily="49" charset="-122"/>
              </a:rPr>
              <a:t>）</a:t>
            </a:r>
            <a:r>
              <a:rPr lang="zh-CN" altLang="en-US" sz="1900">
                <a:solidFill>
                  <a:srgbClr val="0070C0"/>
                </a:solidFill>
                <a:latin typeface="黑体" panose="02010609060101010101" pitchFamily="49" charset="-122"/>
                <a:ea typeface="黑体" panose="02010609060101010101" pitchFamily="49" charset="-122"/>
              </a:rPr>
              <a:t>适用对象</a:t>
            </a:r>
            <a:r>
              <a:rPr lang="zh-CN" altLang="en-US" sz="1900">
                <a:latin typeface="黑体" panose="02010609060101010101" pitchFamily="49" charset="-122"/>
                <a:ea typeface="黑体" panose="02010609060101010101" pitchFamily="49" charset="-122"/>
              </a:rPr>
              <a:t>：对被判处死刑缓期执行的</a:t>
            </a:r>
            <a:r>
              <a:rPr lang="zh-CN" altLang="en-US" sz="1900">
                <a:solidFill>
                  <a:srgbClr val="0070C0"/>
                </a:solidFill>
                <a:latin typeface="黑体" panose="02010609060101010101" pitchFamily="49" charset="-122"/>
                <a:ea typeface="黑体" panose="02010609060101010101" pitchFamily="49" charset="-122"/>
              </a:rPr>
              <a:t>累犯</a:t>
            </a:r>
            <a:r>
              <a:rPr lang="zh-CN" altLang="en-US" sz="1900">
                <a:latin typeface="黑体" panose="02010609060101010101" pitchFamily="49" charset="-122"/>
                <a:ea typeface="黑体" panose="02010609060101010101" pitchFamily="49" charset="-122"/>
              </a:rPr>
              <a:t>以及因</a:t>
            </a:r>
            <a:r>
              <a:rPr lang="zh-CN" altLang="en-US" sz="1900">
                <a:solidFill>
                  <a:srgbClr val="0070C0"/>
                </a:solidFill>
                <a:latin typeface="黑体" panose="02010609060101010101" pitchFamily="49" charset="-122"/>
                <a:ea typeface="黑体" panose="02010609060101010101" pitchFamily="49" charset="-122"/>
              </a:rPr>
              <a:t>故意杀人、强奸、抢劫、绑架、放火、爆炸、投放危险物质</a:t>
            </a:r>
            <a:r>
              <a:rPr lang="zh-CN" altLang="en-US" sz="1900">
                <a:latin typeface="黑体" panose="02010609060101010101" pitchFamily="49" charset="-122"/>
                <a:ea typeface="黑体" panose="02010609060101010101" pitchFamily="49" charset="-122"/>
              </a:rPr>
              <a:t>或者有</a:t>
            </a:r>
            <a:r>
              <a:rPr lang="zh-CN" altLang="en-US" sz="1900">
                <a:solidFill>
                  <a:srgbClr val="0070C0"/>
                </a:solidFill>
                <a:latin typeface="黑体" panose="02010609060101010101" pitchFamily="49" charset="-122"/>
                <a:ea typeface="黑体" panose="02010609060101010101" pitchFamily="49" charset="-122"/>
              </a:rPr>
              <a:t>组织的“暴力性犯罪”</a:t>
            </a:r>
            <a:r>
              <a:rPr lang="zh-CN" altLang="en-US" sz="1900">
                <a:latin typeface="黑体" panose="02010609060101010101" pitchFamily="49" charset="-122"/>
                <a:ea typeface="黑体" panose="02010609060101010101" pitchFamily="49" charset="-122"/>
              </a:rPr>
              <a:t>被判处</a:t>
            </a:r>
            <a:r>
              <a:rPr lang="zh-CN" altLang="en-US" sz="1900">
                <a:solidFill>
                  <a:srgbClr val="0070C0"/>
                </a:solidFill>
                <a:latin typeface="黑体" panose="02010609060101010101" pitchFamily="49" charset="-122"/>
                <a:ea typeface="黑体" panose="02010609060101010101" pitchFamily="49" charset="-122"/>
              </a:rPr>
              <a:t>死刑缓期执行</a:t>
            </a:r>
            <a:r>
              <a:rPr lang="zh-CN" altLang="en-US" sz="1900">
                <a:latin typeface="黑体" panose="02010609060101010101" pitchFamily="49" charset="-122"/>
                <a:ea typeface="黑体" panose="02010609060101010101" pitchFamily="49" charset="-122"/>
              </a:rPr>
              <a:t>的犯罪分子，人民法院根据犯罪情节等情况可以同时决定对其限制减刑。</a:t>
            </a: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a:t>
            </a:r>
            <a:r>
              <a:rPr lang="zh-CN" altLang="en-US" sz="1900">
                <a:latin typeface="黑体" panose="02010609060101010101" pitchFamily="49" charset="-122"/>
                <a:ea typeface="黑体" panose="02010609060101010101" pitchFamily="49" charset="-122"/>
              </a:rPr>
              <a:t>（</a:t>
            </a:r>
            <a:r>
              <a:rPr lang="en-US" altLang="zh-CN" sz="1900">
                <a:latin typeface="黑体" panose="02010609060101010101" pitchFamily="49" charset="-122"/>
                <a:ea typeface="黑体" panose="02010609060101010101" pitchFamily="49" charset="-122"/>
              </a:rPr>
              <a:t>2</a:t>
            </a:r>
            <a:r>
              <a:rPr lang="zh-CN" altLang="en-US" sz="1900">
                <a:latin typeface="黑体" panose="02010609060101010101" pitchFamily="49" charset="-122"/>
                <a:ea typeface="黑体" panose="02010609060101010101" pitchFamily="49" charset="-122"/>
              </a:rPr>
              <a:t>）</a:t>
            </a:r>
            <a:r>
              <a:rPr lang="zh-CN" altLang="en-US" sz="1900">
                <a:solidFill>
                  <a:srgbClr val="0070C0"/>
                </a:solidFill>
                <a:latin typeface="黑体" panose="02010609060101010101" pitchFamily="49" charset="-122"/>
                <a:ea typeface="黑体" panose="02010609060101010101" pitchFamily="49" charset="-122"/>
              </a:rPr>
              <a:t>内容</a:t>
            </a:r>
            <a:r>
              <a:rPr lang="zh-CN" altLang="en-US" sz="1900">
                <a:latin typeface="黑体" panose="02010609060101010101" pitchFamily="49" charset="-122"/>
                <a:ea typeface="黑体" panose="02010609060101010101" pitchFamily="49" charset="-122"/>
              </a:rPr>
              <a:t>：实际执行刑期不能少于</a:t>
            </a:r>
            <a:r>
              <a:rPr lang="en-US" altLang="zh-CN" sz="1900">
                <a:solidFill>
                  <a:srgbClr val="0070C0"/>
                </a:solidFill>
                <a:latin typeface="黑体" panose="02010609060101010101" pitchFamily="49" charset="-122"/>
                <a:ea typeface="黑体" panose="02010609060101010101" pitchFamily="49" charset="-122"/>
              </a:rPr>
              <a:t>25+2</a:t>
            </a:r>
            <a:r>
              <a:rPr lang="zh-CN" altLang="en-US" sz="1900">
                <a:latin typeface="黑体" panose="02010609060101010101" pitchFamily="49" charset="-122"/>
                <a:ea typeface="黑体" panose="02010609060101010101" pitchFamily="49" charset="-122"/>
              </a:rPr>
              <a:t>年；有重大立功表现的，也不能少于</a:t>
            </a:r>
            <a:r>
              <a:rPr lang="en-US" altLang="zh-CN" sz="1900">
                <a:solidFill>
                  <a:srgbClr val="0070C0"/>
                </a:solidFill>
                <a:latin typeface="黑体" panose="02010609060101010101" pitchFamily="49" charset="-122"/>
                <a:ea typeface="黑体" panose="02010609060101010101" pitchFamily="49" charset="-122"/>
              </a:rPr>
              <a:t>20+2</a:t>
            </a:r>
            <a:r>
              <a:rPr lang="zh-CN" altLang="en-US" sz="1900">
                <a:latin typeface="黑体" panose="02010609060101010101" pitchFamily="49" charset="-122"/>
                <a:ea typeface="黑体" panose="02010609060101010101" pitchFamily="49" charset="-122"/>
              </a:rPr>
              <a:t>年。</a:t>
            </a: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a:t>
            </a:r>
            <a:endParaRPr lang="zh-CN" altLang="en-US" sz="1900">
              <a:latin typeface="黑体" panose="02010609060101010101" pitchFamily="49" charset="-122"/>
              <a:ea typeface="黑体" panose="02010609060101010101" pitchFamily="49" charset="-122"/>
            </a:endParaRPr>
          </a:p>
        </p:txBody>
      </p:sp>
      <p:pic>
        <p:nvPicPr>
          <p:cNvPr id="24579" name="图片 3">
            <a:extLst>
              <a:ext uri="{FF2B5EF4-FFF2-40B4-BE49-F238E27FC236}">
                <a16:creationId xmlns:a16="http://schemas.microsoft.com/office/drawing/2014/main" id="{2624D968-61DF-CD2F-9E45-F51DAB0B3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194050"/>
            <a:ext cx="57435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a:extLst>
              <a:ext uri="{FF2B5EF4-FFF2-40B4-BE49-F238E27FC236}">
                <a16:creationId xmlns:a16="http://schemas.microsoft.com/office/drawing/2014/main" id="{6D925BB9-23EE-F54D-2DA3-5E92CCC59F48}"/>
              </a:ext>
            </a:extLst>
          </p:cNvPr>
          <p:cNvSpPr>
            <a:spLocks noChangeArrowheads="1"/>
          </p:cNvSpPr>
          <p:nvPr/>
        </p:nvSpPr>
        <p:spPr bwMode="auto">
          <a:xfrm>
            <a:off x="0" y="188913"/>
            <a:ext cx="910907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5.</a:t>
            </a:r>
            <a:r>
              <a:rPr lang="zh-CN" altLang="en-US" sz="1900">
                <a:latin typeface="黑体" panose="02010609060101010101" pitchFamily="49" charset="-122"/>
                <a:ea typeface="黑体" panose="02010609060101010101" pitchFamily="49" charset="-122"/>
              </a:rPr>
              <a:t>死缓犯的</a:t>
            </a:r>
            <a:r>
              <a:rPr lang="zh-CN" altLang="en-US" sz="1900">
                <a:solidFill>
                  <a:srgbClr val="0070C0"/>
                </a:solidFill>
                <a:latin typeface="黑体" panose="02010609060101010101" pitchFamily="49" charset="-122"/>
                <a:ea typeface="黑体" panose="02010609060101010101" pitchFamily="49" charset="-122"/>
              </a:rPr>
              <a:t>终身监禁</a:t>
            </a:r>
            <a:r>
              <a:rPr lang="en-US" altLang="zh-CN" sz="1900">
                <a:latin typeface="黑体" panose="02010609060101010101" pitchFamily="49" charset="-122"/>
                <a:ea typeface="黑体" panose="02010609060101010101" pitchFamily="49" charset="-122"/>
              </a:rPr>
              <a:t>----2015</a:t>
            </a:r>
            <a:r>
              <a:rPr lang="zh-CN" altLang="en-US" sz="1900">
                <a:latin typeface="黑体" panose="02010609060101010101" pitchFamily="49" charset="-122"/>
                <a:ea typeface="黑体" panose="02010609060101010101" pitchFamily="49" charset="-122"/>
              </a:rPr>
              <a:t>年</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刑法修正案（九）</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规定</a:t>
            </a: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a:t>
            </a:r>
            <a:r>
              <a:rPr lang="zh-CN" altLang="en-US" sz="1900">
                <a:latin typeface="黑体" panose="02010609060101010101" pitchFamily="49" charset="-122"/>
                <a:ea typeface="黑体" panose="02010609060101010101" pitchFamily="49" charset="-122"/>
              </a:rPr>
              <a:t>（</a:t>
            </a:r>
            <a:r>
              <a:rPr lang="en-US" altLang="zh-CN" sz="1900">
                <a:latin typeface="黑体" panose="02010609060101010101" pitchFamily="49" charset="-122"/>
                <a:ea typeface="黑体" panose="02010609060101010101" pitchFamily="49" charset="-122"/>
              </a:rPr>
              <a:t>1</a:t>
            </a:r>
            <a:r>
              <a:rPr lang="zh-CN" altLang="en-US" sz="1900">
                <a:latin typeface="黑体" panose="02010609060101010101" pitchFamily="49" charset="-122"/>
                <a:ea typeface="黑体" panose="02010609060101010101" pitchFamily="49" charset="-122"/>
              </a:rPr>
              <a:t>）适用对象：</a:t>
            </a:r>
            <a:r>
              <a:rPr lang="zh-CN" altLang="en-US" sz="1900" b="1">
                <a:solidFill>
                  <a:srgbClr val="0070C0"/>
                </a:solidFill>
                <a:latin typeface="黑体" panose="02010609060101010101" pitchFamily="49" charset="-122"/>
                <a:ea typeface="黑体" panose="02010609060101010101" pitchFamily="49" charset="-122"/>
              </a:rPr>
              <a:t>贪污、受贿数额特别巨大，并使国家和人民利益遭受特别重大损失的，</a:t>
            </a:r>
            <a:r>
              <a:rPr lang="zh-CN" altLang="en-US" sz="1900">
                <a:latin typeface="黑体" panose="02010609060101010101" pitchFamily="49" charset="-122"/>
                <a:ea typeface="黑体" panose="02010609060101010101" pitchFamily="49" charset="-122"/>
              </a:rPr>
              <a:t>被判处死刑缓期执行的，人民法院根据犯罪情节等情况可以同时决定在其死刑缓期执行二年期满依法减为无期徒刑后，</a:t>
            </a:r>
            <a:r>
              <a:rPr lang="zh-CN" altLang="en-US" sz="1900" b="1">
                <a:solidFill>
                  <a:srgbClr val="0070C0"/>
                </a:solidFill>
                <a:latin typeface="黑体" panose="02010609060101010101" pitchFamily="49" charset="-122"/>
                <a:ea typeface="黑体" panose="02010609060101010101" pitchFamily="49" charset="-122"/>
              </a:rPr>
              <a:t>终身监禁，不得减刑、假释</a:t>
            </a:r>
            <a:r>
              <a:rPr lang="zh-CN" altLang="en-US" sz="1900" b="1">
                <a:latin typeface="黑体" panose="02010609060101010101" pitchFamily="49" charset="-122"/>
                <a:ea typeface="黑体" panose="02010609060101010101" pitchFamily="49" charset="-122"/>
              </a:rPr>
              <a:t>。</a:t>
            </a:r>
            <a:endParaRPr lang="en-US" altLang="zh-CN" sz="1900" b="1">
              <a:latin typeface="黑体" panose="02010609060101010101" pitchFamily="49" charset="-122"/>
              <a:ea typeface="黑体" panose="02010609060101010101" pitchFamily="49" charset="-122"/>
            </a:endParaRPr>
          </a:p>
          <a:p>
            <a:pPr algn="just" eaLnBrk="1">
              <a:spcBef>
                <a:spcPct val="0"/>
              </a:spcBef>
              <a:buFontTx/>
              <a:buNone/>
            </a:pPr>
            <a:endParaRPr lang="en-US" altLang="zh-CN" sz="1900" b="1">
              <a:latin typeface="黑体" panose="02010609060101010101" pitchFamily="49" charset="-122"/>
              <a:ea typeface="黑体" panose="02010609060101010101" pitchFamily="49" charset="-122"/>
            </a:endParaRPr>
          </a:p>
          <a:p>
            <a:pPr algn="just" eaLnBrk="1">
              <a:spcBef>
                <a:spcPct val="0"/>
              </a:spcBef>
              <a:buFontTx/>
              <a:buNone/>
            </a:pPr>
            <a:r>
              <a:rPr lang="en-US" altLang="zh-CN" sz="1900">
                <a:latin typeface="黑体" panose="02010609060101010101" pitchFamily="49" charset="-122"/>
                <a:ea typeface="黑体" panose="02010609060101010101" pitchFamily="49" charset="-122"/>
              </a:rPr>
              <a:t>    </a:t>
            </a:r>
            <a:r>
              <a:rPr lang="zh-CN" altLang="en-US" sz="1900">
                <a:latin typeface="黑体" panose="02010609060101010101" pitchFamily="49" charset="-122"/>
                <a:ea typeface="黑体" panose="02010609060101010101" pitchFamily="49" charset="-122"/>
              </a:rPr>
              <a:t>（</a:t>
            </a:r>
            <a:r>
              <a:rPr lang="en-US" altLang="zh-CN" sz="1900">
                <a:latin typeface="黑体" panose="02010609060101010101" pitchFamily="49" charset="-122"/>
                <a:ea typeface="黑体" panose="02010609060101010101" pitchFamily="49" charset="-122"/>
              </a:rPr>
              <a:t>2</a:t>
            </a:r>
            <a:r>
              <a:rPr lang="zh-CN" altLang="en-US" sz="1900">
                <a:latin typeface="黑体" panose="02010609060101010101" pitchFamily="49" charset="-122"/>
                <a:ea typeface="黑体" panose="02010609060101010101" pitchFamily="49" charset="-122"/>
              </a:rPr>
              <a:t>）时间效力：死缓限制减刑、不得减刑的规定可以适用于</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刑法修正案（八）</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刑法修正案（九）</a:t>
            </a:r>
            <a:r>
              <a:rPr lang="en-US" altLang="zh-CN" sz="1900">
                <a:latin typeface="黑体" panose="02010609060101010101" pitchFamily="49" charset="-122"/>
                <a:ea typeface="黑体" panose="02010609060101010101" pitchFamily="49" charset="-122"/>
              </a:rPr>
              <a:t>》</a:t>
            </a:r>
            <a:r>
              <a:rPr lang="zh-CN" altLang="en-US" sz="1900">
                <a:latin typeface="黑体" panose="02010609060101010101" pitchFamily="49" charset="-122"/>
                <a:ea typeface="黑体" panose="02010609060101010101" pitchFamily="49" charset="-122"/>
              </a:rPr>
              <a:t>生效之前的犯罪行为。因为这类规定是</a:t>
            </a:r>
            <a:r>
              <a:rPr lang="zh-CN" altLang="en-US" sz="1900" b="1">
                <a:solidFill>
                  <a:srgbClr val="0070C0"/>
                </a:solidFill>
                <a:latin typeface="黑体" panose="02010609060101010101" pitchFamily="49" charset="-122"/>
                <a:ea typeface="黑体" panose="02010609060101010101" pitchFamily="49" charset="-122"/>
              </a:rPr>
              <a:t>有利于被告</a:t>
            </a:r>
            <a:r>
              <a:rPr lang="zh-CN" altLang="en-US" sz="1900">
                <a:latin typeface="黑体" panose="02010609060101010101" pitchFamily="49" charset="-122"/>
                <a:ea typeface="黑体" panose="02010609060101010101" pitchFamily="49" charset="-122"/>
              </a:rPr>
              <a:t>的规定，是死刑立即执行的替代方式，也是国家基于减少死刑执行的立法。即：死缓犯终身监禁、死缓犯限制减刑</a:t>
            </a:r>
            <a:r>
              <a:rPr lang="zh-CN" altLang="en-US" sz="1900" b="1">
                <a:latin typeface="黑体" panose="02010609060101010101" pitchFamily="49" charset="-122"/>
                <a:ea typeface="黑体" panose="02010609060101010101" pitchFamily="49" charset="-122"/>
              </a:rPr>
              <a:t>不是“死缓”的“升级”，而是“死刑立即执行”的“降级”，</a:t>
            </a:r>
            <a:r>
              <a:rPr lang="zh-CN" altLang="en-US" sz="1900">
                <a:latin typeface="黑体" panose="02010609060101010101" pitchFamily="49" charset="-122"/>
                <a:ea typeface="黑体" panose="02010609060101010101" pitchFamily="49" charset="-122"/>
              </a:rPr>
              <a:t>是有利于行为人的规定。</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
            <a:extLst>
              <a:ext uri="{FF2B5EF4-FFF2-40B4-BE49-F238E27FC236}">
                <a16:creationId xmlns:a16="http://schemas.microsoft.com/office/drawing/2014/main" id="{9C9D89B9-5593-C055-A9D8-BFC8CAA0433D}"/>
              </a:ext>
            </a:extLst>
          </p:cNvPr>
          <p:cNvSpPr>
            <a:spLocks noChangeArrowheads="1"/>
          </p:cNvSpPr>
          <p:nvPr/>
        </p:nvSpPr>
        <p:spPr bwMode="auto">
          <a:xfrm>
            <a:off x="0" y="150813"/>
            <a:ext cx="910907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附加刑</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1900">
                <a:latin typeface="黑体" panose="02010609060101010101" pitchFamily="49" charset="-122"/>
                <a:ea typeface="黑体" panose="02010609060101010101" pitchFamily="49" charset="-122"/>
              </a:rPr>
              <a:t>    附加刑是指既可以</a:t>
            </a:r>
            <a:r>
              <a:rPr lang="zh-CN" altLang="en-US" sz="1900">
                <a:solidFill>
                  <a:srgbClr val="0070C0"/>
                </a:solidFill>
                <a:latin typeface="黑体" panose="02010609060101010101" pitchFamily="49" charset="-122"/>
                <a:ea typeface="黑体" panose="02010609060101010101" pitchFamily="49" charset="-122"/>
              </a:rPr>
              <a:t>附加</a:t>
            </a:r>
            <a:r>
              <a:rPr lang="zh-CN" altLang="en-US" sz="1900">
                <a:latin typeface="黑体" panose="02010609060101010101" pitchFamily="49" charset="-122"/>
                <a:ea typeface="黑体" panose="02010609060101010101" pitchFamily="49" charset="-122"/>
              </a:rPr>
              <a:t>适用，也可以</a:t>
            </a:r>
            <a:r>
              <a:rPr lang="zh-CN" altLang="en-US" sz="1900">
                <a:solidFill>
                  <a:srgbClr val="0070C0"/>
                </a:solidFill>
                <a:latin typeface="黑体" panose="02010609060101010101" pitchFamily="49" charset="-122"/>
                <a:ea typeface="黑体" panose="02010609060101010101" pitchFamily="49" charset="-122"/>
              </a:rPr>
              <a:t>独立</a:t>
            </a:r>
            <a:r>
              <a:rPr lang="zh-CN" altLang="en-US" sz="1900">
                <a:latin typeface="黑体" panose="02010609060101010101" pitchFamily="49" charset="-122"/>
                <a:ea typeface="黑体" panose="02010609060101010101" pitchFamily="49" charset="-122"/>
              </a:rPr>
              <a:t>适用的刑罚方法。附加刑在适用上具有双重性，既可以作为某种主刑的附加刑适用，也可以作为一种刑罚方法独立适用，几种附加刑还可以</a:t>
            </a:r>
            <a:r>
              <a:rPr lang="zh-CN" altLang="en-US" sz="1900">
                <a:solidFill>
                  <a:srgbClr val="0070C0"/>
                </a:solidFill>
                <a:latin typeface="黑体" panose="02010609060101010101" pitchFamily="49" charset="-122"/>
                <a:ea typeface="黑体" panose="02010609060101010101" pitchFamily="49" charset="-122"/>
              </a:rPr>
              <a:t>同时并用</a:t>
            </a:r>
            <a:r>
              <a:rPr lang="zh-CN" altLang="en-US" sz="1900">
                <a:latin typeface="黑体" panose="02010609060101010101" pitchFamily="49" charset="-122"/>
                <a:ea typeface="黑体" panose="02010609060101010101" pitchFamily="49" charset="-122"/>
              </a:rPr>
              <a:t>。</a:t>
            </a:r>
            <a:endParaRPr lang="en-US" altLang="zh-CN" sz="1900">
              <a:latin typeface="黑体" panose="02010609060101010101" pitchFamily="49" charset="-122"/>
              <a:ea typeface="黑体" panose="02010609060101010101" pitchFamily="49" charset="-122"/>
            </a:endParaRPr>
          </a:p>
          <a:p>
            <a:pPr algn="just"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一、罚金刑</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罚金刑，是指法院判处犯罪人向</a:t>
            </a:r>
            <a:r>
              <a:rPr lang="zh-CN" altLang="en-US" sz="2000" b="1">
                <a:solidFill>
                  <a:srgbClr val="0070C0"/>
                </a:solidFill>
                <a:latin typeface="黑体" panose="02010609060101010101" pitchFamily="49" charset="-122"/>
                <a:ea typeface="黑体" panose="02010609060101010101" pitchFamily="49" charset="-122"/>
              </a:rPr>
              <a:t>国家缴纳一定数额金钱</a:t>
            </a:r>
            <a:r>
              <a:rPr lang="zh-CN" altLang="en-US" sz="2000">
                <a:latin typeface="黑体" panose="02010609060101010101" pitchFamily="49" charset="-122"/>
                <a:ea typeface="黑体" panose="02010609060101010101" pitchFamily="49" charset="-122"/>
              </a:rPr>
              <a:t>的刑罚方法。作为一种财产刑，无论是罚金刑还是没收财产，都是</a:t>
            </a:r>
            <a:r>
              <a:rPr lang="zh-CN" altLang="en-US" sz="2000" b="1">
                <a:solidFill>
                  <a:srgbClr val="0070C0"/>
                </a:solidFill>
                <a:latin typeface="黑体" panose="02010609060101010101" pitchFamily="49" charset="-122"/>
                <a:ea typeface="黑体" panose="02010609060101010101" pitchFamily="49" charset="-122"/>
              </a:rPr>
              <a:t>针对其个人合法的财产</a:t>
            </a:r>
            <a:r>
              <a:rPr lang="zh-CN" altLang="en-US" sz="2000">
                <a:solidFill>
                  <a:srgbClr val="0070C0"/>
                </a:solidFill>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而不是针对犯罪分子的犯罪所得、犯罪工具。</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罚金刑的判处方式</a:t>
            </a:r>
            <a:endParaRPr lang="en-US" altLang="zh-CN" sz="2000">
              <a:latin typeface="黑体" panose="02010609060101010101" pitchFamily="49" charset="-122"/>
              <a:ea typeface="黑体" panose="02010609060101010101" pitchFamily="49" charset="-122"/>
            </a:endParaRPr>
          </a:p>
        </p:txBody>
      </p:sp>
      <p:pic>
        <p:nvPicPr>
          <p:cNvPr id="26627" name="图片 4">
            <a:extLst>
              <a:ext uri="{FF2B5EF4-FFF2-40B4-BE49-F238E27FC236}">
                <a16:creationId xmlns:a16="http://schemas.microsoft.com/office/drawing/2014/main" id="{B040E55A-D95B-9625-036D-947EE01A7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713163"/>
            <a:ext cx="84740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
            <a:extLst>
              <a:ext uri="{FF2B5EF4-FFF2-40B4-BE49-F238E27FC236}">
                <a16:creationId xmlns:a16="http://schemas.microsoft.com/office/drawing/2014/main" id="{6C90EC54-C0D7-79A2-3CB2-126F0126E011}"/>
              </a:ext>
            </a:extLst>
          </p:cNvPr>
          <p:cNvSpPr>
            <a:spLocks noChangeArrowheads="1"/>
          </p:cNvSpPr>
          <p:nvPr/>
        </p:nvSpPr>
        <p:spPr bwMode="auto">
          <a:xfrm>
            <a:off x="17463" y="333375"/>
            <a:ext cx="9109075"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罚金刑的缴纳方式</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）限期一次缴纳；（</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）限期分期缴纳；（</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）期满不缴纳的，强制缴纳；（</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随时追缴</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）延期缴纳；（</a:t>
            </a:r>
            <a:r>
              <a:rPr lang="en-US" altLang="zh-CN" sz="2000">
                <a:latin typeface="黑体" panose="02010609060101010101" pitchFamily="49" charset="-122"/>
                <a:ea typeface="黑体" panose="02010609060101010101" pitchFamily="49" charset="-122"/>
              </a:rPr>
              <a:t>6</a:t>
            </a:r>
            <a:r>
              <a:rPr lang="zh-CN" altLang="en-US" sz="2000">
                <a:latin typeface="黑体" panose="02010609060101010101" pitchFamily="49" charset="-122"/>
                <a:ea typeface="黑体" panose="02010609060101010101" pitchFamily="49" charset="-122"/>
              </a:rPr>
              <a:t>）减免缴纳。</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罚金相当于罪犯欠国家的钱，没有特殊情况不会延、减、免；遵循随时有随时缴的基本原则。</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第</a:t>
            </a:r>
            <a:r>
              <a:rPr lang="en-US" altLang="zh-CN" sz="2000">
                <a:latin typeface="黑体" panose="02010609060101010101" pitchFamily="49" charset="-122"/>
                <a:ea typeface="黑体" panose="02010609060101010101" pitchFamily="49" charset="-122"/>
              </a:rPr>
              <a:t>53</a:t>
            </a:r>
            <a:r>
              <a:rPr lang="zh-CN" altLang="en-US" sz="2000">
                <a:latin typeface="黑体" panose="02010609060101010101" pitchFamily="49" charset="-122"/>
                <a:ea typeface="黑体" panose="02010609060101010101" pitchFamily="49" charset="-122"/>
              </a:rPr>
              <a:t>条第</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款：“由于遭遇不能抗拒的灾祸等原因缴纳确实有困难的，经人民法院裁定，可以延期缴纳、酌情减少或者免除。”</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程序：罚金的延、减、免，要经过</a:t>
            </a:r>
            <a:r>
              <a:rPr lang="zh-CN" altLang="en-US" sz="2000">
                <a:solidFill>
                  <a:srgbClr val="0070C0"/>
                </a:solidFill>
                <a:latin typeface="黑体" panose="02010609060101010101" pitchFamily="49" charset="-122"/>
                <a:ea typeface="黑体" panose="02010609060101010101" pitchFamily="49" charset="-122"/>
              </a:rPr>
              <a:t>人民法院裁定</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数额：罚金数额应当根据犯罪情节决定。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根据司法解释的规定：罚金的最低数额（成年人最低</a:t>
            </a:r>
            <a:r>
              <a:rPr lang="en-US" altLang="zh-CN" sz="2000">
                <a:latin typeface="黑体" panose="02010609060101010101" pitchFamily="49" charset="-122"/>
                <a:ea typeface="黑体" panose="02010609060101010101" pitchFamily="49" charset="-122"/>
              </a:rPr>
              <a:t>1000</a:t>
            </a:r>
            <a:r>
              <a:rPr lang="zh-CN" altLang="en-US" sz="2000">
                <a:latin typeface="黑体" panose="02010609060101010101" pitchFamily="49" charset="-122"/>
                <a:ea typeface="黑体" panose="02010609060101010101" pitchFamily="49" charset="-122"/>
              </a:rPr>
              <a:t>元，未成年人最低</a:t>
            </a:r>
            <a:r>
              <a:rPr lang="en-US" altLang="zh-CN" sz="2000">
                <a:latin typeface="黑体" panose="02010609060101010101" pitchFamily="49" charset="-122"/>
                <a:ea typeface="黑体" panose="02010609060101010101" pitchFamily="49" charset="-122"/>
              </a:rPr>
              <a:t>500</a:t>
            </a:r>
            <a:r>
              <a:rPr lang="zh-CN" altLang="en-US" sz="2000">
                <a:latin typeface="黑体" panose="02010609060101010101" pitchFamily="49" charset="-122"/>
                <a:ea typeface="黑体" panose="02010609060101010101" pitchFamily="49" charset="-122"/>
              </a:rPr>
              <a:t>元）是</a:t>
            </a:r>
            <a:r>
              <a:rPr lang="zh-CN" altLang="en-US" sz="2000">
                <a:solidFill>
                  <a:srgbClr val="0070C0"/>
                </a:solidFill>
                <a:latin typeface="黑体" panose="02010609060101010101" pitchFamily="49" charset="-122"/>
                <a:ea typeface="黑体" panose="02010609060101010101" pitchFamily="49" charset="-122"/>
              </a:rPr>
              <a:t>法定的</a:t>
            </a:r>
            <a:r>
              <a:rPr lang="zh-CN" altLang="en-US" sz="2000">
                <a:latin typeface="黑体" panose="02010609060101010101" pitchFamily="49" charset="-122"/>
                <a:ea typeface="黑体" panose="02010609060101010101" pitchFamily="49" charset="-122"/>
              </a:rPr>
              <a:t>，而不是由法官酌情确定的。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5.</a:t>
            </a:r>
            <a:r>
              <a:rPr lang="zh-CN" altLang="en-US" sz="2000">
                <a:latin typeface="黑体" panose="02010609060101010101" pitchFamily="49" charset="-122"/>
                <a:ea typeface="黑体" panose="02010609060101010101" pitchFamily="49" charset="-122"/>
              </a:rPr>
              <a:t>执行：罚金由</a:t>
            </a:r>
            <a:r>
              <a:rPr lang="zh-CN" altLang="en-US" sz="2000">
                <a:solidFill>
                  <a:srgbClr val="0070C0"/>
                </a:solidFill>
                <a:latin typeface="黑体" panose="02010609060101010101" pitchFamily="49" charset="-122"/>
                <a:ea typeface="黑体" panose="02010609060101010101" pitchFamily="49" charset="-122"/>
              </a:rPr>
              <a:t>人民法院</a:t>
            </a:r>
            <a:r>
              <a:rPr lang="zh-CN" altLang="en-US" sz="2000">
                <a:latin typeface="黑体" panose="02010609060101010101" pitchFamily="49" charset="-122"/>
                <a:ea typeface="黑体" panose="02010609060101010101" pitchFamily="49" charset="-122"/>
              </a:rPr>
              <a:t>执行。</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6.</a:t>
            </a:r>
            <a:r>
              <a:rPr lang="zh-CN" altLang="en-US" sz="2000">
                <a:latin typeface="黑体" panose="02010609060101010101" pitchFamily="49" charset="-122"/>
                <a:ea typeface="黑体" panose="02010609060101010101" pitchFamily="49" charset="-122"/>
              </a:rPr>
              <a:t>顺序：承担民事赔偿的犯罪分子，又被判处罚金的，其财产先承担民事赔偿。在民事责任和刑事责任发生竞合时，为了保护被害人的合法权益，法律规定在犯罪分子财产不足时，实行“</a:t>
            </a:r>
            <a:r>
              <a:rPr lang="zh-CN" altLang="en-US" sz="2000">
                <a:solidFill>
                  <a:srgbClr val="0070C0"/>
                </a:solidFill>
                <a:latin typeface="黑体" panose="02010609060101010101" pitchFamily="49" charset="-122"/>
                <a:ea typeface="黑体" panose="02010609060101010101" pitchFamily="49" charset="-122"/>
              </a:rPr>
              <a:t>先民后刑</a:t>
            </a:r>
            <a:r>
              <a:rPr lang="zh-CN" altLang="en-US" sz="2000">
                <a:latin typeface="黑体" panose="02010609060101010101" pitchFamily="49" charset="-122"/>
                <a:ea typeface="黑体" panose="02010609060101010101" pitchFamily="49" charset="-122"/>
              </a:rPr>
              <a:t>”原则。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a:extLst>
              <a:ext uri="{FF2B5EF4-FFF2-40B4-BE49-F238E27FC236}">
                <a16:creationId xmlns:a16="http://schemas.microsoft.com/office/drawing/2014/main" id="{B93D4997-3075-C969-9EB4-34ADE4365E2F}"/>
              </a:ext>
            </a:extLst>
          </p:cNvPr>
          <p:cNvSpPr>
            <a:spLocks noChangeArrowheads="1"/>
          </p:cNvSpPr>
          <p:nvPr/>
        </p:nvSpPr>
        <p:spPr bwMode="auto">
          <a:xfrm>
            <a:off x="0" y="188913"/>
            <a:ext cx="91090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二、没收财产</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没收财产，是指将犯罪分子个人所有财产的</a:t>
            </a:r>
            <a:r>
              <a:rPr lang="zh-CN" altLang="en-US" sz="2000">
                <a:solidFill>
                  <a:srgbClr val="0070C0"/>
                </a:solidFill>
                <a:latin typeface="黑体" panose="02010609060101010101" pitchFamily="49" charset="-122"/>
                <a:ea typeface="黑体" panose="02010609060101010101" pitchFamily="49" charset="-122"/>
              </a:rPr>
              <a:t>部分或全部</a:t>
            </a:r>
            <a:r>
              <a:rPr lang="zh-CN" altLang="en-US" sz="2000">
                <a:latin typeface="黑体" panose="02010609060101010101" pitchFamily="49" charset="-122"/>
                <a:ea typeface="黑体" panose="02010609060101010101" pitchFamily="49" charset="-122"/>
              </a:rPr>
              <a:t>强制无偿</a:t>
            </a:r>
            <a:r>
              <a:rPr lang="zh-CN" altLang="en-US" sz="2000">
                <a:solidFill>
                  <a:srgbClr val="0070C0"/>
                </a:solidFill>
                <a:latin typeface="黑体" panose="02010609060101010101" pitchFamily="49" charset="-122"/>
                <a:ea typeface="黑体" panose="02010609060101010101" pitchFamily="49" charset="-122"/>
              </a:rPr>
              <a:t>收归国有</a:t>
            </a:r>
            <a:r>
              <a:rPr lang="zh-CN" altLang="en-US" sz="2000">
                <a:latin typeface="黑体" panose="02010609060101010101" pitchFamily="49" charset="-122"/>
                <a:ea typeface="黑体" panose="02010609060101010101" pitchFamily="49" charset="-122"/>
              </a:rPr>
              <a:t>的刑罚方法。它是我国附加刑中</a:t>
            </a:r>
            <a:r>
              <a:rPr lang="zh-CN" altLang="en-US" sz="2000">
                <a:solidFill>
                  <a:srgbClr val="0070C0"/>
                </a:solidFill>
                <a:latin typeface="黑体" panose="02010609060101010101" pitchFamily="49" charset="-122"/>
                <a:ea typeface="黑体" panose="02010609060101010101" pitchFamily="49" charset="-122"/>
              </a:rPr>
              <a:t>较重</a:t>
            </a:r>
            <a:r>
              <a:rPr lang="zh-CN" altLang="en-US" sz="2000">
                <a:latin typeface="黑体" panose="02010609060101010101" pitchFamily="49" charset="-122"/>
                <a:ea typeface="黑体" panose="02010609060101010101" pitchFamily="49" charset="-122"/>
              </a:rPr>
              <a:t>的一种。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没收财产与</a:t>
            </a:r>
            <a:r>
              <a:rPr lang="zh-CN" altLang="en-US" sz="2000">
                <a:solidFill>
                  <a:srgbClr val="0070C0"/>
                </a:solidFill>
                <a:latin typeface="黑体" panose="02010609060101010101" pitchFamily="49" charset="-122"/>
                <a:ea typeface="黑体" panose="02010609060101010101" pitchFamily="49" charset="-122"/>
              </a:rPr>
              <a:t>没收犯罪物品</a:t>
            </a:r>
            <a:r>
              <a:rPr lang="zh-CN" altLang="en-US" sz="2000">
                <a:latin typeface="黑体" panose="02010609060101010101" pitchFamily="49" charset="-122"/>
                <a:ea typeface="黑体" panose="02010609060101010101" pitchFamily="49" charset="-122"/>
              </a:rPr>
              <a:t>的区别</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）没收财产，是没收犯罪人</a:t>
            </a:r>
            <a:r>
              <a:rPr lang="zh-CN" altLang="en-US" sz="2000" b="1">
                <a:solidFill>
                  <a:srgbClr val="0070C0"/>
                </a:solidFill>
                <a:latin typeface="黑体" panose="02010609060101010101" pitchFamily="49" charset="-122"/>
                <a:ea typeface="黑体" panose="02010609060101010101" pitchFamily="49" charset="-122"/>
              </a:rPr>
              <a:t>合法所有</a:t>
            </a:r>
            <a:r>
              <a:rPr lang="zh-CN" altLang="en-US" sz="2000">
                <a:latin typeface="黑体" panose="02010609060101010101" pitchFamily="49" charset="-122"/>
                <a:ea typeface="黑体" panose="02010609060101010101" pitchFamily="49" charset="-122"/>
              </a:rPr>
              <a:t>，并且没有用于犯罪的财产。</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）没收犯罪物品、违法所得，针对的是</a:t>
            </a:r>
            <a:r>
              <a:rPr lang="zh-CN" altLang="en-US" sz="2000" b="1">
                <a:solidFill>
                  <a:srgbClr val="0070C0"/>
                </a:solidFill>
                <a:latin typeface="黑体" panose="02010609060101010101" pitchFamily="49" charset="-122"/>
                <a:ea typeface="黑体" panose="02010609060101010101" pitchFamily="49" charset="-122"/>
              </a:rPr>
              <a:t>非法财产</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刑法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64</a:t>
            </a:r>
            <a:r>
              <a:rPr lang="zh-CN" altLang="en-US" sz="2000">
                <a:latin typeface="仿宋" panose="02010609060101010101" pitchFamily="49" charset="-122"/>
                <a:ea typeface="仿宋" panose="02010609060101010101" pitchFamily="49" charset="-122"/>
              </a:rPr>
              <a:t>条前段规定：“犯罪分子违法所得的一切财物，应当予以追缴或者责令退赔。”关于该规定的适用，下列哪一选项是正确的？（</a:t>
            </a: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a:t>
            </a:r>
            <a:r>
              <a:rPr lang="zh-CN" altLang="en-US" sz="2000">
                <a:latin typeface="仿宋" panose="02010609060101010101" pitchFamily="49" charset="-122"/>
                <a:ea typeface="仿宋" panose="02010609060101010101" pitchFamily="49" charset="-122"/>
              </a:rPr>
              <a:t>甲以赌博为业，但手气欠佳输掉</a:t>
            </a:r>
            <a:r>
              <a:rPr lang="en-US" altLang="zh-CN" sz="2000">
                <a:latin typeface="仿宋" panose="02010609060101010101" pitchFamily="49" charset="-122"/>
                <a:ea typeface="仿宋" panose="02010609060101010101" pitchFamily="49" charset="-122"/>
              </a:rPr>
              <a:t>200</a:t>
            </a:r>
            <a:r>
              <a:rPr lang="zh-CN" altLang="en-US" sz="2000">
                <a:latin typeface="仿宋" panose="02010609060101010101" pitchFamily="49" charset="-122"/>
                <a:ea typeface="仿宋" panose="02010609060101010101" pitchFamily="49" charset="-122"/>
              </a:rPr>
              <a:t>万元。输掉的</a:t>
            </a:r>
            <a:r>
              <a:rPr lang="en-US" altLang="zh-CN" sz="2000">
                <a:latin typeface="仿宋" panose="02010609060101010101" pitchFamily="49" charset="-122"/>
                <a:ea typeface="仿宋" panose="02010609060101010101" pitchFamily="49" charset="-122"/>
              </a:rPr>
              <a:t>200</a:t>
            </a:r>
            <a:r>
              <a:rPr lang="zh-CN" altLang="en-US" sz="2000">
                <a:latin typeface="仿宋" panose="02010609060101010101" pitchFamily="49" charset="-122"/>
                <a:ea typeface="仿宋" panose="02010609060101010101" pitchFamily="49" charset="-122"/>
              </a:rPr>
              <a:t>万元属于赌资，应责令甲全额退赔</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B.</a:t>
            </a:r>
            <a:r>
              <a:rPr lang="zh-CN" altLang="en-US" sz="2000">
                <a:latin typeface="仿宋" panose="02010609060101010101" pitchFamily="49" charset="-122"/>
                <a:ea typeface="仿宋" panose="02010609060101010101" pitchFamily="49" charset="-122"/>
              </a:rPr>
              <a:t>乙挪用公款炒股获利</a:t>
            </a:r>
            <a:r>
              <a:rPr lang="en-US" altLang="zh-CN" sz="2000">
                <a:latin typeface="仿宋" panose="02010609060101010101" pitchFamily="49" charset="-122"/>
                <a:ea typeface="仿宋" panose="02010609060101010101" pitchFamily="49" charset="-122"/>
              </a:rPr>
              <a:t>500</a:t>
            </a:r>
            <a:r>
              <a:rPr lang="zh-CN" altLang="en-US" sz="2000">
                <a:latin typeface="仿宋" panose="02010609060101010101" pitchFamily="49" charset="-122"/>
                <a:ea typeface="仿宋" panose="02010609060101010101" pitchFamily="49" charset="-122"/>
              </a:rPr>
              <a:t>万元用于购买房产（案发时贬值为</a:t>
            </a:r>
            <a:r>
              <a:rPr lang="en-US" altLang="zh-CN" sz="2000">
                <a:latin typeface="仿宋" panose="02010609060101010101" pitchFamily="49" charset="-122"/>
                <a:ea typeface="仿宋" panose="02010609060101010101" pitchFamily="49" charset="-122"/>
              </a:rPr>
              <a:t>300</a:t>
            </a:r>
            <a:r>
              <a:rPr lang="zh-CN" altLang="en-US" sz="2000">
                <a:latin typeface="仿宋" panose="02010609060101010101" pitchFamily="49" charset="-122"/>
                <a:ea typeface="仿宋" panose="02010609060101010101" pitchFamily="49" charset="-122"/>
              </a:rPr>
              <a:t>万元），应责令乙退赔</a:t>
            </a:r>
            <a:r>
              <a:rPr lang="en-US" altLang="zh-CN" sz="2000">
                <a:latin typeface="仿宋" panose="02010609060101010101" pitchFamily="49" charset="-122"/>
                <a:ea typeface="仿宋" panose="02010609060101010101" pitchFamily="49" charset="-122"/>
              </a:rPr>
              <a:t>500</a:t>
            </a:r>
            <a:r>
              <a:rPr lang="zh-CN" altLang="en-US" sz="2000">
                <a:latin typeface="仿宋" panose="02010609060101010101" pitchFamily="49" charset="-122"/>
                <a:ea typeface="仿宋" panose="02010609060101010101" pitchFamily="49" charset="-122"/>
              </a:rPr>
              <a:t>万元</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C.</a:t>
            </a:r>
            <a:r>
              <a:rPr lang="zh-CN" altLang="en-US" sz="2000">
                <a:latin typeface="仿宋" panose="02010609060101010101" pitchFamily="49" charset="-122"/>
                <a:ea typeface="仿宋" panose="02010609060101010101" pitchFamily="49" charset="-122"/>
              </a:rPr>
              <a:t>丙向国家工作人员李某行贿</a:t>
            </a:r>
            <a:r>
              <a:rPr lang="en-US" altLang="zh-CN" sz="2000">
                <a:latin typeface="仿宋" panose="02010609060101010101" pitchFamily="49" charset="-122"/>
                <a:ea typeface="仿宋" panose="02010609060101010101" pitchFamily="49" charset="-122"/>
              </a:rPr>
              <a:t>100</a:t>
            </a:r>
            <a:r>
              <a:rPr lang="zh-CN" altLang="en-US" sz="2000">
                <a:latin typeface="仿宋" panose="02010609060101010101" pitchFamily="49" charset="-122"/>
                <a:ea typeface="仿宋" panose="02010609060101010101" pitchFamily="49" charset="-122"/>
              </a:rPr>
              <a:t>万元。除向李某追缴</a:t>
            </a:r>
            <a:r>
              <a:rPr lang="en-US" altLang="zh-CN" sz="2000">
                <a:latin typeface="仿宋" panose="02010609060101010101" pitchFamily="49" charset="-122"/>
                <a:ea typeface="仿宋" panose="02010609060101010101" pitchFamily="49" charset="-122"/>
              </a:rPr>
              <a:t>100</a:t>
            </a:r>
            <a:r>
              <a:rPr lang="zh-CN" altLang="en-US" sz="2000">
                <a:latin typeface="仿宋" panose="02010609060101010101" pitchFamily="49" charset="-122"/>
                <a:ea typeface="仿宋" panose="02010609060101010101" pitchFamily="49" charset="-122"/>
              </a:rPr>
              <a:t>万元外，还应责令丙退赔</a:t>
            </a:r>
            <a:r>
              <a:rPr lang="en-US" altLang="zh-CN" sz="2000">
                <a:latin typeface="仿宋" panose="02010609060101010101" pitchFamily="49" charset="-122"/>
                <a:ea typeface="仿宋" panose="02010609060101010101" pitchFamily="49" charset="-122"/>
              </a:rPr>
              <a:t>100</a:t>
            </a:r>
            <a:r>
              <a:rPr lang="zh-CN" altLang="en-US" sz="2000">
                <a:latin typeface="仿宋" panose="02010609060101010101" pitchFamily="49" charset="-122"/>
                <a:ea typeface="仿宋" panose="02010609060101010101" pitchFamily="49" charset="-122"/>
              </a:rPr>
              <a:t>万元</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D.</a:t>
            </a:r>
            <a:r>
              <a:rPr lang="zh-CN" altLang="en-US" sz="2000">
                <a:latin typeface="仿宋" panose="02010609060101010101" pitchFamily="49" charset="-122"/>
                <a:ea typeface="仿宋" panose="02010609060101010101" pitchFamily="49" charset="-122"/>
              </a:rPr>
              <a:t>丁与王某共同窃取他人财物</a:t>
            </a:r>
            <a:r>
              <a:rPr lang="en-US" altLang="zh-CN" sz="2000">
                <a:latin typeface="仿宋" panose="02010609060101010101" pitchFamily="49" charset="-122"/>
                <a:ea typeface="仿宋" panose="02010609060101010101" pitchFamily="49" charset="-122"/>
              </a:rPr>
              <a:t>30</a:t>
            </a:r>
            <a:r>
              <a:rPr lang="zh-CN" altLang="en-US" sz="2000">
                <a:latin typeface="仿宋" panose="02010609060101010101" pitchFamily="49" charset="-122"/>
                <a:ea typeface="仿宋" panose="02010609060101010101" pitchFamily="49" charset="-122"/>
              </a:rPr>
              <a:t>万元。因二人均应对</a:t>
            </a:r>
            <a:r>
              <a:rPr lang="en-US" altLang="zh-CN" sz="2000">
                <a:latin typeface="仿宋" panose="02010609060101010101" pitchFamily="49" charset="-122"/>
                <a:ea typeface="仿宋" panose="02010609060101010101" pitchFamily="49" charset="-122"/>
              </a:rPr>
              <a:t>30</a:t>
            </a:r>
            <a:r>
              <a:rPr lang="zh-CN" altLang="en-US" sz="2000">
                <a:latin typeface="仿宋" panose="02010609060101010101" pitchFamily="49" charset="-122"/>
                <a:ea typeface="仿宋" panose="02010609060101010101" pitchFamily="49" charset="-122"/>
              </a:rPr>
              <a:t>万元负责，故应向二人各追缴</a:t>
            </a:r>
            <a:r>
              <a:rPr lang="en-US" altLang="zh-CN" sz="2000">
                <a:latin typeface="仿宋" panose="02010609060101010101" pitchFamily="49" charset="-122"/>
                <a:ea typeface="仿宋" panose="02010609060101010101" pitchFamily="49" charset="-122"/>
              </a:rPr>
              <a:t>30</a:t>
            </a:r>
            <a:r>
              <a:rPr lang="zh-CN" altLang="en-US" sz="2000">
                <a:latin typeface="仿宋" panose="02010609060101010101" pitchFamily="49" charset="-122"/>
                <a:ea typeface="仿宋" panose="02010609060101010101" pitchFamily="49" charset="-122"/>
              </a:rPr>
              <a:t>万元</a:t>
            </a:r>
            <a:endParaRPr lang="zh-CN" altLang="en-US" sz="2000">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a:extLst>
              <a:ext uri="{FF2B5EF4-FFF2-40B4-BE49-F238E27FC236}">
                <a16:creationId xmlns:a16="http://schemas.microsoft.com/office/drawing/2014/main" id="{2CAD9BF8-889C-8A51-A395-5D00B8CDC90E}"/>
              </a:ext>
            </a:extLst>
          </p:cNvPr>
          <p:cNvSpPr>
            <a:spLocks noChangeArrowheads="1"/>
          </p:cNvSpPr>
          <p:nvPr/>
        </p:nvSpPr>
        <p:spPr bwMode="auto">
          <a:xfrm>
            <a:off x="0" y="188913"/>
            <a:ext cx="91090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没收财产的类型</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没收</a:t>
            </a:r>
            <a:r>
              <a:rPr lang="zh-CN" altLang="en-US" sz="2000" b="1">
                <a:solidFill>
                  <a:srgbClr val="0070C0"/>
                </a:solidFill>
                <a:latin typeface="黑体" panose="02010609060101010101" pitchFamily="49" charset="-122"/>
                <a:ea typeface="黑体" panose="02010609060101010101" pitchFamily="49" charset="-122"/>
              </a:rPr>
              <a:t>全部</a:t>
            </a:r>
            <a:r>
              <a:rPr lang="zh-CN" altLang="en-US" sz="2000" b="1">
                <a:latin typeface="黑体" panose="02010609060101010101" pitchFamily="49" charset="-122"/>
                <a:ea typeface="黑体" panose="02010609060101010101" pitchFamily="49" charset="-122"/>
              </a:rPr>
              <a:t>财产、没收</a:t>
            </a:r>
            <a:r>
              <a:rPr lang="zh-CN" altLang="en-US" sz="2000" b="1">
                <a:solidFill>
                  <a:srgbClr val="0070C0"/>
                </a:solidFill>
                <a:latin typeface="黑体" panose="02010609060101010101" pitchFamily="49" charset="-122"/>
                <a:ea typeface="黑体" panose="02010609060101010101" pitchFamily="49" charset="-122"/>
              </a:rPr>
              <a:t>部分</a:t>
            </a:r>
            <a:r>
              <a:rPr lang="zh-CN" altLang="en-US" sz="2000" b="1">
                <a:latin typeface="黑体" panose="02010609060101010101" pitchFamily="49" charset="-122"/>
                <a:ea typeface="黑体" panose="02010609060101010101" pitchFamily="49" charset="-122"/>
              </a:rPr>
              <a:t>财产。</a:t>
            </a:r>
            <a:r>
              <a:rPr lang="zh-CN" altLang="en-US" sz="2000">
                <a:latin typeface="黑体" panose="02010609060101010101" pitchFamily="49" charset="-122"/>
                <a:ea typeface="黑体" panose="02010609060101010101" pitchFamily="49" charset="-122"/>
              </a:rPr>
              <a:t>没收部分财产会列明具体数额，如果没有列明具体金额的没收财产，一般是指没收全部财产。</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执行中的问题</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）没收全部财产的，应当对犯罪分子个人及其扶养的家属保留</a:t>
            </a:r>
            <a:r>
              <a:rPr lang="zh-CN" altLang="en-US" sz="2000">
                <a:solidFill>
                  <a:srgbClr val="0070C0"/>
                </a:solidFill>
                <a:latin typeface="黑体" panose="02010609060101010101" pitchFamily="49" charset="-122"/>
                <a:ea typeface="黑体" panose="02010609060101010101" pitchFamily="49" charset="-122"/>
              </a:rPr>
              <a:t>必需的生活费用</a:t>
            </a:r>
            <a:r>
              <a:rPr lang="zh-CN" altLang="en-US" sz="2000">
                <a:latin typeface="黑体" panose="02010609060101010101" pitchFamily="49" charset="-122"/>
                <a:ea typeface="黑体" panose="02010609060101010101" pitchFamily="49" charset="-122"/>
              </a:rPr>
              <a:t>。其扶养的家属既包括未成年人，也包括部分成年人（父母等老年人）。</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）在判处没收财产的时候，不得没收属于犯罪分子家属所有或者应有的财产。</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）没收财产以前（是指判决生效以前）犯罪分子所负的“正当债务”，需要以没收的财产偿还的，</a:t>
            </a:r>
            <a:r>
              <a:rPr lang="zh-CN" altLang="en-US" sz="2000">
                <a:solidFill>
                  <a:srgbClr val="0070C0"/>
                </a:solidFill>
                <a:latin typeface="黑体" panose="02010609060101010101" pitchFamily="49" charset="-122"/>
                <a:ea typeface="黑体" panose="02010609060101010101" pitchFamily="49" charset="-122"/>
              </a:rPr>
              <a:t>经债权人请求</a:t>
            </a:r>
            <a:r>
              <a:rPr lang="zh-CN" altLang="en-US" sz="2000">
                <a:latin typeface="黑体" panose="02010609060101010101" pitchFamily="49" charset="-122"/>
                <a:ea typeface="黑体" panose="02010609060101010101" pitchFamily="49" charset="-122"/>
              </a:rPr>
              <a:t>，应当偿还。</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）执行机关：</a:t>
            </a:r>
            <a:r>
              <a:rPr lang="zh-CN" altLang="en-US" sz="2000" b="1">
                <a:solidFill>
                  <a:srgbClr val="0070C0"/>
                </a:solidFill>
                <a:latin typeface="黑体" panose="02010609060101010101" pitchFamily="49" charset="-122"/>
                <a:ea typeface="黑体" panose="02010609060101010101" pitchFamily="49" charset="-122"/>
              </a:rPr>
              <a:t>第一审人民法院</a:t>
            </a:r>
            <a:r>
              <a:rPr lang="zh-CN" altLang="en-US" sz="2000" b="1">
                <a:latin typeface="黑体" panose="02010609060101010101" pitchFamily="49" charset="-122"/>
                <a:ea typeface="黑体" panose="02010609060101010101" pitchFamily="49" charset="-122"/>
              </a:rPr>
              <a:t>。</a:t>
            </a: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）没收财产是我国刑法中</a:t>
            </a:r>
            <a:r>
              <a:rPr lang="zh-CN" altLang="en-US" sz="2000">
                <a:solidFill>
                  <a:srgbClr val="0070C0"/>
                </a:solidFill>
                <a:latin typeface="黑体" panose="02010609060101010101" pitchFamily="49" charset="-122"/>
                <a:ea typeface="黑体" panose="02010609060101010101" pitchFamily="49" charset="-122"/>
              </a:rPr>
              <a:t>唯一不能单独适用的附加刑</a:t>
            </a:r>
            <a:r>
              <a:rPr lang="zh-CN" altLang="en-US" sz="2000">
                <a:latin typeface="黑体" panose="02010609060101010101" pitchFamily="49" charset="-122"/>
                <a:ea typeface="黑体" panose="02010609060101010101" pitchFamily="49" charset="-122"/>
              </a:rPr>
              <a:t>，其只能对较严重的犯罪适用。从刑法分则的规定来看，其主要适用于危害国家安全罪、破坏社会主义市场经济秩序罪、侵犯财产罪、贪污贿赂罪。</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1">
            <a:extLst>
              <a:ext uri="{FF2B5EF4-FFF2-40B4-BE49-F238E27FC236}">
                <a16:creationId xmlns:a16="http://schemas.microsoft.com/office/drawing/2014/main" id="{891A9C24-A39A-450D-229E-28E3E16788B0}"/>
              </a:ext>
            </a:extLst>
          </p:cNvPr>
          <p:cNvSpPr>
            <a:spLocks noChangeArrowheads="1"/>
          </p:cNvSpPr>
          <p:nvPr/>
        </p:nvSpPr>
        <p:spPr bwMode="auto">
          <a:xfrm>
            <a:off x="0" y="188913"/>
            <a:ext cx="91090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三、剥夺政治权利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剥夺政治权利的</a:t>
            </a:r>
            <a:r>
              <a:rPr lang="zh-CN" altLang="en-US" sz="2000">
                <a:solidFill>
                  <a:srgbClr val="0070C0"/>
                </a:solidFill>
                <a:latin typeface="黑体" panose="02010609060101010101" pitchFamily="49" charset="-122"/>
                <a:ea typeface="黑体" panose="02010609060101010101" pitchFamily="49" charset="-122"/>
              </a:rPr>
              <a:t>内容</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第</a:t>
            </a:r>
            <a:r>
              <a:rPr lang="en-US" altLang="zh-CN" sz="2000">
                <a:latin typeface="黑体" panose="02010609060101010101" pitchFamily="49" charset="-122"/>
                <a:ea typeface="黑体" panose="02010609060101010101" pitchFamily="49" charset="-122"/>
              </a:rPr>
              <a:t>54</a:t>
            </a:r>
            <a:r>
              <a:rPr lang="zh-CN" altLang="en-US" sz="2000">
                <a:latin typeface="黑体" panose="02010609060101010101" pitchFamily="49" charset="-122"/>
                <a:ea typeface="黑体" panose="02010609060101010101" pitchFamily="49" charset="-122"/>
              </a:rPr>
              <a:t>条）</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）选举权和被选举权。另外，</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村民委员会组织法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规定，依照法律被剥夺政治权利的人没有参加村委会的选举权和被选举权。</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）言论、出版、集会、结社、游行、示威自由的权利。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）担任国家机关职务的权利。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）担任国有公司、企业、事业单位和人民团体领导职务的权利。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适用情形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）死刑、无期徒刑的犯罪分子，</a:t>
            </a:r>
            <a:r>
              <a:rPr lang="zh-CN" altLang="en-US" sz="2000">
                <a:solidFill>
                  <a:srgbClr val="0070C0"/>
                </a:solidFill>
                <a:latin typeface="黑体" panose="02010609060101010101" pitchFamily="49" charset="-122"/>
                <a:ea typeface="黑体" panose="02010609060101010101" pitchFamily="49" charset="-122"/>
              </a:rPr>
              <a:t>应当附加</a:t>
            </a:r>
            <a:r>
              <a:rPr lang="zh-CN" altLang="en-US" sz="2000">
                <a:latin typeface="黑体" panose="02010609060101010101" pitchFamily="49" charset="-122"/>
                <a:ea typeface="黑体" panose="02010609060101010101" pitchFamily="49" charset="-122"/>
              </a:rPr>
              <a:t>剥夺政治权利</a:t>
            </a:r>
            <a:r>
              <a:rPr lang="zh-CN" altLang="en-US" sz="2000">
                <a:solidFill>
                  <a:srgbClr val="0070C0"/>
                </a:solidFill>
                <a:latin typeface="黑体" panose="02010609060101010101" pitchFamily="49" charset="-122"/>
                <a:ea typeface="黑体" panose="02010609060101010101" pitchFamily="49" charset="-122"/>
              </a:rPr>
              <a:t>终身</a:t>
            </a:r>
            <a:r>
              <a:rPr lang="zh-CN" altLang="en-US" sz="2000">
                <a:latin typeface="黑体" panose="02010609060101010101" pitchFamily="49" charset="-122"/>
                <a:ea typeface="黑体" panose="02010609060101010101" pitchFamily="49" charset="-122"/>
              </a:rPr>
              <a:t>。死缓减为有期徒刑或者无期徒刑减为有期徒刑的，应当把附加剥夺政治权利的期限改为：</a:t>
            </a:r>
            <a:r>
              <a:rPr lang="en-US" altLang="zh-CN" sz="2000">
                <a:solidFill>
                  <a:srgbClr val="0070C0"/>
                </a:solidFill>
                <a:latin typeface="黑体" panose="02010609060101010101" pitchFamily="49" charset="-122"/>
                <a:ea typeface="黑体" panose="02010609060101010101" pitchFamily="49" charset="-122"/>
              </a:rPr>
              <a:t>3</a:t>
            </a:r>
            <a:r>
              <a:rPr lang="zh-CN" altLang="en-US" sz="2000">
                <a:solidFill>
                  <a:srgbClr val="0070C0"/>
                </a:solidFill>
                <a:latin typeface="黑体" panose="02010609060101010101" pitchFamily="49" charset="-122"/>
                <a:ea typeface="黑体" panose="02010609060101010101" pitchFamily="49" charset="-122"/>
              </a:rPr>
              <a:t>年以上</a:t>
            </a:r>
            <a:r>
              <a:rPr lang="en-US" altLang="zh-CN" sz="2000">
                <a:solidFill>
                  <a:srgbClr val="0070C0"/>
                </a:solidFill>
                <a:latin typeface="黑体" panose="02010609060101010101" pitchFamily="49" charset="-122"/>
                <a:ea typeface="黑体" panose="02010609060101010101" pitchFamily="49" charset="-122"/>
              </a:rPr>
              <a:t>10</a:t>
            </a:r>
            <a:r>
              <a:rPr lang="zh-CN" altLang="en-US" sz="2000">
                <a:solidFill>
                  <a:srgbClr val="0070C0"/>
                </a:solidFill>
                <a:latin typeface="黑体" panose="02010609060101010101" pitchFamily="49" charset="-122"/>
                <a:ea typeface="黑体" panose="02010609060101010101" pitchFamily="49" charset="-122"/>
              </a:rPr>
              <a:t>年以下</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）危害国家安全的犯罪分子，</a:t>
            </a:r>
            <a:r>
              <a:rPr lang="zh-CN" altLang="en-US" sz="2000">
                <a:solidFill>
                  <a:srgbClr val="0070C0"/>
                </a:solidFill>
                <a:latin typeface="黑体" panose="02010609060101010101" pitchFamily="49" charset="-122"/>
                <a:ea typeface="黑体" panose="02010609060101010101" pitchFamily="49" charset="-122"/>
              </a:rPr>
              <a:t>应当附加</a:t>
            </a:r>
            <a:r>
              <a:rPr lang="zh-CN" altLang="en-US" sz="2000">
                <a:latin typeface="黑体" panose="02010609060101010101" pitchFamily="49" charset="-122"/>
                <a:ea typeface="黑体" panose="02010609060101010101" pitchFamily="49" charset="-122"/>
              </a:rPr>
              <a:t>剥夺政治权利。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）对于故意杀人、强奸、放火、爆炸、投毒、抢劫等严重破坏社会秩序的犯罪分子，</a:t>
            </a:r>
            <a:r>
              <a:rPr lang="zh-CN" altLang="en-US" sz="2000">
                <a:solidFill>
                  <a:srgbClr val="0070C0"/>
                </a:solidFill>
                <a:latin typeface="黑体" panose="02010609060101010101" pitchFamily="49" charset="-122"/>
                <a:ea typeface="黑体" panose="02010609060101010101" pitchFamily="49" charset="-122"/>
              </a:rPr>
              <a:t>可以附加</a:t>
            </a:r>
            <a:r>
              <a:rPr lang="zh-CN" altLang="en-US" sz="2000">
                <a:latin typeface="黑体" panose="02010609060101010101" pitchFamily="49" charset="-122"/>
                <a:ea typeface="黑体" panose="02010609060101010101" pitchFamily="49" charset="-122"/>
              </a:rPr>
              <a:t>剥夺政治权利。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）部分轻微犯罪，</a:t>
            </a:r>
            <a:r>
              <a:rPr lang="zh-CN" altLang="en-US" sz="2000">
                <a:solidFill>
                  <a:srgbClr val="0070C0"/>
                </a:solidFill>
                <a:latin typeface="黑体" panose="02010609060101010101" pitchFamily="49" charset="-122"/>
                <a:ea typeface="黑体" panose="02010609060101010101" pitchFamily="49" charset="-122"/>
              </a:rPr>
              <a:t>独立适用</a:t>
            </a:r>
            <a:r>
              <a:rPr lang="zh-CN" altLang="en-US" sz="2000">
                <a:latin typeface="黑体" panose="02010609060101010101" pitchFamily="49" charset="-122"/>
                <a:ea typeface="黑体" panose="02010609060101010101" pitchFamily="49" charset="-122"/>
              </a:rPr>
              <a:t>剥夺政治权利。</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这是作为一种不剥夺罪犯人身自由的轻刑，适用于罪行较轻、不需要判处主刑的罪犯。独立适用或者判处有期徒刑、拘役附加适用剥夺政治权利的期限：</a:t>
            </a:r>
            <a:r>
              <a:rPr lang="en-US" altLang="zh-CN" sz="2000">
                <a:solidFill>
                  <a:srgbClr val="0070C0"/>
                </a:solidFill>
                <a:latin typeface="黑体" panose="02010609060101010101" pitchFamily="49" charset="-122"/>
                <a:ea typeface="黑体" panose="02010609060101010101" pitchFamily="49" charset="-122"/>
              </a:rPr>
              <a:t>1</a:t>
            </a:r>
            <a:r>
              <a:rPr lang="zh-CN" altLang="en-US" sz="2000">
                <a:solidFill>
                  <a:srgbClr val="0070C0"/>
                </a:solidFill>
                <a:latin typeface="黑体" panose="02010609060101010101" pitchFamily="49" charset="-122"/>
                <a:ea typeface="黑体" panose="02010609060101010101" pitchFamily="49" charset="-122"/>
              </a:rPr>
              <a:t>年以上</a:t>
            </a:r>
            <a:r>
              <a:rPr lang="en-US" altLang="zh-CN" sz="2000">
                <a:solidFill>
                  <a:srgbClr val="0070C0"/>
                </a:solidFill>
                <a:latin typeface="黑体" panose="02010609060101010101" pitchFamily="49" charset="-122"/>
                <a:ea typeface="黑体" panose="02010609060101010101" pitchFamily="49" charset="-122"/>
              </a:rPr>
              <a:t>5</a:t>
            </a:r>
            <a:r>
              <a:rPr lang="zh-CN" altLang="en-US" sz="2000">
                <a:solidFill>
                  <a:srgbClr val="0070C0"/>
                </a:solidFill>
                <a:latin typeface="黑体" panose="02010609060101010101" pitchFamily="49" charset="-122"/>
                <a:ea typeface="黑体" panose="02010609060101010101" pitchFamily="49" charset="-122"/>
              </a:rPr>
              <a:t>年以下</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）判处管制附加剥夺政治权利的：期限与管制期限</a:t>
            </a:r>
            <a:r>
              <a:rPr lang="zh-CN" altLang="en-US" sz="2000">
                <a:solidFill>
                  <a:srgbClr val="0070C0"/>
                </a:solidFill>
                <a:latin typeface="黑体" panose="02010609060101010101" pitchFamily="49" charset="-122"/>
                <a:ea typeface="黑体" panose="02010609060101010101" pitchFamily="49" charset="-122"/>
              </a:rPr>
              <a:t>相同</a:t>
            </a:r>
            <a:r>
              <a:rPr lang="zh-CN" altLang="en-US" sz="2000">
                <a:latin typeface="黑体" panose="02010609060101010101" pitchFamily="49" charset="-122"/>
                <a:ea typeface="黑体" panose="02010609060101010101" pitchFamily="49" charset="-122"/>
              </a:rPr>
              <a:t>，同时开始、同时结束。</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a:extLst>
              <a:ext uri="{FF2B5EF4-FFF2-40B4-BE49-F238E27FC236}">
                <a16:creationId xmlns:a16="http://schemas.microsoft.com/office/drawing/2014/main" id="{F4487053-BA99-6B73-98EA-A68A98E018DA}"/>
              </a:ext>
            </a:extLst>
          </p:cNvPr>
          <p:cNvSpPr>
            <a:spLocks noChangeArrowheads="1"/>
          </p:cNvSpPr>
          <p:nvPr/>
        </p:nvSpPr>
        <p:spPr bwMode="auto">
          <a:xfrm>
            <a:off x="0" y="188913"/>
            <a:ext cx="91090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剥夺政治权利的效力</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）附加剥夺政治权利的，其效力当然</a:t>
            </a:r>
            <a:r>
              <a:rPr lang="zh-CN" altLang="en-US" sz="2000">
                <a:solidFill>
                  <a:srgbClr val="0070C0"/>
                </a:solidFill>
                <a:latin typeface="黑体" panose="02010609060101010101" pitchFamily="49" charset="-122"/>
                <a:ea typeface="黑体" panose="02010609060101010101" pitchFamily="49" charset="-122"/>
              </a:rPr>
              <a:t>适用于</a:t>
            </a:r>
            <a:r>
              <a:rPr lang="zh-CN" altLang="en-US" sz="2000">
                <a:latin typeface="黑体" panose="02010609060101010101" pitchFamily="49" charset="-122"/>
                <a:ea typeface="黑体" panose="02010609060101010101" pitchFamily="49" charset="-122"/>
              </a:rPr>
              <a:t>主刑执行期间，期限从主刑</a:t>
            </a:r>
            <a:r>
              <a:rPr lang="zh-CN" altLang="en-US" sz="2000">
                <a:solidFill>
                  <a:srgbClr val="0070C0"/>
                </a:solidFill>
                <a:latin typeface="黑体" panose="02010609060101010101" pitchFamily="49" charset="-122"/>
                <a:ea typeface="黑体" panose="02010609060101010101" pitchFamily="49" charset="-122"/>
              </a:rPr>
              <a:t>执行完毕后起</a:t>
            </a:r>
            <a:r>
              <a:rPr lang="zh-CN" altLang="en-US" sz="2000">
                <a:latin typeface="黑体" panose="02010609060101010101" pitchFamily="49" charset="-122"/>
                <a:ea typeface="黑体" panose="02010609060101010101" pitchFamily="49" charset="-122"/>
              </a:rPr>
              <a:t>计算。</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例如，甲被判处有期徒刑</a:t>
            </a:r>
            <a:r>
              <a:rPr lang="en-US" altLang="zh-CN" sz="2000">
                <a:latin typeface="仿宋" panose="02010609060101010101" pitchFamily="49" charset="-122"/>
                <a:ea typeface="仿宋" panose="02010609060101010101" pitchFamily="49" charset="-122"/>
              </a:rPr>
              <a:t>5</a:t>
            </a:r>
            <a:r>
              <a:rPr lang="zh-CN" altLang="en-US" sz="2000">
                <a:latin typeface="仿宋" panose="02010609060101010101" pitchFamily="49" charset="-122"/>
                <a:ea typeface="仿宋" panose="02010609060101010101" pitchFamily="49" charset="-122"/>
              </a:rPr>
              <a:t>年，附加剥夺政治权利</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年，那其在有期徒刑</a:t>
            </a:r>
            <a:r>
              <a:rPr lang="en-US" altLang="zh-CN" sz="2000">
                <a:latin typeface="仿宋" panose="02010609060101010101" pitchFamily="49" charset="-122"/>
                <a:ea typeface="仿宋" panose="02010609060101010101" pitchFamily="49" charset="-122"/>
              </a:rPr>
              <a:t>5</a:t>
            </a:r>
            <a:r>
              <a:rPr lang="zh-CN" altLang="en-US" sz="2000">
                <a:latin typeface="仿宋" panose="02010609060101010101" pitchFamily="49" charset="-122"/>
                <a:ea typeface="仿宋" panose="02010609060101010101" pitchFamily="49" charset="-122"/>
              </a:rPr>
              <a:t>年期间及释放后的</a:t>
            </a:r>
            <a:r>
              <a:rPr lang="en-US" altLang="zh-CN" sz="2000">
                <a:latin typeface="仿宋" panose="02010609060101010101" pitchFamily="49" charset="-122"/>
                <a:ea typeface="仿宋" panose="02010609060101010101" pitchFamily="49" charset="-122"/>
              </a:rPr>
              <a:t>3</a:t>
            </a:r>
            <a:r>
              <a:rPr lang="zh-CN" altLang="en-US" sz="2000">
                <a:latin typeface="仿宋" panose="02010609060101010101" pitchFamily="49" charset="-122"/>
                <a:ea typeface="仿宋" panose="02010609060101010101" pitchFamily="49" charset="-122"/>
              </a:rPr>
              <a:t>年均无政治权利。</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）被判处有期徒刑、拘役、管制而没有附加剥夺政治权利的，在刑罚执行期间</a:t>
            </a:r>
            <a:r>
              <a:rPr lang="zh-CN" altLang="en-US" sz="2000">
                <a:solidFill>
                  <a:srgbClr val="0070C0"/>
                </a:solidFill>
                <a:latin typeface="黑体" panose="02010609060101010101" pitchFamily="49" charset="-122"/>
                <a:ea typeface="黑体" panose="02010609060101010101" pitchFamily="49" charset="-122"/>
              </a:rPr>
              <a:t>仍然享有</a:t>
            </a:r>
            <a:r>
              <a:rPr lang="zh-CN" altLang="en-US" sz="2000">
                <a:latin typeface="黑体" panose="02010609060101010101" pitchFamily="49" charset="-122"/>
                <a:ea typeface="黑体" panose="02010609060101010101" pitchFamily="49" charset="-122"/>
              </a:rPr>
              <a:t>政治权利。判处主刑未附加剥夺政治权利的，罪犯准予行使选举权，但其他权利受限制。</a:t>
            </a:r>
          </a:p>
        </p:txBody>
      </p:sp>
      <p:pic>
        <p:nvPicPr>
          <p:cNvPr id="31747" name="图片 3">
            <a:extLst>
              <a:ext uri="{FF2B5EF4-FFF2-40B4-BE49-F238E27FC236}">
                <a16:creationId xmlns:a16="http://schemas.microsoft.com/office/drawing/2014/main" id="{420AA010-AA0A-64CF-091F-E98A36428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60800"/>
            <a:ext cx="8991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4">
            <a:extLst>
              <a:ext uri="{FF2B5EF4-FFF2-40B4-BE49-F238E27FC236}">
                <a16:creationId xmlns:a16="http://schemas.microsoft.com/office/drawing/2014/main" id="{5D6C226B-E3BA-4565-041A-0A5C8EE7E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773238"/>
            <a:ext cx="7759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
            <a:extLst>
              <a:ext uri="{FF2B5EF4-FFF2-40B4-BE49-F238E27FC236}">
                <a16:creationId xmlns:a16="http://schemas.microsoft.com/office/drawing/2014/main" id="{379316EC-9284-8E7B-C6AC-104F041F2055}"/>
              </a:ext>
            </a:extLst>
          </p:cNvPr>
          <p:cNvSpPr>
            <a:spLocks noChangeArrowheads="1"/>
          </p:cNvSpPr>
          <p:nvPr/>
        </p:nvSpPr>
        <p:spPr bwMode="auto">
          <a:xfrm>
            <a:off x="17463" y="333375"/>
            <a:ext cx="9109075"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刑罚的基本理论</a:t>
            </a:r>
            <a:endParaRPr lang="en-US" altLang="zh-CN" sz="2800" b="1">
              <a:latin typeface="黑体" panose="02010609060101010101" pitchFamily="49" charset="-122"/>
              <a:ea typeface="黑体" panose="02010609060101010101" pitchFamily="49" charset="-122"/>
            </a:endParaRPr>
          </a:p>
          <a:p>
            <a:pPr algn="just" eaLnBrk="1">
              <a:spcBef>
                <a:spcPct val="0"/>
              </a:spcBef>
              <a:buFontTx/>
              <a:buNone/>
            </a:pP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一、刑罚的概念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刑罚是刑法规定的由</a:t>
            </a:r>
            <a:r>
              <a:rPr lang="zh-CN" altLang="en-US" sz="2000">
                <a:solidFill>
                  <a:srgbClr val="0070C0"/>
                </a:solidFill>
                <a:latin typeface="黑体" panose="02010609060101010101" pitchFamily="49" charset="-122"/>
                <a:ea typeface="黑体" panose="02010609060101010101" pitchFamily="49" charset="-122"/>
              </a:rPr>
              <a:t>国家审判机关</a:t>
            </a:r>
            <a:r>
              <a:rPr lang="zh-CN" altLang="en-US" sz="2000">
                <a:latin typeface="黑体" panose="02010609060101010101" pitchFamily="49" charset="-122"/>
                <a:ea typeface="黑体" panose="02010609060101010101" pitchFamily="49" charset="-122"/>
              </a:rPr>
              <a:t>依法对罪犯适用的</a:t>
            </a:r>
            <a:r>
              <a:rPr lang="zh-CN" altLang="en-US" sz="2000">
                <a:solidFill>
                  <a:srgbClr val="0070C0"/>
                </a:solidFill>
                <a:latin typeface="黑体" panose="02010609060101010101" pitchFamily="49" charset="-122"/>
                <a:ea typeface="黑体" panose="02010609060101010101" pitchFamily="49" charset="-122"/>
              </a:rPr>
              <a:t>限制和剥夺</a:t>
            </a:r>
            <a:r>
              <a:rPr lang="zh-CN" altLang="en-US" sz="2000">
                <a:latin typeface="黑体" panose="02010609060101010101" pitchFamily="49" charset="-122"/>
                <a:ea typeface="黑体" panose="02010609060101010101" pitchFamily="49" charset="-122"/>
              </a:rPr>
              <a:t>其某种权益的</a:t>
            </a:r>
            <a:r>
              <a:rPr lang="zh-CN" altLang="en-US" sz="2000">
                <a:solidFill>
                  <a:srgbClr val="0070C0"/>
                </a:solidFill>
                <a:latin typeface="黑体" panose="02010609060101010101" pitchFamily="49" charset="-122"/>
                <a:ea typeface="黑体" panose="02010609060101010101" pitchFamily="49" charset="-122"/>
              </a:rPr>
              <a:t>最严厉</a:t>
            </a:r>
            <a:r>
              <a:rPr lang="zh-CN" altLang="en-US" sz="2000">
                <a:latin typeface="黑体" panose="02010609060101010101" pitchFamily="49" charset="-122"/>
                <a:ea typeface="黑体" panose="02010609060101010101" pitchFamily="49" charset="-122"/>
              </a:rPr>
              <a:t>的法律制裁方法。刑罚是犯罪行为最主要的</a:t>
            </a:r>
            <a:r>
              <a:rPr lang="zh-CN" altLang="en-US" sz="2000">
                <a:solidFill>
                  <a:srgbClr val="0070C0"/>
                </a:solidFill>
                <a:latin typeface="黑体" panose="02010609060101010101" pitchFamily="49" charset="-122"/>
                <a:ea typeface="黑体" panose="02010609060101010101" pitchFamily="49" charset="-122"/>
              </a:rPr>
              <a:t>法律后果</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二、刑罚的特征</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以限制或剥夺犯罪人权益为</a:t>
            </a:r>
            <a:r>
              <a:rPr lang="zh-CN" altLang="en-US" sz="2000">
                <a:solidFill>
                  <a:srgbClr val="0070C0"/>
                </a:solidFill>
                <a:latin typeface="黑体" panose="02010609060101010101" pitchFamily="49" charset="-122"/>
                <a:ea typeface="黑体" panose="02010609060101010101" pitchFamily="49" charset="-122"/>
              </a:rPr>
              <a:t>内容的最严厉的</a:t>
            </a:r>
            <a:r>
              <a:rPr lang="zh-CN" altLang="en-US" sz="2000">
                <a:latin typeface="黑体" panose="02010609060101010101" pitchFamily="49" charset="-122"/>
                <a:ea typeface="黑体" panose="02010609060101010101" pitchFamily="49" charset="-122"/>
              </a:rPr>
              <a:t>法律制裁方法；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适用对象只能是</a:t>
            </a:r>
            <a:r>
              <a:rPr lang="zh-CN" altLang="en-US" sz="2000">
                <a:solidFill>
                  <a:srgbClr val="0070C0"/>
                </a:solidFill>
                <a:latin typeface="黑体" panose="02010609060101010101" pitchFamily="49" charset="-122"/>
                <a:ea typeface="黑体" panose="02010609060101010101" pitchFamily="49" charset="-122"/>
              </a:rPr>
              <a:t>犯罪人</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适用主体只能是国家</a:t>
            </a:r>
            <a:r>
              <a:rPr lang="zh-CN" altLang="en-US" sz="2000">
                <a:solidFill>
                  <a:srgbClr val="0070C0"/>
                </a:solidFill>
                <a:latin typeface="黑体" panose="02010609060101010101" pitchFamily="49" charset="-122"/>
                <a:ea typeface="黑体" panose="02010609060101010101" pitchFamily="49" charset="-122"/>
              </a:rPr>
              <a:t>审判机关</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刑罚的种类及适用标准必须以刑法</a:t>
            </a:r>
            <a:r>
              <a:rPr lang="zh-CN" altLang="en-US" sz="2000">
                <a:solidFill>
                  <a:srgbClr val="0070C0"/>
                </a:solidFill>
                <a:latin typeface="黑体" panose="02010609060101010101" pitchFamily="49" charset="-122"/>
                <a:ea typeface="黑体" panose="02010609060101010101" pitchFamily="49" charset="-122"/>
              </a:rPr>
              <a:t>明文规定</a:t>
            </a:r>
            <a:r>
              <a:rPr lang="zh-CN" altLang="en-US" sz="2000">
                <a:latin typeface="黑体" panose="02010609060101010101" pitchFamily="49" charset="-122"/>
                <a:ea typeface="黑体" panose="02010609060101010101" pitchFamily="49" charset="-122"/>
              </a:rPr>
              <a:t>为依据；</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5.</a:t>
            </a:r>
            <a:r>
              <a:rPr lang="zh-CN" altLang="en-US" sz="2000">
                <a:latin typeface="黑体" panose="02010609060101010101" pitchFamily="49" charset="-122"/>
                <a:ea typeface="黑体" panose="02010609060101010101" pitchFamily="49" charset="-122"/>
              </a:rPr>
              <a:t>适用程序上必须依照</a:t>
            </a:r>
            <a:r>
              <a:rPr lang="zh-CN" altLang="en-US" sz="2000">
                <a:solidFill>
                  <a:srgbClr val="0070C0"/>
                </a:solidFill>
                <a:latin typeface="黑体" panose="02010609060101010101" pitchFamily="49" charset="-122"/>
                <a:ea typeface="黑体" panose="02010609060101010101" pitchFamily="49" charset="-122"/>
              </a:rPr>
              <a:t>刑事诉讼程序</a:t>
            </a:r>
            <a:r>
              <a:rPr lang="zh-CN" altLang="en-US" sz="2000">
                <a:latin typeface="黑体" panose="02010609060101010101" pitchFamily="49" charset="-122"/>
                <a:ea typeface="黑体" panose="02010609060101010101" pitchFamily="49" charset="-122"/>
              </a:rPr>
              <a:t>的规定；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6.</a:t>
            </a:r>
            <a:r>
              <a:rPr lang="zh-CN" altLang="en-US" sz="2000">
                <a:latin typeface="黑体" panose="02010609060101010101" pitchFamily="49" charset="-122"/>
                <a:ea typeface="黑体" panose="02010609060101010101" pitchFamily="49" charset="-122"/>
              </a:rPr>
              <a:t>以国家强制力作</a:t>
            </a:r>
            <a:r>
              <a:rPr lang="zh-CN" altLang="en-US" sz="2000">
                <a:solidFill>
                  <a:srgbClr val="0070C0"/>
                </a:solidFill>
                <a:latin typeface="黑体" panose="02010609060101010101" pitchFamily="49" charset="-122"/>
                <a:ea typeface="黑体" panose="02010609060101010101" pitchFamily="49" charset="-122"/>
              </a:rPr>
              <a:t>保障</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a:extLst>
              <a:ext uri="{FF2B5EF4-FFF2-40B4-BE49-F238E27FC236}">
                <a16:creationId xmlns:a16="http://schemas.microsoft.com/office/drawing/2014/main" id="{CE6D1223-0D6B-2B03-F50F-B731EE109AC8}"/>
              </a:ext>
            </a:extLst>
          </p:cNvPr>
          <p:cNvSpPr>
            <a:spLocks noChangeArrowheads="1"/>
          </p:cNvSpPr>
          <p:nvPr/>
        </p:nvSpPr>
        <p:spPr bwMode="auto">
          <a:xfrm>
            <a:off x="0" y="188913"/>
            <a:ext cx="91090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四、驱逐出境</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驱逐出境，是指强迫犯罪的</a:t>
            </a:r>
            <a:r>
              <a:rPr lang="zh-CN" altLang="en-US" sz="2000">
                <a:solidFill>
                  <a:srgbClr val="0070C0"/>
                </a:solidFill>
                <a:latin typeface="黑体" panose="02010609060101010101" pitchFamily="49" charset="-122"/>
                <a:ea typeface="黑体" panose="02010609060101010101" pitchFamily="49" charset="-122"/>
              </a:rPr>
              <a:t>外国人</a:t>
            </a:r>
            <a:r>
              <a:rPr lang="zh-CN" altLang="en-US" sz="2000">
                <a:latin typeface="黑体" panose="02010609060101010101" pitchFamily="49" charset="-122"/>
                <a:ea typeface="黑体" panose="02010609060101010101" pitchFamily="49" charset="-122"/>
              </a:rPr>
              <a:t>离开中国国（边）境的刑罚方法，它是一种专门适用于犯罪的外国人的特殊的附加刑，既可独立适用，又可附加适用。</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驱逐出境的适用对象是特定的，即</a:t>
            </a:r>
            <a:r>
              <a:rPr lang="zh-CN" altLang="en-US" sz="2000">
                <a:solidFill>
                  <a:srgbClr val="0070C0"/>
                </a:solidFill>
                <a:latin typeface="黑体" panose="02010609060101010101" pitchFamily="49" charset="-122"/>
                <a:ea typeface="黑体" panose="02010609060101010101" pitchFamily="49" charset="-122"/>
              </a:rPr>
              <a:t>犯罪的外国人</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根据</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第</a:t>
            </a:r>
            <a:r>
              <a:rPr lang="en-US" altLang="zh-CN" sz="2000">
                <a:latin typeface="黑体" panose="02010609060101010101" pitchFamily="49" charset="-122"/>
                <a:ea typeface="黑体" panose="02010609060101010101" pitchFamily="49" charset="-122"/>
              </a:rPr>
              <a:t>35</a:t>
            </a:r>
            <a:r>
              <a:rPr lang="zh-CN" altLang="en-US" sz="2000">
                <a:latin typeface="黑体" panose="02010609060101010101" pitchFamily="49" charset="-122"/>
                <a:ea typeface="黑体" panose="02010609060101010101" pitchFamily="49" charset="-122"/>
              </a:rPr>
              <a:t>条的规定，对于犯罪的外国人，是可以</a:t>
            </a:r>
            <a:r>
              <a:rPr lang="zh-CN" altLang="en-US" sz="2000">
                <a:solidFill>
                  <a:srgbClr val="0070C0"/>
                </a:solidFill>
                <a:latin typeface="黑体" panose="02010609060101010101" pitchFamily="49" charset="-122"/>
                <a:ea typeface="黑体" panose="02010609060101010101" pitchFamily="49" charset="-122"/>
              </a:rPr>
              <a:t>独立适用或者附加适用</a:t>
            </a:r>
            <a:r>
              <a:rPr lang="zh-CN" altLang="en-US" sz="2000">
                <a:latin typeface="黑体" panose="02010609060101010101" pitchFamily="49" charset="-122"/>
                <a:ea typeface="黑体" panose="02010609060101010101" pitchFamily="49" charset="-122"/>
              </a:rPr>
              <a:t>驱逐出境，而不是必须适用驱逐出境。</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单独判处驱逐出境的，从</a:t>
            </a:r>
            <a:r>
              <a:rPr lang="zh-CN" altLang="en-US" sz="2000">
                <a:solidFill>
                  <a:srgbClr val="0070C0"/>
                </a:solidFill>
                <a:latin typeface="黑体" panose="02010609060101010101" pitchFamily="49" charset="-122"/>
                <a:ea typeface="黑体" panose="02010609060101010101" pitchFamily="49" charset="-122"/>
              </a:rPr>
              <a:t>判决生效之日</a:t>
            </a:r>
            <a:r>
              <a:rPr lang="zh-CN" altLang="en-US" sz="2000">
                <a:latin typeface="黑体" panose="02010609060101010101" pitchFamily="49" charset="-122"/>
                <a:ea typeface="黑体" panose="02010609060101010101" pitchFamily="49" charset="-122"/>
              </a:rPr>
              <a:t>起执行；附加判处驱逐出境的，从</a:t>
            </a:r>
            <a:r>
              <a:rPr lang="zh-CN" altLang="en-US" sz="2000">
                <a:solidFill>
                  <a:srgbClr val="0070C0"/>
                </a:solidFill>
                <a:latin typeface="黑体" panose="02010609060101010101" pitchFamily="49" charset="-122"/>
                <a:ea typeface="黑体" panose="02010609060101010101" pitchFamily="49" charset="-122"/>
              </a:rPr>
              <a:t>主刑执行完毕之日</a:t>
            </a:r>
            <a:r>
              <a:rPr lang="zh-CN" altLang="en-US" sz="2000">
                <a:latin typeface="黑体" panose="02010609060101010101" pitchFamily="49" charset="-122"/>
                <a:ea typeface="黑体" panose="02010609060101010101" pitchFamily="49" charset="-122"/>
              </a:rPr>
              <a:t>起执行。</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a:extLst>
              <a:ext uri="{FF2B5EF4-FFF2-40B4-BE49-F238E27FC236}">
                <a16:creationId xmlns:a16="http://schemas.microsoft.com/office/drawing/2014/main" id="{337BCFA5-D02D-95B6-4615-AA75ECBB3E76}"/>
              </a:ext>
            </a:extLst>
          </p:cNvPr>
          <p:cNvSpPr>
            <a:spLocks noChangeArrowheads="1"/>
          </p:cNvSpPr>
          <p:nvPr/>
        </p:nvSpPr>
        <p:spPr bwMode="auto">
          <a:xfrm>
            <a:off x="0" y="188913"/>
            <a:ext cx="91090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非刑罚处罚措施</a:t>
            </a:r>
            <a:r>
              <a:rPr lang="zh-CN" altLang="en-US" sz="1000">
                <a:latin typeface="黑体" panose="02010609060101010101" pitchFamily="49" charset="-122"/>
                <a:ea typeface="黑体" panose="02010609060101010101" pitchFamily="49" charset="-122"/>
              </a:rPr>
              <a:t>   </a:t>
            </a: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一、禁止令</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禁止令是指，根据</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的规定，对判处</a:t>
            </a:r>
            <a:r>
              <a:rPr lang="zh-CN" altLang="en-US" sz="2000" b="1">
                <a:solidFill>
                  <a:srgbClr val="0070C0"/>
                </a:solidFill>
                <a:latin typeface="黑体" panose="02010609060101010101" pitchFamily="49" charset="-122"/>
                <a:ea typeface="黑体" panose="02010609060101010101" pitchFamily="49" charset="-122"/>
              </a:rPr>
              <a:t>管制、宣告缓刑</a:t>
            </a:r>
            <a:r>
              <a:rPr lang="zh-CN" altLang="en-US" sz="2000">
                <a:latin typeface="黑体" panose="02010609060101010101" pitchFamily="49" charset="-122"/>
                <a:ea typeface="黑体" panose="02010609060101010101" pitchFamily="49" charset="-122"/>
              </a:rPr>
              <a:t>的犯罪分子，</a:t>
            </a:r>
            <a:r>
              <a:rPr lang="zh-CN" altLang="en-US" sz="2000" b="1">
                <a:latin typeface="黑体" panose="02010609060101010101" pitchFamily="49" charset="-122"/>
                <a:ea typeface="黑体" panose="02010609060101010101" pitchFamily="49" charset="-122"/>
              </a:rPr>
              <a:t>法院</a:t>
            </a:r>
            <a:r>
              <a:rPr lang="zh-CN" altLang="en-US" sz="2000">
                <a:latin typeface="黑体" panose="02010609060101010101" pitchFamily="49" charset="-122"/>
                <a:ea typeface="黑体" panose="02010609060101010101" pitchFamily="49" charset="-122"/>
              </a:rPr>
              <a:t>可根据情况，</a:t>
            </a:r>
            <a:r>
              <a:rPr lang="zh-CN" altLang="en-US" sz="2000" b="1">
                <a:solidFill>
                  <a:srgbClr val="0070C0"/>
                </a:solidFill>
                <a:latin typeface="黑体" panose="02010609060101010101" pitchFamily="49" charset="-122"/>
                <a:ea typeface="黑体" panose="02010609060101010101" pitchFamily="49" charset="-122"/>
              </a:rPr>
              <a:t>同时禁止</a:t>
            </a:r>
            <a:r>
              <a:rPr lang="zh-CN" altLang="en-US" sz="2000" b="1">
                <a:latin typeface="黑体" panose="02010609060101010101" pitchFamily="49" charset="-122"/>
                <a:ea typeface="黑体" panose="02010609060101010101" pitchFamily="49" charset="-122"/>
              </a:rPr>
              <a:t>犯罪分子在缓刑考验期限</a:t>
            </a:r>
            <a:r>
              <a:rPr lang="zh-CN" altLang="en-US" sz="2000">
                <a:latin typeface="黑体" panose="02010609060101010101" pitchFamily="49" charset="-122"/>
                <a:ea typeface="黑体" panose="02010609060101010101" pitchFamily="49" charset="-122"/>
              </a:rPr>
              <a:t>内从事特定活动，进人特定区域、场所，接触特定的人。</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根据这一规定，禁止令不是一种刑罚方法。它具有对管制、缓刑等刑罚制度的附属性。禁止令是为了防止服刑人员再次接触犯罪诱因，促进犯罪分子教育矫正，有效维护社会秩序，可以说是一种</a:t>
            </a:r>
            <a:r>
              <a:rPr lang="zh-CN" altLang="en-US" sz="2000">
                <a:solidFill>
                  <a:srgbClr val="0070C0"/>
                </a:solidFill>
                <a:latin typeface="黑体" panose="02010609060101010101" pitchFamily="49" charset="-122"/>
                <a:ea typeface="黑体" panose="02010609060101010101" pitchFamily="49" charset="-122"/>
              </a:rPr>
              <a:t>社会管理创新</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1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性质</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是一种</a:t>
            </a:r>
            <a:r>
              <a:rPr lang="zh-CN" altLang="en-US" sz="2000">
                <a:solidFill>
                  <a:srgbClr val="0070C0"/>
                </a:solidFill>
                <a:latin typeface="黑体" panose="02010609060101010101" pitchFamily="49" charset="-122"/>
                <a:ea typeface="黑体" panose="02010609060101010101" pitchFamily="49" charset="-122"/>
              </a:rPr>
              <a:t>非刑罚处罚措施</a:t>
            </a:r>
            <a:r>
              <a:rPr lang="zh-CN" altLang="en-US" sz="2000">
                <a:latin typeface="黑体" panose="02010609060101010101" pitchFamily="49" charset="-122"/>
                <a:ea typeface="黑体" panose="02010609060101010101" pitchFamily="49" charset="-122"/>
              </a:rPr>
              <a:t>（或者说，刑罚执行监管措施）。</a:t>
            </a:r>
            <a:r>
              <a:rPr lang="en-US" altLang="zh-CN" sz="2000">
                <a:latin typeface="黑体" panose="02010609060101010101" pitchFamily="49" charset="-122"/>
                <a:ea typeface="黑体" panose="02010609060101010101" pitchFamily="49" charset="-122"/>
              </a:rPr>
              <a:t>----2011</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月</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日</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规定。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法院在适用禁止令的时，应当根据犯罪分子的犯罪原因、犯罪性质、犯罪手段、犯罪后的悔罪表现、个人一贯表现等情况，充分考虑与犯罪分子所犯罪行的关联程度，有针对性地决定禁止其在管制执行期间“从事特定活动，进入特定区域、场所，接触特定的人”的一项或者几项内容。</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仿宋" panose="02010609060101010101" pitchFamily="49" charset="-122"/>
                <a:ea typeface="仿宋" panose="02010609060101010101" pitchFamily="49" charset="-122"/>
              </a:rPr>
              <a:t>    例如，对于未成年人因上网诱发犯罪的，可以禁止其在一定期限内进入网吧等特定场所。</a:t>
            </a:r>
            <a:endParaRPr lang="en-US" altLang="zh-CN" sz="2000">
              <a:latin typeface="仿宋" panose="02010609060101010101" pitchFamily="49" charset="-122"/>
              <a:ea typeface="仿宋"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a:extLst>
              <a:ext uri="{FF2B5EF4-FFF2-40B4-BE49-F238E27FC236}">
                <a16:creationId xmlns:a16="http://schemas.microsoft.com/office/drawing/2014/main" id="{9390789C-2216-F68B-A992-062241A64BE6}"/>
              </a:ext>
            </a:extLst>
          </p:cNvPr>
          <p:cNvSpPr>
            <a:spLocks noChangeArrowheads="1"/>
          </p:cNvSpPr>
          <p:nvPr/>
        </p:nvSpPr>
        <p:spPr bwMode="auto">
          <a:xfrm>
            <a:off x="0" y="188913"/>
            <a:ext cx="91090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期限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）既可以与管制执行、缓刑考验的</a:t>
            </a:r>
            <a:r>
              <a:rPr lang="zh-CN" altLang="en-US" sz="2000" b="1">
                <a:solidFill>
                  <a:srgbClr val="0070C0"/>
                </a:solidFill>
                <a:latin typeface="黑体" panose="02010609060101010101" pitchFamily="49" charset="-122"/>
                <a:ea typeface="黑体" panose="02010609060101010101" pitchFamily="49" charset="-122"/>
              </a:rPr>
              <a:t>期限相同</a:t>
            </a:r>
            <a:r>
              <a:rPr lang="zh-CN" altLang="en-US" sz="2000" b="1">
                <a:latin typeface="黑体" panose="02010609060101010101" pitchFamily="49" charset="-122"/>
                <a:ea typeface="黑体" panose="02010609060101010101" pitchFamily="49" charset="-122"/>
              </a:rPr>
              <a:t>，也可以</a:t>
            </a:r>
            <a:r>
              <a:rPr lang="zh-CN" altLang="en-US" sz="2000" b="1">
                <a:solidFill>
                  <a:srgbClr val="0070C0"/>
                </a:solidFill>
                <a:latin typeface="黑体" panose="02010609060101010101" pitchFamily="49" charset="-122"/>
                <a:ea typeface="黑体" panose="02010609060101010101" pitchFamily="49" charset="-122"/>
              </a:rPr>
              <a:t>短于</a:t>
            </a:r>
            <a:r>
              <a:rPr lang="zh-CN" altLang="en-US" sz="2000">
                <a:latin typeface="黑体" panose="02010609060101010101" pitchFamily="49" charset="-122"/>
                <a:ea typeface="黑体" panose="02010609060101010101" pitchFamily="49" charset="-122"/>
              </a:rPr>
              <a:t>管制执行、缓刑考验的期限。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）但判处管制的，禁止令的期限</a:t>
            </a:r>
            <a:r>
              <a:rPr lang="zh-CN" altLang="en-US" sz="2000" b="1">
                <a:solidFill>
                  <a:srgbClr val="0070C0"/>
                </a:solidFill>
                <a:latin typeface="黑体" panose="02010609060101010101" pitchFamily="49" charset="-122"/>
                <a:ea typeface="黑体" panose="02010609060101010101" pitchFamily="49" charset="-122"/>
              </a:rPr>
              <a:t>不得少于三个月</a:t>
            </a:r>
            <a:r>
              <a:rPr lang="zh-CN" altLang="en-US" sz="2000">
                <a:latin typeface="黑体" panose="02010609060101010101" pitchFamily="49" charset="-122"/>
                <a:ea typeface="黑体" panose="02010609060101010101" pitchFamily="49" charset="-122"/>
              </a:rPr>
              <a:t>，宣告缓刑的，禁止令的期限</a:t>
            </a:r>
            <a:r>
              <a:rPr lang="zh-CN" altLang="en-US" sz="2000" b="1">
                <a:solidFill>
                  <a:srgbClr val="0070C0"/>
                </a:solidFill>
                <a:latin typeface="黑体" panose="02010609060101010101" pitchFamily="49" charset="-122"/>
                <a:ea typeface="黑体" panose="02010609060101010101" pitchFamily="49" charset="-122"/>
              </a:rPr>
              <a:t>不得少于二个月</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）判处管制的犯罪分子在判决执行以前先行羁押以致管制执行的期限少于三个月的，禁止令的期限不受前述规定的最短期限的限制。</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禁止令的对象、执行期限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）禁止令仅适用于</a:t>
            </a:r>
            <a:r>
              <a:rPr lang="zh-CN" altLang="en-US" sz="2000" b="1">
                <a:solidFill>
                  <a:srgbClr val="0070C0"/>
                </a:solidFill>
                <a:latin typeface="黑体" panose="02010609060101010101" pitchFamily="49" charset="-122"/>
                <a:ea typeface="黑体" panose="02010609060101010101" pitchFamily="49" charset="-122"/>
              </a:rPr>
              <a:t>管制犯、缓刑犯，不能适用于假释</a:t>
            </a:r>
            <a:r>
              <a:rPr lang="zh-CN" altLang="en-US" sz="2000" b="1">
                <a:latin typeface="黑体" panose="02010609060101010101" pitchFamily="49" charset="-122"/>
                <a:ea typeface="黑体" panose="02010609060101010101" pitchFamily="49" charset="-122"/>
              </a:rPr>
              <a:t>的</a:t>
            </a:r>
            <a:r>
              <a:rPr lang="zh-CN" altLang="en-US" sz="2000">
                <a:latin typeface="黑体" panose="02010609060101010101" pitchFamily="49" charset="-122"/>
                <a:ea typeface="黑体" panose="02010609060101010101" pitchFamily="49" charset="-122"/>
              </a:rPr>
              <a:t>犯罪分子。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）从管制、缓刑之日起计算。</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）禁止令</a:t>
            </a:r>
            <a:r>
              <a:rPr lang="zh-CN" altLang="en-US" sz="2000">
                <a:solidFill>
                  <a:srgbClr val="0070C0"/>
                </a:solidFill>
                <a:latin typeface="黑体" panose="02010609060101010101" pitchFamily="49" charset="-122"/>
                <a:ea typeface="黑体" panose="02010609060101010101" pitchFamily="49" charset="-122"/>
              </a:rPr>
              <a:t>可以适用于</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刑法修正案（八）</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生效之前（即</a:t>
            </a:r>
            <a:r>
              <a:rPr lang="en-US" altLang="zh-CN" sz="2000">
                <a:latin typeface="黑体" panose="02010609060101010101" pitchFamily="49" charset="-122"/>
                <a:ea typeface="黑体" panose="02010609060101010101" pitchFamily="49" charset="-122"/>
              </a:rPr>
              <a:t>2011</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月</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日之前）的犯罪行为。</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a:extLst>
              <a:ext uri="{FF2B5EF4-FFF2-40B4-BE49-F238E27FC236}">
                <a16:creationId xmlns:a16="http://schemas.microsoft.com/office/drawing/2014/main" id="{2D3997B4-9ED1-7A23-46A6-E04BC873508F}"/>
              </a:ext>
            </a:extLst>
          </p:cNvPr>
          <p:cNvSpPr>
            <a:spLocks noChangeArrowheads="1"/>
          </p:cNvSpPr>
          <p:nvPr/>
        </p:nvSpPr>
        <p:spPr bwMode="auto">
          <a:xfrm>
            <a:off x="0" y="188913"/>
            <a:ext cx="9109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二、从业禁止</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刑法修正案（九）</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规定，因利用职业便利实施犯罪，或者实施违背职业要求的特定义务的犯罪被判处刑罚的，人民法院可以根据犯罪情况和预防再犯罪的需要，禁止其</a:t>
            </a:r>
            <a:r>
              <a:rPr lang="zh-CN" altLang="en-US" sz="2000" b="1">
                <a:latin typeface="黑体" panose="02010609060101010101" pitchFamily="49" charset="-122"/>
                <a:ea typeface="黑体" panose="02010609060101010101" pitchFamily="49" charset="-122"/>
              </a:rPr>
              <a:t>自刑罚（主刑）</a:t>
            </a:r>
            <a:r>
              <a:rPr lang="zh-CN" altLang="en-US" sz="2000" b="1">
                <a:solidFill>
                  <a:srgbClr val="0070C0"/>
                </a:solidFill>
                <a:latin typeface="黑体" panose="02010609060101010101" pitchFamily="49" charset="-122"/>
                <a:ea typeface="黑体" panose="02010609060101010101" pitchFamily="49" charset="-122"/>
              </a:rPr>
              <a:t>执行完毕之日或者假释之日</a:t>
            </a:r>
            <a:r>
              <a:rPr lang="zh-CN" altLang="en-US" sz="2000" b="1">
                <a:latin typeface="黑体" panose="02010609060101010101" pitchFamily="49" charset="-122"/>
                <a:ea typeface="黑体" panose="02010609060101010101" pitchFamily="49" charset="-122"/>
              </a:rPr>
              <a:t>起从事</a:t>
            </a:r>
            <a:r>
              <a:rPr lang="zh-CN" altLang="en-US" sz="2000" b="1">
                <a:solidFill>
                  <a:srgbClr val="0070C0"/>
                </a:solidFill>
                <a:latin typeface="黑体" panose="02010609060101010101" pitchFamily="49" charset="-122"/>
                <a:ea typeface="黑体" panose="02010609060101010101" pitchFamily="49" charset="-122"/>
              </a:rPr>
              <a:t>相关职业</a:t>
            </a:r>
            <a:r>
              <a:rPr lang="zh-CN" altLang="en-US" sz="2000" b="1">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（特殊预防性措施）</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期限</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）一般情形：期限为</a:t>
            </a:r>
            <a:r>
              <a:rPr lang="zh-CN" altLang="en-US" sz="2000">
                <a:solidFill>
                  <a:srgbClr val="0070C0"/>
                </a:solidFill>
                <a:latin typeface="黑体" panose="02010609060101010101" pitchFamily="49" charset="-122"/>
                <a:ea typeface="黑体" panose="02010609060101010101" pitchFamily="49" charset="-122"/>
              </a:rPr>
              <a:t>三年至五年</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）其他法律、行政法规对其从事相关职业另有禁止或者限制性规定的，从其规定。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例如，</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证券法</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第</a:t>
            </a:r>
            <a:r>
              <a:rPr lang="en-US" altLang="zh-CN" sz="2000">
                <a:latin typeface="仿宋" panose="02010609060101010101" pitchFamily="49" charset="-122"/>
                <a:ea typeface="仿宋" panose="02010609060101010101" pitchFamily="49" charset="-122"/>
              </a:rPr>
              <a:t>221</a:t>
            </a:r>
            <a:r>
              <a:rPr lang="zh-CN" altLang="en-US" sz="2000">
                <a:latin typeface="仿宋" panose="02010609060101010101" pitchFamily="49" charset="-122"/>
                <a:ea typeface="仿宋" panose="02010609060101010101" pitchFamily="49" charset="-122"/>
              </a:rPr>
              <a:t>条第</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款规定：“违反法律、行政法规或者国务院证券监督管理机构的有关规定，情节严重的，国务院证券监督管理机构可以对有关责任人员采取证券市场禁入的措施。</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时间效力</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该规定只能适用于</a:t>
            </a:r>
            <a:r>
              <a:rPr lang="en-US" altLang="zh-CN" sz="2000">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刑法修正案（九）</a:t>
            </a:r>
            <a:r>
              <a:rPr lang="en-US" altLang="zh-CN"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生效之后</a:t>
            </a:r>
            <a:r>
              <a:rPr lang="zh-CN" altLang="en-US" sz="2000">
                <a:latin typeface="黑体" panose="02010609060101010101" pitchFamily="49" charset="-122"/>
                <a:ea typeface="黑体" panose="02010609060101010101" pitchFamily="49" charset="-122"/>
              </a:rPr>
              <a:t>的犯罪行为，即</a:t>
            </a:r>
            <a:r>
              <a:rPr lang="en-US" altLang="zh-CN" sz="2000">
                <a:latin typeface="黑体" panose="02010609060101010101" pitchFamily="49" charset="-122"/>
                <a:ea typeface="黑体" panose="02010609060101010101" pitchFamily="49" charset="-122"/>
              </a:rPr>
              <a:t>2015</a:t>
            </a:r>
            <a:r>
              <a:rPr lang="zh-CN" altLang="en-US" sz="2000">
                <a:latin typeface="黑体" panose="02010609060101010101" pitchFamily="49" charset="-122"/>
                <a:ea typeface="黑体" panose="02010609060101010101" pitchFamily="49" charset="-122"/>
              </a:rPr>
              <a:t>年</a:t>
            </a:r>
            <a:r>
              <a:rPr lang="en-US" altLang="zh-CN" sz="2000">
                <a:latin typeface="黑体" panose="02010609060101010101" pitchFamily="49" charset="-122"/>
                <a:ea typeface="黑体" panose="02010609060101010101" pitchFamily="49" charset="-122"/>
              </a:rPr>
              <a:t>11</a:t>
            </a:r>
            <a:r>
              <a:rPr lang="zh-CN" altLang="en-US" sz="2000">
                <a:latin typeface="黑体" panose="02010609060101010101" pitchFamily="49" charset="-122"/>
                <a:ea typeface="黑体" panose="02010609060101010101" pitchFamily="49" charset="-122"/>
              </a:rPr>
              <a:t>月</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日以后的犯罪行为。因为这是一个不利于被告人的规定，加重了被告人在刑罚执行完毕后的负担。</a:t>
            </a:r>
            <a:endParaRPr lang="en-US" altLang="zh-CN" sz="2000">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a:extLst>
              <a:ext uri="{FF2B5EF4-FFF2-40B4-BE49-F238E27FC236}">
                <a16:creationId xmlns:a16="http://schemas.microsoft.com/office/drawing/2014/main" id="{5C4F813A-474D-7473-CDF0-00CBBAA98BFA}"/>
              </a:ext>
            </a:extLst>
          </p:cNvPr>
          <p:cNvSpPr>
            <a:spLocks noChangeArrowheads="1"/>
          </p:cNvSpPr>
          <p:nvPr/>
        </p:nvSpPr>
        <p:spPr bwMode="auto">
          <a:xfrm>
            <a:off x="0" y="188913"/>
            <a:ext cx="9109075"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三、判处赔偿经济损失与责令赔偿经济损失</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判处赔偿经济损失，是指人民法院对犯罪分子除依法给予刑事处罚外，并根据其犯罪行为给被害人造成的经济损失情况，</a:t>
            </a:r>
            <a:r>
              <a:rPr lang="zh-CN" altLang="en-US" sz="2000">
                <a:solidFill>
                  <a:srgbClr val="0070C0"/>
                </a:solidFill>
                <a:latin typeface="黑体" panose="02010609060101010101" pitchFamily="49" charset="-122"/>
                <a:ea typeface="黑体" panose="02010609060101010101" pitchFamily="49" charset="-122"/>
              </a:rPr>
              <a:t>判处</a:t>
            </a:r>
            <a:r>
              <a:rPr lang="zh-CN" altLang="en-US" sz="2000">
                <a:latin typeface="黑体" panose="02010609060101010101" pitchFamily="49" charset="-122"/>
                <a:ea typeface="黑体" panose="02010609060101010101" pitchFamily="49" charset="-122"/>
              </a:rPr>
              <a:t>犯罪分子给予被害人一定经济赔偿的处理方法。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仿宋" panose="02010609060101010101" pitchFamily="49" charset="-122"/>
                <a:ea typeface="仿宋" panose="02010609060101010101" pitchFamily="49" charset="-122"/>
              </a:rPr>
              <a:t>    </a:t>
            </a:r>
            <a:r>
              <a:rPr lang="zh-CN" altLang="en-US" sz="2000">
                <a:latin typeface="仿宋" panose="02010609060101010101" pitchFamily="49" charset="-122"/>
                <a:ea typeface="仿宋" panose="02010609060101010101" pitchFamily="49" charset="-122"/>
              </a:rPr>
              <a:t>例如，甲砸毁乙的汽车，构成故意毁坏财物罪。法院判处甲</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年有期徒刑，并赔偿乙</a:t>
            </a:r>
            <a:r>
              <a:rPr lang="en-US" altLang="zh-CN" sz="2000">
                <a:latin typeface="仿宋" panose="02010609060101010101" pitchFamily="49" charset="-122"/>
                <a:ea typeface="仿宋" panose="02010609060101010101" pitchFamily="49" charset="-122"/>
              </a:rPr>
              <a:t>2</a:t>
            </a:r>
            <a:r>
              <a:rPr lang="zh-CN" altLang="en-US" sz="2000">
                <a:latin typeface="仿宋" panose="02010609060101010101" pitchFamily="49" charset="-122"/>
                <a:ea typeface="仿宋" panose="02010609060101010101" pitchFamily="49" charset="-122"/>
              </a:rPr>
              <a:t>万元经济损失。</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责令赔偿经济损失，是指人民法院对犯罪情节轻微而不需要判处刑罚的犯罪分子，在免除其刑事处罚的同时，根据其犯罪行为对被害人造成的经济损失情况，</a:t>
            </a:r>
            <a:r>
              <a:rPr lang="zh-CN" altLang="en-US" sz="2000">
                <a:solidFill>
                  <a:srgbClr val="0070C0"/>
                </a:solidFill>
                <a:latin typeface="黑体" panose="02010609060101010101" pitchFamily="49" charset="-122"/>
                <a:ea typeface="黑体" panose="02010609060101010101" pitchFamily="49" charset="-122"/>
              </a:rPr>
              <a:t>责令</a:t>
            </a:r>
            <a:r>
              <a:rPr lang="zh-CN" altLang="en-US" sz="2000">
                <a:latin typeface="黑体" panose="02010609060101010101" pitchFamily="49" charset="-122"/>
                <a:ea typeface="黑体" panose="02010609060101010101" pitchFamily="49" charset="-122"/>
              </a:rPr>
              <a:t>其向被害人支付一定数额的金钱，以赔偿被害人经济损失的处理方法。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仿宋" panose="02010609060101010101" pitchFamily="49" charset="-122"/>
                <a:ea typeface="仿宋" panose="02010609060101010101" pitchFamily="49" charset="-122"/>
              </a:rPr>
              <a:t>例如，甲故意伤害乙，因犯罪情节轻微，法院决定对甲不予刑事处罚，并贵令甲赔偿乙的损失。</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b="1">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判处赔偿经济损失是针对被定罪判刑的犯罪分子，责令赔偿经济损失是针对因犯罪情节轻微被定罪免刑的犯罪分子。</a:t>
            </a:r>
            <a:endParaRPr lang="en-US" altLang="zh-CN" sz="2000" b="1">
              <a:latin typeface="黑体" panose="02010609060101010101" pitchFamily="49" charset="-122"/>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a:extLst>
              <a:ext uri="{FF2B5EF4-FFF2-40B4-BE49-F238E27FC236}">
                <a16:creationId xmlns:a16="http://schemas.microsoft.com/office/drawing/2014/main" id="{D01A766F-57B3-C80D-D69C-797C7C527939}"/>
              </a:ext>
            </a:extLst>
          </p:cNvPr>
          <p:cNvSpPr>
            <a:spLocks noChangeArrowheads="1"/>
          </p:cNvSpPr>
          <p:nvPr/>
        </p:nvSpPr>
        <p:spPr bwMode="auto">
          <a:xfrm>
            <a:off x="0" y="188913"/>
            <a:ext cx="91090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a:t>
            </a: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四、训诫、责令具结悔过和责令赔礼道歉</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1.</a:t>
            </a:r>
            <a:r>
              <a:rPr lang="zh-CN" altLang="en-US" sz="2000">
                <a:latin typeface="黑体" panose="02010609060101010101" pitchFamily="49" charset="-122"/>
                <a:ea typeface="黑体" panose="02010609060101010101" pitchFamily="49" charset="-122"/>
              </a:rPr>
              <a:t>训诫，是人民法院对犯罪分子当庭予以批评或谴责，并责令其改正的一种教育方法。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责令具结悔过，是指人民法院责令犯罪分子用书面方式保证悔改，以后不再重新犯罪的一种教育方法。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责令赔礼道歉，是指人民法院责令犯罪分子公开向被害人当面承认罪错，表示歉意的一种教育方法。</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五、由主管部门给予行政处罚或者行政处分</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b="1">
                <a:latin typeface="黑体" panose="02010609060101010101" pitchFamily="49" charset="-122"/>
                <a:ea typeface="黑体" panose="02010609060101010101" pitchFamily="49" charset="-122"/>
              </a:rPr>
              <a:t>    </a:t>
            </a:r>
            <a:r>
              <a:rPr lang="zh-CN" altLang="en-US" sz="2000" b="1">
                <a:latin typeface="黑体" panose="02010609060101010101" pitchFamily="49" charset="-122"/>
                <a:ea typeface="黑体" panose="02010609060101010101" pitchFamily="49" charset="-122"/>
              </a:rPr>
              <a:t>以上情形仅适用于因</a:t>
            </a:r>
            <a:r>
              <a:rPr lang="zh-CN" altLang="en-US" sz="2000" b="1">
                <a:solidFill>
                  <a:srgbClr val="0070C0"/>
                </a:solidFill>
                <a:latin typeface="黑体" panose="02010609060101010101" pitchFamily="49" charset="-122"/>
                <a:ea typeface="黑体" panose="02010609060101010101" pitchFamily="49" charset="-122"/>
              </a:rPr>
              <a:t>犯罪情节轻微被定罪免刑</a:t>
            </a:r>
            <a:r>
              <a:rPr lang="zh-CN" altLang="en-US" sz="2000" b="1">
                <a:latin typeface="黑体" panose="02010609060101010101" pitchFamily="49" charset="-122"/>
                <a:ea typeface="黑体" panose="02010609060101010101" pitchFamily="49" charset="-122"/>
              </a:rPr>
              <a:t>的犯罪分子。</a:t>
            </a:r>
            <a:endParaRPr lang="en-US" altLang="zh-CN" sz="2000" b="1">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a:extLst>
              <a:ext uri="{FF2B5EF4-FFF2-40B4-BE49-F238E27FC236}">
                <a16:creationId xmlns:a16="http://schemas.microsoft.com/office/drawing/2014/main" id="{F6E5CBDD-47D2-9A8B-A589-0B41359B29BA}"/>
              </a:ext>
            </a:extLst>
          </p:cNvPr>
          <p:cNvSpPr>
            <a:spLocks noGrp="1"/>
          </p:cNvSpPr>
          <p:nvPr>
            <p:ph sz="quarter" idx="10"/>
          </p:nvPr>
        </p:nvSpPr>
        <p:spPr>
          <a:xfrm>
            <a:off x="2124075" y="404813"/>
            <a:ext cx="3887788" cy="719137"/>
          </a:xfrm>
        </p:spPr>
        <p:txBody>
          <a:bodyPr/>
          <a:lstStyle/>
          <a:p>
            <a:pPr>
              <a:defRPr/>
            </a:pPr>
            <a:r>
              <a:rPr lang="en-US" altLang="zh-CN" sz="2800"/>
              <a:t> </a:t>
            </a:r>
            <a:r>
              <a:rPr sz="2800" b="1"/>
              <a:t>刑罚的体系总结表</a:t>
            </a:r>
          </a:p>
          <a:p>
            <a:pPr>
              <a:defRPr/>
            </a:pPr>
            <a:endParaRPr b="1"/>
          </a:p>
        </p:txBody>
      </p:sp>
      <p:graphicFrame>
        <p:nvGraphicFramePr>
          <p:cNvPr id="2" name="表格 1">
            <a:extLst>
              <a:ext uri="{FF2B5EF4-FFF2-40B4-BE49-F238E27FC236}">
                <a16:creationId xmlns:a16="http://schemas.microsoft.com/office/drawing/2014/main" id="{AED82CE9-854D-95BE-B8B3-BFD7BB511035}"/>
              </a:ext>
            </a:extLst>
          </p:cNvPr>
          <p:cNvGraphicFramePr>
            <a:graphicFrameLocks noGrp="1"/>
          </p:cNvGraphicFramePr>
          <p:nvPr/>
        </p:nvGraphicFramePr>
        <p:xfrm>
          <a:off x="250825" y="1412875"/>
          <a:ext cx="8412163" cy="3684588"/>
        </p:xfrm>
        <a:graphic>
          <a:graphicData uri="http://schemas.openxmlformats.org/drawingml/2006/table">
            <a:tbl>
              <a:tblPr>
                <a:tableStyleId>{616DA210-FB5B-4158-B5E0-FEB733F419BA}</a:tableStyleId>
              </a:tblPr>
              <a:tblGrid>
                <a:gridCol w="546532">
                  <a:extLst>
                    <a:ext uri="{9D8B030D-6E8A-4147-A177-3AD203B41FA5}">
                      <a16:colId xmlns:a16="http://schemas.microsoft.com/office/drawing/2014/main" val="20000"/>
                    </a:ext>
                  </a:extLst>
                </a:gridCol>
                <a:gridCol w="611614">
                  <a:extLst>
                    <a:ext uri="{9D8B030D-6E8A-4147-A177-3AD203B41FA5}">
                      <a16:colId xmlns:a16="http://schemas.microsoft.com/office/drawing/2014/main" val="20001"/>
                    </a:ext>
                  </a:extLst>
                </a:gridCol>
                <a:gridCol w="1375347">
                  <a:extLst>
                    <a:ext uri="{9D8B030D-6E8A-4147-A177-3AD203B41FA5}">
                      <a16:colId xmlns:a16="http://schemas.microsoft.com/office/drawing/2014/main" val="20002"/>
                    </a:ext>
                  </a:extLst>
                </a:gridCol>
                <a:gridCol w="2697372">
                  <a:extLst>
                    <a:ext uri="{9D8B030D-6E8A-4147-A177-3AD203B41FA5}">
                      <a16:colId xmlns:a16="http://schemas.microsoft.com/office/drawing/2014/main" val="20003"/>
                    </a:ext>
                  </a:extLst>
                </a:gridCol>
                <a:gridCol w="1268706">
                  <a:extLst>
                    <a:ext uri="{9D8B030D-6E8A-4147-A177-3AD203B41FA5}">
                      <a16:colId xmlns:a16="http://schemas.microsoft.com/office/drawing/2014/main" val="20004"/>
                    </a:ext>
                  </a:extLst>
                </a:gridCol>
                <a:gridCol w="1110314">
                  <a:extLst>
                    <a:ext uri="{9D8B030D-6E8A-4147-A177-3AD203B41FA5}">
                      <a16:colId xmlns:a16="http://schemas.microsoft.com/office/drawing/2014/main" val="20005"/>
                    </a:ext>
                  </a:extLst>
                </a:gridCol>
                <a:gridCol w="802278">
                  <a:extLst>
                    <a:ext uri="{9D8B030D-6E8A-4147-A177-3AD203B41FA5}">
                      <a16:colId xmlns:a16="http://schemas.microsoft.com/office/drawing/2014/main" val="20006"/>
                    </a:ext>
                  </a:extLst>
                </a:gridCol>
              </a:tblGrid>
              <a:tr h="343307">
                <a:tc rowSpan="2">
                  <a:txBody>
                    <a:bodyPr/>
                    <a:lstStyle/>
                    <a:p>
                      <a:pPr indent="0" algn="ctr" fontAlgn="ctr">
                        <a:lnSpc>
                          <a:spcPct val="120000"/>
                        </a:lnSpc>
                      </a:pP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管制</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拘役</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有期徒刑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无期徒刑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grid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死刑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hMerge="1">
                  <a:txBody>
                    <a:bodyPr/>
                    <a:lstStyle/>
                    <a:p>
                      <a:endParaRPr lang="zh-CN"/>
                    </a:p>
                  </a:txBody>
                  <a:tcPr/>
                </a:tc>
                <a:extLst>
                  <a:ext uri="{0D108BD9-81ED-4DB2-BD59-A6C34878D82A}">
                    <a16:rowId xmlns:a16="http://schemas.microsoft.com/office/drawing/2014/main" val="10000"/>
                  </a:ext>
                </a:extLst>
              </a:tr>
              <a:tr h="679745">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死刑缓期二年执行</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死刑立即执行</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extLst>
                  <a:ext uri="{0D108BD9-81ED-4DB2-BD59-A6C34878D82A}">
                    <a16:rowId xmlns:a16="http://schemas.microsoft.com/office/drawing/2014/main" val="10001"/>
                  </a:ext>
                </a:extLst>
              </a:tr>
              <a:tr h="1569540">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执行机关</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社区矫正</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公安机关就近执行</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marL="97790" indent="-9525" algn="ctr" defTabSz="914400" fontAlgn="ctr">
                        <a:lnSpc>
                          <a:spcPct val="120000"/>
                        </a:lnSpc>
                        <a:tabLst>
                          <a:tab pos="1969770" algn="l"/>
                        </a:tabLst>
                      </a:pPr>
                      <a:r>
                        <a:rPr lang="zh-CN" altLang="en-US" sz="1400" u="none" strike="noStrike" dirty="0">
                          <a:effectLst/>
                          <a:latin typeface="黑体" panose="02010609060101010101" pitchFamily="49" charset="-122"/>
                          <a:ea typeface="黑体" panose="02010609060101010101" pitchFamily="49" charset="-122"/>
                        </a:rPr>
                        <a:t>监狱（剩余刑期在</a:t>
                      </a:r>
                      <a:r>
                        <a:rPr lang="zh-CN" altLang="en-US" sz="1400" b="1" u="none" strike="noStrike" dirty="0">
                          <a:solidFill>
                            <a:srgbClr val="4379FF"/>
                          </a:solidFill>
                          <a:effectLst/>
                          <a:latin typeface="黑体" panose="02010609060101010101" pitchFamily="49" charset="-122"/>
                          <a:ea typeface="黑体" panose="02010609060101010101" pitchFamily="49" charset="-122"/>
                        </a:rPr>
                        <a:t>三个月以下</a:t>
                      </a:r>
                      <a:r>
                        <a:rPr lang="zh-CN" altLang="en-US" sz="1400" u="none" strike="noStrike" dirty="0">
                          <a:effectLst/>
                          <a:latin typeface="黑体" panose="02010609060101010101" pitchFamily="49" charset="-122"/>
                          <a:ea typeface="黑体" panose="02010609060101010101" pitchFamily="49" charset="-122"/>
                        </a:rPr>
                        <a:t>的，由看守所代为执行：对未成年犯在未成年犯管教所执行刑罚）</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marL="31115"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监狱或其他执行场所</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监狱</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b="1" u="none" strike="noStrike" kern="1200" dirty="0">
                          <a:solidFill>
                            <a:srgbClr val="4379FF"/>
                          </a:solidFill>
                          <a:effectLst/>
                          <a:latin typeface="黑体" panose="02010609060101010101" pitchFamily="49" charset="-122"/>
                          <a:ea typeface="黑体" panose="02010609060101010101" pitchFamily="49" charset="-122"/>
                          <a:cs typeface="+mn-cs"/>
                        </a:rPr>
                        <a:t>法院</a:t>
                      </a:r>
                    </a:p>
                  </a:txBody>
                  <a:tcPr marL="5229" marR="5229" marT="5229" marB="0" anchor="ctr"/>
                </a:tc>
                <a:extLst>
                  <a:ext uri="{0D108BD9-81ED-4DB2-BD59-A6C34878D82A}">
                    <a16:rowId xmlns:a16="http://schemas.microsoft.com/office/drawing/2014/main" val="10002"/>
                  </a:ext>
                </a:extLst>
              </a:tr>
              <a:tr h="1091996">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是否关押</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否</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关押，每月可以回家</a:t>
                      </a:r>
                      <a:r>
                        <a:rPr lang="en-US" altLang="zh-CN" sz="1400" u="none" strike="noStrike" dirty="0">
                          <a:effectLst/>
                          <a:latin typeface="黑体" panose="02010609060101010101" pitchFamily="49" charset="-122"/>
                          <a:ea typeface="黑体" panose="02010609060101010101" pitchFamily="49" charset="-122"/>
                        </a:rPr>
                        <a:t>12</a:t>
                      </a:r>
                      <a:r>
                        <a:rPr lang="zh-CN" altLang="en-US" sz="1400" u="none" strike="noStrike" dirty="0">
                          <a:effectLst/>
                          <a:latin typeface="黑体" panose="02010609060101010101" pitchFamily="49" charset="-122"/>
                          <a:ea typeface="黑体" panose="02010609060101010101" pitchFamily="49" charset="-122"/>
                        </a:rPr>
                        <a:t>天</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关押</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关押</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关押</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9" marR="5229" marT="5229"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关押</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9" marR="5229" marT="5229"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1C3D827-EDAE-EF60-81A7-8CC7D3956907}"/>
              </a:ext>
            </a:extLst>
          </p:cNvPr>
          <p:cNvGraphicFramePr>
            <a:graphicFrameLocks noGrp="1"/>
          </p:cNvGraphicFramePr>
          <p:nvPr/>
        </p:nvGraphicFramePr>
        <p:xfrm>
          <a:off x="179388" y="1412875"/>
          <a:ext cx="8713787" cy="4608513"/>
        </p:xfrm>
        <a:graphic>
          <a:graphicData uri="http://schemas.openxmlformats.org/drawingml/2006/table">
            <a:tbl>
              <a:tblPr>
                <a:tableStyleId>{616DA210-FB5B-4158-B5E0-FEB733F419BA}</a:tableStyleId>
              </a:tblPr>
              <a:tblGrid>
                <a:gridCol w="662783">
                  <a:extLst>
                    <a:ext uri="{9D8B030D-6E8A-4147-A177-3AD203B41FA5}">
                      <a16:colId xmlns:a16="http://schemas.microsoft.com/office/drawing/2014/main" val="20000"/>
                    </a:ext>
                  </a:extLst>
                </a:gridCol>
                <a:gridCol w="1501011">
                  <a:extLst>
                    <a:ext uri="{9D8B030D-6E8A-4147-A177-3AD203B41FA5}">
                      <a16:colId xmlns:a16="http://schemas.microsoft.com/office/drawing/2014/main" val="20001"/>
                    </a:ext>
                  </a:extLst>
                </a:gridCol>
                <a:gridCol w="1815346">
                  <a:extLst>
                    <a:ext uri="{9D8B030D-6E8A-4147-A177-3AD203B41FA5}">
                      <a16:colId xmlns:a16="http://schemas.microsoft.com/office/drawing/2014/main" val="20002"/>
                    </a:ext>
                  </a:extLst>
                </a:gridCol>
                <a:gridCol w="1492076">
                  <a:extLst>
                    <a:ext uri="{9D8B030D-6E8A-4147-A177-3AD203B41FA5}">
                      <a16:colId xmlns:a16="http://schemas.microsoft.com/office/drawing/2014/main" val="20003"/>
                    </a:ext>
                  </a:extLst>
                </a:gridCol>
                <a:gridCol w="1304450">
                  <a:extLst>
                    <a:ext uri="{9D8B030D-6E8A-4147-A177-3AD203B41FA5}">
                      <a16:colId xmlns:a16="http://schemas.microsoft.com/office/drawing/2014/main" val="20004"/>
                    </a:ext>
                  </a:extLst>
                </a:gridCol>
                <a:gridCol w="1355390">
                  <a:extLst>
                    <a:ext uri="{9D8B030D-6E8A-4147-A177-3AD203B41FA5}">
                      <a16:colId xmlns:a16="http://schemas.microsoft.com/office/drawing/2014/main" val="20005"/>
                    </a:ext>
                  </a:extLst>
                </a:gridCol>
                <a:gridCol w="582731">
                  <a:extLst>
                    <a:ext uri="{9D8B030D-6E8A-4147-A177-3AD203B41FA5}">
                      <a16:colId xmlns:a16="http://schemas.microsoft.com/office/drawing/2014/main" val="20006"/>
                    </a:ext>
                  </a:extLst>
                </a:gridCol>
              </a:tblGrid>
              <a:tr h="333953">
                <a:tc rowSpan="2">
                  <a:txBody>
                    <a:bodyPr/>
                    <a:lstStyle/>
                    <a:p>
                      <a:pPr indent="0" algn="ctr" fontAlgn="ctr">
                        <a:lnSpc>
                          <a:spcPct val="120000"/>
                        </a:lnSpc>
                      </a:pP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管制</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拘役</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有期徒刑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row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无期徒刑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gridSpan="2">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死刑</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hMerge="1">
                  <a:txBody>
                    <a:bodyPr/>
                    <a:lstStyle/>
                    <a:p>
                      <a:endParaRPr lang="zh-CN"/>
                    </a:p>
                  </a:txBody>
                  <a:tcPr/>
                </a:tc>
                <a:extLst>
                  <a:ext uri="{0D108BD9-81ED-4DB2-BD59-A6C34878D82A}">
                    <a16:rowId xmlns:a16="http://schemas.microsoft.com/office/drawing/2014/main" val="10000"/>
                  </a:ext>
                </a:extLst>
              </a:tr>
              <a:tr h="988493">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死刑缓期二年执行</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死刑立即执行</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extLst>
                  <a:ext uri="{0D108BD9-81ED-4DB2-BD59-A6C34878D82A}">
                    <a16:rowId xmlns:a16="http://schemas.microsoft.com/office/drawing/2014/main" val="10001"/>
                  </a:ext>
                </a:extLst>
              </a:tr>
              <a:tr h="1315763">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待遇</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同工同酬</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参加劳动的，可以酌量发给报酬，并且可以每月回家</a:t>
                      </a:r>
                      <a:r>
                        <a:rPr lang="en-US" altLang="zh-CN" sz="1400" u="none" strike="noStrike" dirty="0">
                          <a:effectLst/>
                          <a:latin typeface="黑体" panose="02010609060101010101" pitchFamily="49" charset="-122"/>
                          <a:ea typeface="黑体" panose="02010609060101010101" pitchFamily="49" charset="-122"/>
                        </a:rPr>
                        <a:t>1~2</a:t>
                      </a:r>
                      <a:r>
                        <a:rPr lang="zh-CN" altLang="en-US" sz="1400" u="none" strike="noStrike" dirty="0">
                          <a:effectLst/>
                          <a:latin typeface="黑体" panose="02010609060101010101" pitchFamily="49" charset="-122"/>
                          <a:ea typeface="黑体" panose="02010609060101010101" pitchFamily="49" charset="-122"/>
                        </a:rPr>
                        <a:t>天</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无偿参加劳动</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无偿参加劳动</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无偿参加劳动</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en-US" altLang="zh-CN" sz="1400" u="none" strike="noStrike" dirty="0">
                          <a:effectLst/>
                          <a:latin typeface="黑体" panose="02010609060101010101" pitchFamily="49" charset="-122"/>
                          <a:ea typeface="黑体" panose="02010609060101010101" pitchFamily="49" charset="-122"/>
                        </a:rPr>
                        <a:t>-</a:t>
                      </a:r>
                      <a:endParaRPr lang="en-US" altLang="zh-CN"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extLst>
                  <a:ext uri="{0D108BD9-81ED-4DB2-BD59-A6C34878D82A}">
                    <a16:rowId xmlns:a16="http://schemas.microsoft.com/office/drawing/2014/main" val="10002"/>
                  </a:ext>
                </a:extLst>
              </a:tr>
              <a:tr h="1970303">
                <a:tc>
                  <a:txBody>
                    <a:bodyPr/>
                    <a:lstStyle/>
                    <a:p>
                      <a:pPr indent="0" algn="ctr" fontAlgn="ctr">
                        <a:lnSpc>
                          <a:spcPct val="120000"/>
                        </a:lnSpc>
                      </a:pPr>
                      <a:r>
                        <a:rPr lang="zh-CN" altLang="en-US" sz="1400" u="none" strike="noStrike">
                          <a:effectLst/>
                          <a:latin typeface="黑体" panose="02010609060101010101" pitchFamily="49" charset="-122"/>
                          <a:ea typeface="黑体" panose="02010609060101010101" pitchFamily="49" charset="-122"/>
                        </a:rPr>
                        <a:t>刑期的起</a:t>
                      </a:r>
                      <a:br>
                        <a:rPr lang="zh-CN" altLang="en-US" sz="1400" u="none" strike="noStrike">
                          <a:effectLst/>
                          <a:latin typeface="黑体" panose="02010609060101010101" pitchFamily="49" charset="-122"/>
                          <a:ea typeface="黑体" panose="02010609060101010101" pitchFamily="49" charset="-122"/>
                        </a:rPr>
                      </a:br>
                      <a:r>
                        <a:rPr lang="zh-CN" altLang="en-US" sz="1400" u="none" strike="noStrike">
                          <a:effectLst/>
                          <a:latin typeface="黑体" panose="02010609060101010101" pitchFamily="49" charset="-122"/>
                          <a:ea typeface="黑体" panose="02010609060101010101" pitchFamily="49" charset="-122"/>
                        </a:rPr>
                        <a:t>算及折抵</a:t>
                      </a: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从</a:t>
                      </a:r>
                      <a:r>
                        <a:rPr lang="zh-CN" altLang="en-US" sz="1400" b="1" u="none" strike="noStrike" kern="1200" dirty="0">
                          <a:solidFill>
                            <a:srgbClr val="4379FF"/>
                          </a:solidFill>
                          <a:effectLst/>
                          <a:latin typeface="黑体" panose="02010609060101010101" pitchFamily="49" charset="-122"/>
                          <a:ea typeface="黑体" panose="02010609060101010101" pitchFamily="49" charset="-122"/>
                          <a:cs typeface="+mn-cs"/>
                        </a:rPr>
                        <a:t>判决执行</a:t>
                      </a:r>
                      <a:r>
                        <a:rPr lang="zh-CN" altLang="en-US" sz="1400" u="none" strike="noStrike" dirty="0">
                          <a:effectLst/>
                          <a:latin typeface="黑体" panose="02010609060101010101" pitchFamily="49" charset="-122"/>
                          <a:ea typeface="黑体" panose="02010609060101010101" pitchFamily="49" charset="-122"/>
                        </a:rPr>
                        <a:t>之日起计算：先前羁押的，一日折抵两日</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从</a:t>
                      </a:r>
                      <a:r>
                        <a:rPr lang="zh-CN" altLang="en-US" sz="1400" b="1" u="none" strike="noStrike" kern="1200" dirty="0">
                          <a:solidFill>
                            <a:srgbClr val="4379FF"/>
                          </a:solidFill>
                          <a:effectLst/>
                          <a:latin typeface="黑体" panose="02010609060101010101" pitchFamily="49" charset="-122"/>
                          <a:ea typeface="黑体" panose="02010609060101010101" pitchFamily="49" charset="-122"/>
                          <a:cs typeface="+mn-cs"/>
                        </a:rPr>
                        <a:t>判决执行</a:t>
                      </a:r>
                      <a:r>
                        <a:rPr lang="zh-CN" altLang="en-US" sz="1400" u="none" strike="noStrike" dirty="0">
                          <a:effectLst/>
                          <a:latin typeface="黑体" panose="02010609060101010101" pitchFamily="49" charset="-122"/>
                          <a:ea typeface="黑体" panose="02010609060101010101" pitchFamily="49" charset="-122"/>
                        </a:rPr>
                        <a:t>之日起计算：先前羁押的，一日折抵一日</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从</a:t>
                      </a:r>
                      <a:r>
                        <a:rPr lang="zh-CN" altLang="en-US" sz="1400" b="1" u="none" strike="noStrike" kern="1200" dirty="0">
                          <a:solidFill>
                            <a:srgbClr val="4379FF"/>
                          </a:solidFill>
                          <a:effectLst/>
                          <a:latin typeface="黑体" panose="02010609060101010101" pitchFamily="49" charset="-122"/>
                          <a:ea typeface="黑体" panose="02010609060101010101" pitchFamily="49" charset="-122"/>
                          <a:cs typeface="+mn-cs"/>
                        </a:rPr>
                        <a:t>判决执行</a:t>
                      </a:r>
                      <a:r>
                        <a:rPr lang="zh-CN" altLang="en-US" sz="1400" u="none" strike="noStrike" dirty="0">
                          <a:effectLst/>
                          <a:latin typeface="黑体" panose="02010609060101010101" pitchFamily="49" charset="-122"/>
                          <a:ea typeface="黑体" panose="02010609060101010101" pitchFamily="49" charset="-122"/>
                        </a:rPr>
                        <a:t>之日起计算：先前羁押的，一日折抵一日</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marL="82550" indent="8890"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无期徒刑被减为有期徒刑的，刑期从被裁定减刑之日起计算</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marL="89535" indent="-1905" algn="ctr" fontAlgn="ctr">
                        <a:lnSpc>
                          <a:spcPct val="120000"/>
                        </a:lnSpc>
                      </a:pPr>
                      <a:r>
                        <a:rPr lang="zh-CN" altLang="en-US" sz="1400" u="none" strike="noStrike" dirty="0">
                          <a:effectLst/>
                          <a:latin typeface="黑体" panose="02010609060101010101" pitchFamily="49" charset="-122"/>
                          <a:ea typeface="黑体" panose="02010609060101010101" pitchFamily="49" charset="-122"/>
                        </a:rPr>
                        <a:t>从</a:t>
                      </a:r>
                      <a:r>
                        <a:rPr lang="zh-CN" altLang="en-US" sz="1400" b="1" u="none" strike="noStrike" kern="1200" dirty="0">
                          <a:solidFill>
                            <a:srgbClr val="4379FF"/>
                          </a:solidFill>
                          <a:effectLst/>
                          <a:latin typeface="黑体" panose="02010609060101010101" pitchFamily="49" charset="-122"/>
                          <a:ea typeface="黑体" panose="02010609060101010101" pitchFamily="49" charset="-122"/>
                          <a:cs typeface="+mn-cs"/>
                        </a:rPr>
                        <a:t>判决确定</a:t>
                      </a:r>
                      <a:r>
                        <a:rPr lang="zh-CN" altLang="en-US" sz="1400" u="none" strike="noStrike" dirty="0">
                          <a:effectLst/>
                          <a:latin typeface="黑体" panose="02010609060101010101" pitchFamily="49" charset="-122"/>
                          <a:ea typeface="黑体" panose="02010609060101010101" pitchFamily="49" charset="-122"/>
                        </a:rPr>
                        <a:t>之日起计算考验期，先前羁押期限不折抵考验期</a:t>
                      </a:r>
                      <a:endParaRPr lang="zh-CN" altLang="en-US"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tc>
                  <a:txBody>
                    <a:bodyPr/>
                    <a:lstStyle/>
                    <a:p>
                      <a:pPr indent="0" algn="ctr" fontAlgn="ctr">
                        <a:lnSpc>
                          <a:spcPct val="120000"/>
                        </a:lnSpc>
                      </a:pPr>
                      <a:r>
                        <a:rPr lang="en-US" altLang="zh-CN" sz="1400" u="none" strike="noStrike" dirty="0">
                          <a:effectLst/>
                          <a:latin typeface="黑体" panose="02010609060101010101" pitchFamily="49" charset="-122"/>
                          <a:ea typeface="黑体" panose="02010609060101010101" pitchFamily="49" charset="-122"/>
                        </a:rPr>
                        <a:t>-</a:t>
                      </a:r>
                      <a:endParaRPr lang="en-US" altLang="zh-CN" sz="1400" b="0" i="0" u="none" strike="noStrike" dirty="0">
                        <a:solidFill>
                          <a:srgbClr val="000000"/>
                        </a:solidFill>
                        <a:effectLst/>
                        <a:latin typeface="黑体" panose="02010609060101010101" pitchFamily="49" charset="-122"/>
                        <a:ea typeface="黑体" panose="02010609060101010101" pitchFamily="49" charset="-122"/>
                      </a:endParaRPr>
                    </a:p>
                  </a:txBody>
                  <a:tcPr marL="5228" marR="5228" marT="5228" marB="0" anchor="ctr"/>
                </a:tc>
                <a:extLst>
                  <a:ext uri="{0D108BD9-81ED-4DB2-BD59-A6C34878D82A}">
                    <a16:rowId xmlns:a16="http://schemas.microsoft.com/office/drawing/2014/main" val="10003"/>
                  </a:ext>
                </a:extLst>
              </a:tr>
            </a:tbl>
          </a:graphicData>
        </a:graphic>
      </p:graphicFrame>
      <p:sp>
        <p:nvSpPr>
          <p:cNvPr id="3" name="内容占位符 6">
            <a:extLst>
              <a:ext uri="{FF2B5EF4-FFF2-40B4-BE49-F238E27FC236}">
                <a16:creationId xmlns:a16="http://schemas.microsoft.com/office/drawing/2014/main" id="{B2E30268-FDE7-A149-232F-7731DA4A16AF}"/>
              </a:ext>
            </a:extLst>
          </p:cNvPr>
          <p:cNvSpPr txBox="1">
            <a:spLocks/>
          </p:cNvSpPr>
          <p:nvPr/>
        </p:nvSpPr>
        <p:spPr bwMode="auto">
          <a:xfrm>
            <a:off x="2124075" y="404813"/>
            <a:ext cx="3887788" cy="719137"/>
          </a:xfrm>
          <a:prstGeom prst="rect">
            <a:avLst/>
          </a:prstGeom>
          <a:noFill/>
          <a:ln>
            <a:noFill/>
          </a:ln>
        </p:spPr>
        <p:txBody>
          <a:bodyPr/>
          <a:lstStyle>
            <a:lvl1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z="2800"/>
              <a:t> </a:t>
            </a:r>
            <a:r>
              <a:rPr sz="2800" b="1"/>
              <a:t>刑罚的体系总结表</a:t>
            </a:r>
          </a:p>
          <a:p>
            <a:pPr>
              <a:defRPr/>
            </a:pPr>
            <a:endParaRPr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9C6889E-5153-391C-9985-6548CB33F50B}"/>
              </a:ext>
            </a:extLst>
          </p:cNvPr>
          <p:cNvGraphicFramePr>
            <a:graphicFrameLocks noGrp="1"/>
          </p:cNvGraphicFramePr>
          <p:nvPr/>
        </p:nvGraphicFramePr>
        <p:xfrm>
          <a:off x="166688" y="1268413"/>
          <a:ext cx="8726487" cy="5184775"/>
        </p:xfrm>
        <a:graphic>
          <a:graphicData uri="http://schemas.openxmlformats.org/drawingml/2006/table">
            <a:tbl>
              <a:tblPr/>
              <a:tblGrid>
                <a:gridCol w="987165">
                  <a:extLst>
                    <a:ext uri="{9D8B030D-6E8A-4147-A177-3AD203B41FA5}">
                      <a16:colId xmlns:a16="http://schemas.microsoft.com/office/drawing/2014/main" val="20000"/>
                    </a:ext>
                  </a:extLst>
                </a:gridCol>
                <a:gridCol w="1469726">
                  <a:extLst>
                    <a:ext uri="{9D8B030D-6E8A-4147-A177-3AD203B41FA5}">
                      <a16:colId xmlns:a16="http://schemas.microsoft.com/office/drawing/2014/main" val="20001"/>
                    </a:ext>
                  </a:extLst>
                </a:gridCol>
                <a:gridCol w="1498781">
                  <a:extLst>
                    <a:ext uri="{9D8B030D-6E8A-4147-A177-3AD203B41FA5}">
                      <a16:colId xmlns:a16="http://schemas.microsoft.com/office/drawing/2014/main" val="20002"/>
                    </a:ext>
                  </a:extLst>
                </a:gridCol>
                <a:gridCol w="1822904">
                  <a:extLst>
                    <a:ext uri="{9D8B030D-6E8A-4147-A177-3AD203B41FA5}">
                      <a16:colId xmlns:a16="http://schemas.microsoft.com/office/drawing/2014/main" val="20003"/>
                    </a:ext>
                  </a:extLst>
                </a:gridCol>
                <a:gridCol w="618944">
                  <a:extLst>
                    <a:ext uri="{9D8B030D-6E8A-4147-A177-3AD203B41FA5}">
                      <a16:colId xmlns:a16="http://schemas.microsoft.com/office/drawing/2014/main" val="20004"/>
                    </a:ext>
                  </a:extLst>
                </a:gridCol>
                <a:gridCol w="1724435">
                  <a:extLst>
                    <a:ext uri="{9D8B030D-6E8A-4147-A177-3AD203B41FA5}">
                      <a16:colId xmlns:a16="http://schemas.microsoft.com/office/drawing/2014/main" val="20005"/>
                    </a:ext>
                  </a:extLst>
                </a:gridCol>
                <a:gridCol w="604532">
                  <a:extLst>
                    <a:ext uri="{9D8B030D-6E8A-4147-A177-3AD203B41FA5}">
                      <a16:colId xmlns:a16="http://schemas.microsoft.com/office/drawing/2014/main" val="20006"/>
                    </a:ext>
                  </a:extLst>
                </a:gridCol>
              </a:tblGrid>
              <a:tr h="329561">
                <a:tc rowSpan="2">
                  <a:txBody>
                    <a:bodyPr/>
                    <a:lstStyle/>
                    <a:p>
                      <a:pPr indent="0" algn="ctr" fontAlgn="ctr">
                        <a:lnSpc>
                          <a:spcPct val="120000"/>
                        </a:lnSpc>
                      </a:pP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管制</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拘役</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有期徒刑</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无期徒刑</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死刑</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972646">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死刑缓期</a:t>
                      </a:r>
                      <a:br>
                        <a:rPr lang="zh-CN" altLang="en-US" sz="1400" b="0" i="0" u="none" strike="noStrike">
                          <a:solidFill>
                            <a:srgbClr val="000000"/>
                          </a:solidFill>
                          <a:effectLst/>
                          <a:latin typeface="黑体" panose="02010609060101010101" pitchFamily="49" charset="-122"/>
                          <a:ea typeface="黑体" panose="02010609060101010101" pitchFamily="49" charset="-122"/>
                        </a:rPr>
                      </a:br>
                      <a:r>
                        <a:rPr lang="zh-CN" altLang="en-US" sz="1400" b="0" i="0" u="none" strike="noStrike">
                          <a:solidFill>
                            <a:srgbClr val="000000"/>
                          </a:solidFill>
                          <a:effectLst/>
                          <a:latin typeface="黑体" panose="02010609060101010101" pitchFamily="49" charset="-122"/>
                          <a:ea typeface="黑体" panose="02010609060101010101" pitchFamily="49" charset="-122"/>
                        </a:rPr>
                        <a:t>二年执行</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死刑立即执行</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2646">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是否适用假释制度</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否</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否</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是</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是</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被减为无期徒刑、有期徒刑的，可以假释</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en-US" altLang="zh-CN" sz="1400" b="0" i="0" u="none" strike="noStrike">
                          <a:solidFill>
                            <a:srgbClr val="000000"/>
                          </a:solidFill>
                          <a:effectLst/>
                          <a:latin typeface="黑体" panose="02010609060101010101" pitchFamily="49" charset="-122"/>
                          <a:ea typeface="黑体" panose="02010609060101010101" pitchFamily="49" charset="-122"/>
                        </a:rPr>
                        <a:t>-</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4189">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期限</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三个月以上，二年以下。数罪并罚不超过三年</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一个月以上六个月以下，数罪并罚不超过一年</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六个月以上十五年以下，数罪并罚不超过二十年</a:t>
                      </a:r>
                      <a:r>
                        <a:rPr lang="en-US" altLang="zh-CN" sz="1400" b="0" i="0" u="none" strike="noStrike" dirty="0">
                          <a:solidFill>
                            <a:srgbClr val="000000"/>
                          </a:solidFill>
                          <a:effectLst/>
                          <a:latin typeface="黑体" panose="02010609060101010101" pitchFamily="49" charset="-122"/>
                          <a:ea typeface="黑体" panose="02010609060101010101" pitchFamily="49" charset="-122"/>
                        </a:rPr>
                        <a:t>D</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en-US" altLang="zh-CN" sz="1400" b="0" i="0" u="none" strike="noStrike">
                          <a:solidFill>
                            <a:srgbClr val="000000"/>
                          </a:solidFill>
                          <a:effectLst/>
                          <a:latin typeface="黑体" panose="02010609060101010101" pitchFamily="49" charset="-122"/>
                          <a:ea typeface="黑体" panose="02010609060101010101" pitchFamily="49" charset="-122"/>
                        </a:rPr>
                        <a:t>-</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一</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endParaRPr lang="zh-CN" altLang="en-US" sz="1400" b="0" i="0" u="none" strike="noStrike">
                        <a:solidFill>
                          <a:srgbClr val="000000"/>
                        </a:solidFill>
                        <a:effectLst/>
                        <a:latin typeface="黑体" panose="02010609060101010101" pitchFamily="49" charset="-122"/>
                        <a:ea typeface="黑体" panose="02010609060101010101" pitchFamily="49" charset="-122"/>
                      </a:endParaRP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5733">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最低实际执行刑期</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不少于</a:t>
                      </a:r>
                      <a:r>
                        <a:rPr lang="en-US" altLang="zh-CN" sz="1400" b="0" i="0" u="none" strike="noStrike">
                          <a:solidFill>
                            <a:srgbClr val="000000"/>
                          </a:solidFill>
                          <a:effectLst/>
                          <a:latin typeface="黑体" panose="02010609060101010101" pitchFamily="49" charset="-122"/>
                          <a:ea typeface="黑体" panose="02010609060101010101" pitchFamily="49" charset="-122"/>
                        </a:rPr>
                        <a:t>1/2</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不少于 </a:t>
                      </a:r>
                      <a:r>
                        <a:rPr lang="en-US" altLang="zh-CN" sz="1400" b="0" i="0" u="none" strike="noStrike">
                          <a:solidFill>
                            <a:srgbClr val="000000"/>
                          </a:solidFill>
                          <a:effectLst/>
                          <a:latin typeface="黑体" panose="02010609060101010101" pitchFamily="49" charset="-122"/>
                          <a:ea typeface="黑体" panose="02010609060101010101" pitchFamily="49" charset="-122"/>
                        </a:rPr>
                        <a:t>1/2</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不少于</a:t>
                      </a:r>
                      <a:r>
                        <a:rPr lang="en-US" altLang="zh-CN" sz="1400" b="0" i="0" u="none" strike="noStrike">
                          <a:solidFill>
                            <a:srgbClr val="000000"/>
                          </a:solidFill>
                          <a:effectLst/>
                          <a:latin typeface="黑体" panose="02010609060101010101" pitchFamily="49" charset="-122"/>
                          <a:ea typeface="黑体" panose="02010609060101010101" pitchFamily="49" charset="-122"/>
                        </a:rPr>
                        <a:t>1/2</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a:solidFill>
                            <a:srgbClr val="000000"/>
                          </a:solidFill>
                          <a:effectLst/>
                          <a:latin typeface="黑体" panose="02010609060101010101" pitchFamily="49" charset="-122"/>
                          <a:ea typeface="黑体" panose="02010609060101010101" pitchFamily="49" charset="-122"/>
                        </a:rPr>
                        <a:t>不少于十三年</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zh-CN" altLang="en-US" sz="1400" b="0" i="0" u="none" strike="noStrike" dirty="0">
                          <a:solidFill>
                            <a:srgbClr val="000000"/>
                          </a:solidFill>
                          <a:effectLst/>
                          <a:latin typeface="黑体" panose="02010609060101010101" pitchFamily="49" charset="-122"/>
                          <a:ea typeface="黑体" panose="02010609060101010101" pitchFamily="49" charset="-122"/>
                        </a:rPr>
                        <a:t>不少于十五年，不含死刑缓刑两年的考验期。（限制减刑的死缓有特别规定）</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indent="0" algn="ctr" fontAlgn="ctr">
                        <a:lnSpc>
                          <a:spcPct val="120000"/>
                        </a:lnSpc>
                      </a:pPr>
                      <a:r>
                        <a:rPr lang="en-US" altLang="zh-CN" sz="1400" b="0" i="0" u="none" strike="noStrike" dirty="0">
                          <a:solidFill>
                            <a:srgbClr val="000000"/>
                          </a:solidFill>
                          <a:effectLst/>
                          <a:latin typeface="黑体" panose="02010609060101010101" pitchFamily="49" charset="-122"/>
                          <a:ea typeface="黑体" panose="02010609060101010101" pitchFamily="49" charset="-122"/>
                        </a:rPr>
                        <a:t>-</a:t>
                      </a:r>
                    </a:p>
                  </a:txBody>
                  <a:tcPr marL="6384" marR="6384" marT="6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内容占位符 6">
            <a:extLst>
              <a:ext uri="{FF2B5EF4-FFF2-40B4-BE49-F238E27FC236}">
                <a16:creationId xmlns:a16="http://schemas.microsoft.com/office/drawing/2014/main" id="{84D55FD7-24FF-27CF-AA5F-1B11D6E41BA9}"/>
              </a:ext>
            </a:extLst>
          </p:cNvPr>
          <p:cNvSpPr txBox="1">
            <a:spLocks/>
          </p:cNvSpPr>
          <p:nvPr/>
        </p:nvSpPr>
        <p:spPr bwMode="auto">
          <a:xfrm>
            <a:off x="2124075" y="404813"/>
            <a:ext cx="3887788" cy="719137"/>
          </a:xfrm>
          <a:prstGeom prst="rect">
            <a:avLst/>
          </a:prstGeom>
          <a:noFill/>
          <a:ln>
            <a:noFill/>
          </a:ln>
        </p:spPr>
        <p:txBody>
          <a:bodyPr/>
          <a:lstStyle>
            <a:lvl1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1pPr>
            <a:lvl2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2pPr>
            <a:lvl3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3pPr>
            <a:lvl4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smtClean="0">
                <a:solidFill>
                  <a:schemeClr val="tx1"/>
                </a:solidFill>
                <a:latin typeface="黑体" panose="02010609060101010101" pitchFamily="49" charset="-122"/>
                <a:ea typeface="黑体" panose="02010609060101010101" pitchFamily="49" charset="-122"/>
                <a:cs typeface="+mn-cs"/>
              </a:defRPr>
            </a:lvl4pPr>
            <a:lvl5pPr marL="0" indent="457200" algn="l" defTabSz="914400" rtl="0" eaLnBrk="1" fontAlgn="base" latinLnBrk="0" hangingPunct="1">
              <a:lnSpc>
                <a:spcPct val="130000"/>
              </a:lnSpc>
              <a:spcBef>
                <a:spcPts val="0"/>
              </a:spcBef>
              <a:spcAft>
                <a:spcPct val="0"/>
              </a:spcAft>
              <a:buFont typeface="Arial" panose="020B0604020202020204" pitchFamily="34" charset="0"/>
              <a:buNone/>
              <a:defRPr lang="zh-CN" altLang="en-US" sz="1500" kern="1200" spc="110" baseline="0" dirty="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sz="2800"/>
              <a:t> </a:t>
            </a:r>
            <a:r>
              <a:rPr sz="2800" b="1"/>
              <a:t>刑罚的体系总结表</a:t>
            </a:r>
          </a:p>
          <a:p>
            <a:pPr>
              <a:defRPr/>
            </a:pP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1">
            <a:extLst>
              <a:ext uri="{FF2B5EF4-FFF2-40B4-BE49-F238E27FC236}">
                <a16:creationId xmlns:a16="http://schemas.microsoft.com/office/drawing/2014/main" id="{FFA4FF40-6970-5171-4188-46B4CF604C92}"/>
              </a:ext>
            </a:extLst>
          </p:cNvPr>
          <p:cNvSpPr>
            <a:spLocks noChangeArrowheads="1"/>
          </p:cNvSpPr>
          <p:nvPr/>
        </p:nvSpPr>
        <p:spPr bwMode="auto">
          <a:xfrm>
            <a:off x="0" y="476250"/>
            <a:ext cx="91090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三、刑罚的目的</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刑罚的目的是国家制定刑罚及对犯罪分子适用、执行刑罚所</a:t>
            </a:r>
            <a:r>
              <a:rPr lang="zh-CN" altLang="en-US" sz="2000">
                <a:solidFill>
                  <a:srgbClr val="0070C0"/>
                </a:solidFill>
                <a:latin typeface="黑体" panose="02010609060101010101" pitchFamily="49" charset="-122"/>
                <a:ea typeface="黑体" panose="02010609060101010101" pitchFamily="49" charset="-122"/>
              </a:rPr>
              <a:t>期望达到的结果</a:t>
            </a:r>
            <a:r>
              <a:rPr lang="zh-CN" altLang="en-US" sz="2000">
                <a:latin typeface="黑体" panose="02010609060101010101" pitchFamily="49" charset="-122"/>
                <a:ea typeface="黑体" panose="02010609060101010101" pitchFamily="49" charset="-122"/>
              </a:rPr>
              <a:t>。它集中体现着统治阶级制定刑罚、运用刑罚、执行刑罚的方针、政策和指导思想，决定着刑罚种类和体系的确立，是整个刑罚制度赖以建立的出发点和最终归宿。</a:t>
            </a:r>
            <a:r>
              <a:rPr lang="en-US" altLang="zh-CN" sz="2000">
                <a:latin typeface="黑体" panose="02010609060101010101" pitchFamily="49" charset="-122"/>
                <a:ea typeface="黑体" panose="02010609060101010101" pitchFamily="49" charset="-122"/>
              </a:rPr>
              <a:t>(</a:t>
            </a:r>
            <a:r>
              <a:rPr lang="zh-CN" altLang="en-US" sz="2000">
                <a:solidFill>
                  <a:srgbClr val="0070C0"/>
                </a:solidFill>
                <a:latin typeface="黑体" panose="02010609060101010101" pitchFamily="49" charset="-122"/>
                <a:ea typeface="黑体" panose="02010609060101010101" pitchFamily="49" charset="-122"/>
              </a:rPr>
              <a:t>惩罚、矫正、安抚、威慑、教育</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p:txBody>
      </p:sp>
      <p:pic>
        <p:nvPicPr>
          <p:cNvPr id="7171" name="图片 3">
            <a:extLst>
              <a:ext uri="{FF2B5EF4-FFF2-40B4-BE49-F238E27FC236}">
                <a16:creationId xmlns:a16="http://schemas.microsoft.com/office/drawing/2014/main" id="{311E0DA1-291D-E1D6-AD24-C34A8D5B6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826135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BF3D387-85DA-2932-F7A0-B91282EC5AC7}"/>
              </a:ext>
            </a:extLst>
          </p:cNvPr>
          <p:cNvSpPr>
            <a:spLocks noGrp="1"/>
          </p:cNvSpPr>
          <p:nvPr>
            <p:ph sz="quarter" idx="10"/>
          </p:nvPr>
        </p:nvSpPr>
        <p:spPr>
          <a:xfrm>
            <a:off x="107950" y="998538"/>
            <a:ext cx="8785225" cy="5383212"/>
          </a:xfrm>
        </p:spPr>
        <p:txBody>
          <a:bodyPr/>
          <a:lstStyle/>
          <a:p>
            <a:pPr>
              <a:spcAft>
                <a:spcPts val="0"/>
              </a:spcAft>
              <a:defRPr/>
            </a:pPr>
            <a:r>
              <a:rPr lang="en-US" altLang="zh-CN" sz="2000" b="1">
                <a:solidFill>
                  <a:srgbClr val="231F20"/>
                </a:solidFill>
              </a:rPr>
              <a:t>【</a:t>
            </a:r>
            <a:r>
              <a:rPr sz="2000" b="1">
                <a:solidFill>
                  <a:srgbClr val="231F20"/>
                </a:solidFill>
              </a:rPr>
              <a:t>总结</a:t>
            </a:r>
            <a:r>
              <a:rPr lang="en-US" altLang="zh-CN" sz="2000" b="1">
                <a:solidFill>
                  <a:srgbClr val="231F20"/>
                </a:solidFill>
              </a:rPr>
              <a:t>】</a:t>
            </a:r>
            <a:endParaRPr sz="2000" b="1"/>
          </a:p>
          <a:p>
            <a:pPr>
              <a:spcAft>
                <a:spcPts val="0"/>
              </a:spcAft>
              <a:defRPr/>
            </a:pPr>
            <a:r>
              <a:rPr lang="en-US" altLang="zh-CN" sz="2000" b="1">
                <a:solidFill>
                  <a:srgbClr val="231F20"/>
                </a:solidFill>
              </a:rPr>
              <a:t>1.</a:t>
            </a:r>
            <a:r>
              <a:rPr sz="2000" b="1">
                <a:solidFill>
                  <a:srgbClr val="231F20"/>
                </a:solidFill>
              </a:rPr>
              <a:t>刑罚执行机关</a:t>
            </a:r>
            <a:endParaRPr sz="2000" b="1"/>
          </a:p>
          <a:p>
            <a:pPr>
              <a:spcAft>
                <a:spcPts val="0"/>
              </a:spcAft>
              <a:defRPr/>
            </a:pPr>
            <a:r>
              <a:rPr sz="2000">
                <a:solidFill>
                  <a:srgbClr val="231F20"/>
                </a:solidFill>
              </a:rPr>
              <a:t>（</a:t>
            </a:r>
            <a:r>
              <a:rPr lang="en-US" altLang="zh-CN" sz="2000">
                <a:solidFill>
                  <a:srgbClr val="231F20"/>
                </a:solidFill>
              </a:rPr>
              <a:t>1</a:t>
            </a:r>
            <a:r>
              <a:rPr sz="2000">
                <a:solidFill>
                  <a:srgbClr val="231F20"/>
                </a:solidFill>
              </a:rPr>
              <a:t>）法院管“要钱和要命”的（罚金刑、没收财产刑、死刑立即执行）；</a:t>
            </a:r>
            <a:endParaRPr sz="2000"/>
          </a:p>
          <a:p>
            <a:pPr>
              <a:spcAft>
                <a:spcPts val="0"/>
              </a:spcAft>
              <a:defRPr/>
            </a:pPr>
            <a:r>
              <a:rPr sz="2000">
                <a:solidFill>
                  <a:srgbClr val="231F20"/>
                </a:solidFill>
              </a:rPr>
              <a:t>（</a:t>
            </a:r>
            <a:r>
              <a:rPr lang="en-US" altLang="zh-CN" sz="2000">
                <a:solidFill>
                  <a:srgbClr val="231F20"/>
                </a:solidFill>
              </a:rPr>
              <a:t>2</a:t>
            </a:r>
            <a:r>
              <a:rPr sz="2000">
                <a:solidFill>
                  <a:srgbClr val="231F20"/>
                </a:solidFill>
              </a:rPr>
              <a:t>）公安机关管剩余刑期三个月以下、拘役、剥夺政治权利刑；</a:t>
            </a:r>
            <a:endParaRPr sz="2000"/>
          </a:p>
          <a:p>
            <a:pPr>
              <a:spcAft>
                <a:spcPts val="0"/>
              </a:spcAft>
              <a:defRPr/>
            </a:pPr>
            <a:r>
              <a:rPr sz="2000">
                <a:solidFill>
                  <a:srgbClr val="231F20"/>
                </a:solidFill>
              </a:rPr>
              <a:t>（</a:t>
            </a:r>
            <a:r>
              <a:rPr lang="en-US" altLang="zh-CN" sz="2000">
                <a:solidFill>
                  <a:srgbClr val="231F20"/>
                </a:solidFill>
              </a:rPr>
              <a:t>3</a:t>
            </a:r>
            <a:r>
              <a:rPr sz="2000">
                <a:solidFill>
                  <a:srgbClr val="231F20"/>
                </a:solidFill>
              </a:rPr>
              <a:t>）监狱管剩余刑期在三个月以上的；</a:t>
            </a:r>
            <a:endParaRPr sz="2000"/>
          </a:p>
          <a:p>
            <a:pPr>
              <a:spcAft>
                <a:spcPts val="0"/>
              </a:spcAft>
              <a:defRPr/>
            </a:pPr>
            <a:r>
              <a:rPr sz="2000">
                <a:solidFill>
                  <a:srgbClr val="231F20"/>
                </a:solidFill>
              </a:rPr>
              <a:t>（</a:t>
            </a:r>
            <a:r>
              <a:rPr lang="en-US" altLang="zh-CN" sz="2000">
                <a:solidFill>
                  <a:srgbClr val="231F20"/>
                </a:solidFill>
              </a:rPr>
              <a:t>4</a:t>
            </a:r>
            <a:r>
              <a:rPr sz="2000">
                <a:solidFill>
                  <a:srgbClr val="231F20"/>
                </a:solidFill>
              </a:rPr>
              <a:t>）缓刑犯、假释犯、管制犯、暂予监外执行的要实行社区矫正，被剥夺政治权利的人，可以自愿接受社区矫正。</a:t>
            </a:r>
            <a:endParaRPr sz="2000"/>
          </a:p>
          <a:p>
            <a:pPr>
              <a:spcAft>
                <a:spcPts val="0"/>
              </a:spcAft>
              <a:defRPr/>
            </a:pPr>
            <a:endParaRPr lang="en-US" altLang="zh-CN" sz="2000" b="1">
              <a:solidFill>
                <a:srgbClr val="231F20"/>
              </a:solidFill>
            </a:endParaRPr>
          </a:p>
          <a:p>
            <a:pPr>
              <a:spcAft>
                <a:spcPts val="0"/>
              </a:spcAft>
              <a:defRPr/>
            </a:pPr>
            <a:r>
              <a:rPr lang="en-US" altLang="zh-CN" sz="2000" b="1">
                <a:solidFill>
                  <a:srgbClr val="231F20"/>
                </a:solidFill>
              </a:rPr>
              <a:t>2.</a:t>
            </a:r>
            <a:r>
              <a:rPr sz="2000" b="1">
                <a:solidFill>
                  <a:srgbClr val="231F20"/>
                </a:solidFill>
              </a:rPr>
              <a:t>所有的判决原则上都从</a:t>
            </a:r>
            <a:r>
              <a:rPr sz="2000" b="1">
                <a:solidFill>
                  <a:srgbClr val="4379FF"/>
                </a:solidFill>
              </a:rPr>
              <a:t>判决执行之日</a:t>
            </a:r>
            <a:r>
              <a:rPr sz="2000" b="1">
                <a:solidFill>
                  <a:srgbClr val="231F20"/>
                </a:solidFill>
              </a:rPr>
              <a:t>起计算。</a:t>
            </a:r>
          </a:p>
          <a:p>
            <a:pPr>
              <a:spcAft>
                <a:spcPts val="0"/>
              </a:spcAft>
              <a:defRPr/>
            </a:pPr>
            <a:r>
              <a:rPr sz="2000" b="1">
                <a:solidFill>
                  <a:srgbClr val="231F20"/>
                </a:solidFill>
              </a:rPr>
              <a:t>但无期徒刑、死缓与“有期徒刑、拘役”的缓刑考验期从</a:t>
            </a:r>
            <a:r>
              <a:rPr sz="2000" b="1">
                <a:solidFill>
                  <a:srgbClr val="4379FF"/>
                </a:solidFill>
              </a:rPr>
              <a:t>判决确定（生效）之日</a:t>
            </a:r>
            <a:r>
              <a:rPr sz="2000" b="1">
                <a:solidFill>
                  <a:srgbClr val="231F20"/>
                </a:solidFill>
              </a:rPr>
              <a:t>起计算。</a:t>
            </a:r>
            <a:endParaRPr sz="20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a:extLst>
              <a:ext uri="{FF2B5EF4-FFF2-40B4-BE49-F238E27FC236}">
                <a16:creationId xmlns:a16="http://schemas.microsoft.com/office/drawing/2014/main" id="{11E06715-B4E7-7020-FA30-0C8A5E94B857}"/>
              </a:ext>
            </a:extLst>
          </p:cNvPr>
          <p:cNvSpPr>
            <a:spLocks noChangeArrowheads="1"/>
          </p:cNvSpPr>
          <p:nvPr/>
        </p:nvSpPr>
        <p:spPr bwMode="auto">
          <a:xfrm>
            <a:off x="0" y="333375"/>
            <a:ext cx="9109075"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四、刑罚的种类和体系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学理分类：以刑罚所剥夺或者限制犯罪分子的权利和利益的性质为标准，将刑罚方法分为生命刑、自由刑、财产刑、资格刑四类。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刑法分类：以某种刑罚方法只能单独适用还是可以附加适用为标准，将刑罚分为主刑与附加刑两类。</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）主刑：管制、拘役、有期徒刑、无期徒刑、死刑</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）附加刑：罚金、剥夺政治权利、没收财产、驱逐出境</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种。</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p:txBody>
      </p:sp>
      <p:pic>
        <p:nvPicPr>
          <p:cNvPr id="8195" name="图片 4">
            <a:extLst>
              <a:ext uri="{FF2B5EF4-FFF2-40B4-BE49-F238E27FC236}">
                <a16:creationId xmlns:a16="http://schemas.microsoft.com/office/drawing/2014/main" id="{124B5F6D-6356-B359-4688-39B0DE0C4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357563"/>
            <a:ext cx="59753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37C3A81-C340-43C7-F72B-40A77E9D67DC}"/>
              </a:ext>
            </a:extLst>
          </p:cNvPr>
          <p:cNvSpPr/>
          <p:nvPr/>
        </p:nvSpPr>
        <p:spPr>
          <a:xfrm>
            <a:off x="0" y="188913"/>
            <a:ext cx="9109075" cy="6186487"/>
          </a:xfrm>
          <a:prstGeom prst="rect">
            <a:avLst/>
          </a:prstGeom>
        </p:spPr>
        <p:txBody>
          <a:bodyPr>
            <a:spAutoFit/>
          </a:bodyPr>
          <a:lstStyle/>
          <a:p>
            <a:pPr algn="ctr" eaLnBrk="1">
              <a:defRPr/>
            </a:pPr>
            <a:r>
              <a:rPr lang="zh-CN" altLang="en-US" sz="2800" b="1" dirty="0">
                <a:latin typeface="黑体" panose="02010609060101010101" pitchFamily="49" charset="-122"/>
                <a:ea typeface="黑体" panose="02010609060101010101" pitchFamily="49" charset="-122"/>
              </a:rPr>
              <a:t>主刑</a:t>
            </a:r>
            <a:endParaRPr lang="en-US" altLang="zh-CN" sz="2800" b="1" dirty="0">
              <a:latin typeface="黑体" panose="02010609060101010101" pitchFamily="49" charset="-122"/>
              <a:ea typeface="黑体" panose="02010609060101010101" pitchFamily="49" charset="-122"/>
            </a:endParaRPr>
          </a:p>
          <a:p>
            <a:pPr algn="ctr" eaLnBrk="1">
              <a:defRPr/>
            </a:pPr>
            <a:endParaRPr lang="en-US" altLang="zh-CN" sz="1000" dirty="0">
              <a:latin typeface="黑体" panose="02010609060101010101" pitchFamily="49" charset="-122"/>
              <a:ea typeface="黑体" panose="02010609060101010101" pitchFamily="49" charset="-122"/>
            </a:endParaRPr>
          </a:p>
          <a:p>
            <a:pPr algn="ctr" eaLnBrk="1">
              <a:defRPr/>
            </a:pPr>
            <a:endParaRPr lang="en-US" altLang="zh-CN" sz="1000" dirty="0">
              <a:latin typeface="黑体" panose="02010609060101010101" pitchFamily="49" charset="-122"/>
              <a:ea typeface="黑体" panose="02010609060101010101" pitchFamily="49" charset="-122"/>
            </a:endParaRPr>
          </a:p>
          <a:p>
            <a:pPr algn="ctr" eaLnBrk="1">
              <a:defRPr/>
            </a:pPr>
            <a:r>
              <a:rPr lang="zh-CN" altLang="en-US" sz="1000" dirty="0">
                <a:latin typeface="黑体" panose="02010609060101010101" pitchFamily="49" charset="-122"/>
                <a:ea typeface="黑体" panose="02010609060101010101" pitchFamily="49" charset="-122"/>
              </a:rPr>
              <a:t>    </a:t>
            </a:r>
            <a:endParaRPr lang="en-US" altLang="zh-CN" sz="1000" dirty="0">
              <a:latin typeface="黑体" panose="02010609060101010101" pitchFamily="49" charset="-122"/>
              <a:ea typeface="黑体" panose="02010609060101010101" pitchFamily="49" charset="-122"/>
            </a:endParaRPr>
          </a:p>
          <a:p>
            <a:pPr algn="just" eaLnBrk="1">
              <a:defRPr/>
            </a:pPr>
            <a:r>
              <a:rPr lang="zh-CN" altLang="en-US" sz="2000" dirty="0">
                <a:latin typeface="黑体" panose="02010609060101010101" pitchFamily="49" charset="-122"/>
                <a:ea typeface="黑体" panose="02010609060101010101" pitchFamily="49" charset="-122"/>
              </a:rPr>
              <a:t>    主刑的特点：（</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）只能独立适用，不能附加适用；（</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）一个罪只能适用一个主刑，不能同时适用两个主刑。</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主刑的种类：管制、拘役、有期徒刑、无期徒刑、死刑。其中，管制属于限制自由，拘役属于短期自由刑，有期徒刑、无期徒刑属于长期自由刑，死刑属于生命刑。</a:t>
            </a:r>
            <a:endParaRPr lang="en-US" altLang="zh-CN" sz="2000" dirty="0">
              <a:latin typeface="黑体" panose="02010609060101010101" pitchFamily="49" charset="-122"/>
              <a:ea typeface="黑体" panose="02010609060101010101" pitchFamily="49" charset="-122"/>
            </a:endParaRPr>
          </a:p>
          <a:p>
            <a:pPr algn="just" eaLnBrk="1">
              <a:defRPr/>
            </a:pPr>
            <a:endParaRPr lang="en-US" altLang="zh-CN" dirty="0"/>
          </a:p>
          <a:p>
            <a:pPr algn="just" eaLnBrk="1">
              <a:defRPr/>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一、管制</a:t>
            </a:r>
            <a:endParaRPr lang="en-US" altLang="zh-CN" sz="2000" dirty="0">
              <a:latin typeface="黑体" panose="02010609060101010101" pitchFamily="49" charset="-122"/>
              <a:ea typeface="黑体" panose="02010609060101010101" pitchFamily="49" charset="-122"/>
            </a:endParaRPr>
          </a:p>
          <a:p>
            <a:pPr algn="just" eaLnBrk="1">
              <a:defRPr/>
            </a:pPr>
            <a:r>
              <a:rPr lang="en-US" altLang="zh-CN" sz="2000" dirty="0">
                <a:latin typeface="+mn-ea"/>
                <a:ea typeface="+mn-ea"/>
              </a:rPr>
              <a:t>    </a:t>
            </a:r>
          </a:p>
          <a:p>
            <a:pPr algn="just" eaLnBrk="1">
              <a:defRPr/>
            </a:pPr>
            <a:r>
              <a:rPr lang="en-US" altLang="zh-CN" sz="2000" dirty="0">
                <a:latin typeface="+mn-ea"/>
                <a:ea typeface="+mn-ea"/>
              </a:rPr>
              <a:t>    </a:t>
            </a:r>
            <a:r>
              <a:rPr lang="zh-CN" altLang="en-US" sz="2000" dirty="0">
                <a:latin typeface="仿宋" panose="02010609060101010101" pitchFamily="49" charset="-122"/>
                <a:ea typeface="仿宋" panose="02010609060101010101" pitchFamily="49" charset="-122"/>
              </a:rPr>
              <a:t>第</a:t>
            </a:r>
            <a:r>
              <a:rPr lang="en-US" altLang="zh-CN" sz="2000" dirty="0">
                <a:latin typeface="仿宋" panose="02010609060101010101" pitchFamily="49" charset="-122"/>
                <a:ea typeface="仿宋" panose="02010609060101010101" pitchFamily="49" charset="-122"/>
              </a:rPr>
              <a:t>38</a:t>
            </a:r>
            <a:r>
              <a:rPr lang="zh-CN" altLang="en-US" sz="2000" dirty="0">
                <a:latin typeface="仿宋" panose="02010609060101010101" pitchFamily="49" charset="-122"/>
                <a:ea typeface="仿宋" panose="02010609060101010101" pitchFamily="49" charset="-122"/>
              </a:rPr>
              <a:t>条 管制的期限，为三个月以上二年以下。</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判处管制，可以根据犯罪情况，同时禁止犯罪分子在执行期问从事特定活动，进入特定区域、场所，接触特定的人。</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对判处管制的犯罪分子，依法实行社区矫正。</a:t>
            </a:r>
            <a:endParaRPr lang="en-US" altLang="zh-CN" sz="2000" dirty="0">
              <a:latin typeface="仿宋" panose="02010609060101010101" pitchFamily="49" charset="-122"/>
              <a:ea typeface="仿宋" panose="02010609060101010101" pitchFamily="49" charset="-122"/>
            </a:endParaRPr>
          </a:p>
          <a:p>
            <a:pPr algn="just" eaLnBrk="1">
              <a:defRPr/>
            </a:pPr>
            <a:endParaRPr lang="en-US" altLang="zh-CN" sz="2000" dirty="0">
              <a:latin typeface="仿宋" panose="02010609060101010101" pitchFamily="49" charset="-122"/>
              <a:ea typeface="仿宋" panose="02010609060101010101" pitchFamily="49" charset="-122"/>
            </a:endParaRPr>
          </a:p>
          <a:p>
            <a:pPr algn="just" eaLnBrk="1">
              <a:defRPr/>
            </a:pPr>
            <a:r>
              <a:rPr lang="en-US" altLang="zh-CN" sz="2000" dirty="0">
                <a:latin typeface="仿宋" panose="02010609060101010101" pitchFamily="49" charset="-122"/>
                <a:ea typeface="仿宋" panose="02010609060101010101" pitchFamily="49" charset="-122"/>
              </a:rPr>
              <a:t>    </a:t>
            </a:r>
            <a:r>
              <a:rPr lang="zh-CN" altLang="en-US" sz="2000" dirty="0">
                <a:latin typeface="仿宋" panose="02010609060101010101" pitchFamily="49" charset="-122"/>
                <a:ea typeface="仿宋" panose="02010609060101010101" pitchFamily="49" charset="-122"/>
              </a:rPr>
              <a:t>违反第二款规定的禁止令的，由公安机关依照</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中华人民共和国治安管理处罚法</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的规定处罚。</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a:extLst>
              <a:ext uri="{FF2B5EF4-FFF2-40B4-BE49-F238E27FC236}">
                <a16:creationId xmlns:a16="http://schemas.microsoft.com/office/drawing/2014/main" id="{0ED27464-194B-D67E-74E2-EE4662B48E0A}"/>
              </a:ext>
            </a:extLst>
          </p:cNvPr>
          <p:cNvSpPr>
            <a:spLocks noChangeArrowheads="1"/>
          </p:cNvSpPr>
          <p:nvPr/>
        </p:nvSpPr>
        <p:spPr bwMode="auto">
          <a:xfrm>
            <a:off x="7938" y="88900"/>
            <a:ext cx="910907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概念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对罪犯</a:t>
            </a:r>
            <a:r>
              <a:rPr lang="zh-CN" altLang="en-US" sz="2000" b="1">
                <a:solidFill>
                  <a:srgbClr val="0070C0"/>
                </a:solidFill>
                <a:latin typeface="黑体" panose="02010609060101010101" pitchFamily="49" charset="-122"/>
                <a:ea typeface="黑体" panose="02010609060101010101" pitchFamily="49" charset="-122"/>
              </a:rPr>
              <a:t>不予关押</a:t>
            </a:r>
            <a:r>
              <a:rPr lang="zh-CN" altLang="en-US" sz="2000">
                <a:solidFill>
                  <a:srgbClr val="0070C0"/>
                </a:solidFill>
                <a:latin typeface="黑体" panose="02010609060101010101" pitchFamily="49" charset="-122"/>
                <a:ea typeface="黑体" panose="02010609060101010101" pitchFamily="49" charset="-122"/>
              </a:rPr>
              <a:t>，</a:t>
            </a:r>
            <a:r>
              <a:rPr lang="zh-CN" altLang="en-US" sz="2000">
                <a:latin typeface="黑体" panose="02010609060101010101" pitchFamily="49" charset="-122"/>
                <a:ea typeface="黑体" panose="02010609060101010101" pitchFamily="49" charset="-122"/>
              </a:rPr>
              <a:t>但</a:t>
            </a:r>
            <a:r>
              <a:rPr lang="zh-CN" altLang="en-US" sz="2000" b="1">
                <a:solidFill>
                  <a:srgbClr val="0070C0"/>
                </a:solidFill>
                <a:latin typeface="黑体" panose="02010609060101010101" pitchFamily="49" charset="-122"/>
                <a:ea typeface="黑体" panose="02010609060101010101" pitchFamily="49" charset="-122"/>
              </a:rPr>
              <a:t>限制其一定自由</a:t>
            </a:r>
            <a:r>
              <a:rPr lang="zh-CN" altLang="en-US" sz="2000">
                <a:latin typeface="黑体" panose="02010609060101010101" pitchFamily="49" charset="-122"/>
                <a:ea typeface="黑体" panose="02010609060101010101" pitchFamily="49" charset="-122"/>
              </a:rPr>
              <a:t>，依法实行</a:t>
            </a:r>
            <a:r>
              <a:rPr lang="zh-CN" altLang="en-US" sz="2000" b="1">
                <a:solidFill>
                  <a:srgbClr val="0070C0"/>
                </a:solidFill>
                <a:latin typeface="黑体" panose="02010609060101010101" pitchFamily="49" charset="-122"/>
                <a:ea typeface="黑体" panose="02010609060101010101" pitchFamily="49" charset="-122"/>
              </a:rPr>
              <a:t>社区矫正</a:t>
            </a:r>
            <a:r>
              <a:rPr lang="zh-CN" altLang="en-US" sz="2000">
                <a:latin typeface="黑体" panose="02010609060101010101" pitchFamily="49" charset="-122"/>
                <a:ea typeface="黑体" panose="02010609060101010101" pitchFamily="49" charset="-122"/>
              </a:rPr>
              <a:t>。判处管制的罪犯仍然留在原工作单位或居住地工作或劳动，在劳动中应当</a:t>
            </a:r>
            <a:r>
              <a:rPr lang="zh-CN" altLang="en-US" sz="2000">
                <a:solidFill>
                  <a:srgbClr val="0070C0"/>
                </a:solidFill>
                <a:latin typeface="黑体" panose="02010609060101010101" pitchFamily="49" charset="-122"/>
                <a:ea typeface="黑体" panose="02010609060101010101" pitchFamily="49" charset="-122"/>
              </a:rPr>
              <a:t>同工同酬</a:t>
            </a:r>
            <a:r>
              <a:rPr lang="zh-CN" altLang="en-US" sz="2000">
                <a:latin typeface="黑体" panose="02010609060101010101" pitchFamily="49" charset="-122"/>
                <a:ea typeface="黑体" panose="02010609060101010101" pitchFamily="49" charset="-122"/>
              </a:rPr>
              <a:t>。管制的期限为</a:t>
            </a:r>
            <a:r>
              <a:rPr lang="en-US" altLang="zh-CN" sz="2000">
                <a:solidFill>
                  <a:srgbClr val="0070C0"/>
                </a:solidFill>
                <a:latin typeface="黑体" panose="02010609060101010101" pitchFamily="49" charset="-122"/>
                <a:ea typeface="黑体" panose="02010609060101010101" pitchFamily="49" charset="-122"/>
              </a:rPr>
              <a:t>3</a:t>
            </a:r>
            <a:r>
              <a:rPr lang="zh-CN" altLang="en-US" sz="2000">
                <a:solidFill>
                  <a:srgbClr val="0070C0"/>
                </a:solidFill>
                <a:latin typeface="黑体" panose="02010609060101010101" pitchFamily="49" charset="-122"/>
                <a:ea typeface="黑体" panose="02010609060101010101" pitchFamily="49" charset="-122"/>
              </a:rPr>
              <a:t>个月以上</a:t>
            </a:r>
            <a:r>
              <a:rPr lang="en-US" altLang="zh-CN" sz="2000">
                <a:solidFill>
                  <a:srgbClr val="0070C0"/>
                </a:solidFill>
                <a:latin typeface="黑体" panose="02010609060101010101" pitchFamily="49" charset="-122"/>
                <a:ea typeface="黑体" panose="02010609060101010101" pitchFamily="49" charset="-122"/>
              </a:rPr>
              <a:t>2</a:t>
            </a:r>
            <a:r>
              <a:rPr lang="zh-CN" altLang="en-US" sz="2000">
                <a:solidFill>
                  <a:srgbClr val="0070C0"/>
                </a:solidFill>
                <a:latin typeface="黑体" panose="02010609060101010101" pitchFamily="49" charset="-122"/>
                <a:ea typeface="黑体" panose="02010609060101010101" pitchFamily="49" charset="-122"/>
              </a:rPr>
              <a:t>年以下</a:t>
            </a:r>
            <a:r>
              <a:rPr lang="zh-CN" altLang="en-US" sz="2000">
                <a:latin typeface="黑体" panose="02010609060101010101" pitchFamily="49" charset="-122"/>
                <a:ea typeface="黑体" panose="02010609060101010101" pitchFamily="49" charset="-122"/>
              </a:rPr>
              <a:t>，数罪并罚时不得超过</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年。（</a:t>
            </a:r>
            <a:r>
              <a:rPr lang="en-US" altLang="zh-CN" sz="2000">
                <a:solidFill>
                  <a:srgbClr val="0070C0"/>
                </a:solidFill>
                <a:latin typeface="黑体" panose="02010609060101010101" pitchFamily="49" charset="-122"/>
                <a:ea typeface="黑体" panose="02010609060101010101" pitchFamily="49" charset="-122"/>
              </a:rPr>
              <a:t>3-2-3</a:t>
            </a:r>
            <a:r>
              <a:rPr lang="zh-CN" altLang="en-US" sz="2000">
                <a:latin typeface="黑体" panose="02010609060101010101" pitchFamily="49" charset="-122"/>
                <a:ea typeface="黑体" panose="02010609060101010101" pitchFamily="49" charset="-122"/>
              </a:rPr>
              <a:t>）</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2.</a:t>
            </a:r>
            <a:r>
              <a:rPr lang="zh-CN" altLang="en-US" sz="2000">
                <a:latin typeface="黑体" panose="02010609060101010101" pitchFamily="49" charset="-122"/>
                <a:ea typeface="黑体" panose="02010609060101010101" pitchFamily="49" charset="-122"/>
              </a:rPr>
              <a:t>管制犯应遵守的规定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1</a:t>
            </a:r>
            <a:r>
              <a:rPr lang="zh-CN" altLang="en-US" sz="2000">
                <a:latin typeface="黑体" panose="02010609060101010101" pitchFamily="49" charset="-122"/>
                <a:ea typeface="黑体" panose="02010609060101010101" pitchFamily="49" charset="-122"/>
              </a:rPr>
              <a:t>）遵守法律、行政法规，服从监督；</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a:t>
            </a:r>
            <a:r>
              <a:rPr lang="zh-CN" altLang="en-US" sz="2000">
                <a:latin typeface="黑体" panose="02010609060101010101" pitchFamily="49" charset="-122"/>
                <a:ea typeface="黑体" panose="02010609060101010101" pitchFamily="49" charset="-122"/>
              </a:rPr>
              <a:t>）未经执行机关批准，不得行使言论、出版、集会、结社、游行、示威自由的权利；</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3</a:t>
            </a:r>
            <a:r>
              <a:rPr lang="zh-CN" altLang="en-US" sz="2000">
                <a:latin typeface="黑体" panose="02010609060101010101" pitchFamily="49" charset="-122"/>
                <a:ea typeface="黑体" panose="02010609060101010101" pitchFamily="49" charset="-122"/>
              </a:rPr>
              <a:t>）按照执行机关规定报告自己的活动情况；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4</a:t>
            </a:r>
            <a:r>
              <a:rPr lang="zh-CN" altLang="en-US" sz="2000">
                <a:latin typeface="黑体" panose="02010609060101010101" pitchFamily="49" charset="-122"/>
                <a:ea typeface="黑体" panose="02010609060101010101" pitchFamily="49" charset="-122"/>
              </a:rPr>
              <a:t>）遵守执行机关关于会客的规定；</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）离开所居住的市、县或者迁居，应当报经执行机关批准。</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3.</a:t>
            </a:r>
            <a:r>
              <a:rPr lang="zh-CN" altLang="en-US" sz="2000">
                <a:latin typeface="黑体" panose="02010609060101010101" pitchFamily="49" charset="-122"/>
                <a:ea typeface="黑体" panose="02010609060101010101" pitchFamily="49" charset="-122"/>
              </a:rPr>
              <a:t>刑期的起算及折抵</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从</a:t>
            </a:r>
            <a:r>
              <a:rPr lang="zh-CN" altLang="en-US" sz="2000" b="1">
                <a:solidFill>
                  <a:srgbClr val="0070C0"/>
                </a:solidFill>
                <a:latin typeface="黑体" panose="02010609060101010101" pitchFamily="49" charset="-122"/>
                <a:ea typeface="黑体" panose="02010609060101010101" pitchFamily="49" charset="-122"/>
              </a:rPr>
              <a:t>判决执行之日</a:t>
            </a:r>
            <a:r>
              <a:rPr lang="zh-CN" altLang="en-US" sz="2000">
                <a:latin typeface="黑体" panose="02010609060101010101" pitchFamily="49" charset="-122"/>
                <a:ea typeface="黑体" panose="02010609060101010101" pitchFamily="49" charset="-122"/>
              </a:rPr>
              <a:t>起计算；判决执行以前先行羁押的，羁押一日</a:t>
            </a:r>
            <a:r>
              <a:rPr lang="zh-CN" altLang="en-US" sz="2000">
                <a:solidFill>
                  <a:srgbClr val="0070C0"/>
                </a:solidFill>
                <a:latin typeface="黑体" panose="02010609060101010101" pitchFamily="49" charset="-122"/>
                <a:ea typeface="黑体" panose="02010609060101010101" pitchFamily="49" charset="-122"/>
              </a:rPr>
              <a:t>折抵管制的刑期二日</a:t>
            </a:r>
            <a:r>
              <a:rPr lang="zh-CN" altLang="en-US" sz="2000">
                <a:latin typeface="黑体" panose="02010609060101010101" pitchFamily="49" charset="-122"/>
                <a:ea typeface="黑体" panose="02010609060101010101" pitchFamily="49" charset="-122"/>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a:extLst>
              <a:ext uri="{FF2B5EF4-FFF2-40B4-BE49-F238E27FC236}">
                <a16:creationId xmlns:a16="http://schemas.microsoft.com/office/drawing/2014/main" id="{80CAB3CA-FCB9-3803-CB88-ADB6616B2A18}"/>
              </a:ext>
            </a:extLst>
          </p:cNvPr>
          <p:cNvSpPr>
            <a:spLocks noChangeArrowheads="1"/>
          </p:cNvSpPr>
          <p:nvPr/>
        </p:nvSpPr>
        <p:spPr bwMode="auto">
          <a:xfrm>
            <a:off x="0" y="115888"/>
            <a:ext cx="9109075"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a:spcBef>
                <a:spcPct val="0"/>
              </a:spcBef>
              <a:buFontTx/>
              <a:buNone/>
            </a:pPr>
            <a:r>
              <a:rPr lang="zh-CN" altLang="en-US" sz="2800" b="1">
                <a:latin typeface="黑体" panose="02010609060101010101" pitchFamily="49" charset="-122"/>
                <a:ea typeface="黑体" panose="02010609060101010101" pitchFamily="49" charset="-122"/>
              </a:rPr>
              <a:t>主刑</a:t>
            </a:r>
            <a:endParaRPr lang="en-US" altLang="zh-CN" sz="2800" b="1">
              <a:latin typeface="黑体" panose="02010609060101010101" pitchFamily="49" charset="-122"/>
              <a:ea typeface="黑体" panose="02010609060101010101" pitchFamily="49" charset="-122"/>
            </a:endParaRPr>
          </a:p>
          <a:p>
            <a:pPr algn="just" eaLnBrk="1">
              <a:spcBef>
                <a:spcPct val="0"/>
              </a:spcBef>
              <a:buFontTx/>
              <a:buNone/>
            </a:pPr>
            <a:endParaRPr lang="en-US" altLang="zh-CN" sz="1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4.</a:t>
            </a:r>
            <a:r>
              <a:rPr lang="zh-CN" altLang="en-US" sz="2000">
                <a:latin typeface="黑体" panose="02010609060101010101" pitchFamily="49" charset="-122"/>
                <a:ea typeface="黑体" panose="02010609060101010101" pitchFamily="49" charset="-122"/>
              </a:rPr>
              <a:t>对管制可以同时适用</a:t>
            </a:r>
            <a:r>
              <a:rPr lang="zh-CN" altLang="en-US" sz="2000">
                <a:solidFill>
                  <a:srgbClr val="0070C0"/>
                </a:solidFill>
                <a:latin typeface="黑体" panose="02010609060101010101" pitchFamily="49" charset="-122"/>
                <a:ea typeface="黑体" panose="02010609060101010101" pitchFamily="49" charset="-122"/>
              </a:rPr>
              <a:t>禁止令</a:t>
            </a:r>
            <a:endParaRPr lang="en-US" altLang="zh-CN" sz="2000">
              <a:solidFill>
                <a:srgbClr val="0070C0"/>
              </a:solidFill>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zh-CN" altLang="en-US" sz="2000">
                <a:latin typeface="黑体" panose="02010609060101010101" pitchFamily="49" charset="-122"/>
                <a:ea typeface="黑体" panose="02010609060101010101" pitchFamily="49" charset="-122"/>
              </a:rPr>
              <a:t>    禁止犯罪分子在执行管制期间从事特定活动，进入特定区域、场所，接触特定的人。</a:t>
            </a:r>
            <a:r>
              <a:rPr lang="zh-CN" altLang="en-US" sz="2000">
                <a:latin typeface="仿宋" panose="02010609060101010101" pitchFamily="49" charset="-122"/>
                <a:ea typeface="仿宋" panose="02010609060101010101" pitchFamily="49" charset="-122"/>
              </a:rPr>
              <a:t>例如，对于未成年人因上网诱发犯罪的，可以禁止其在一定期限内进入网吧。</a:t>
            </a:r>
            <a:endParaRPr lang="en-US" altLang="zh-CN" sz="2000">
              <a:latin typeface="仿宋" panose="02010609060101010101" pitchFamily="49" charset="-122"/>
              <a:ea typeface="仿宋"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endParaRPr lang="en-US" altLang="zh-CN" sz="2000" b="1">
              <a:latin typeface="黑体" panose="02010609060101010101" pitchFamily="49" charset="-122"/>
              <a:ea typeface="黑体" panose="02010609060101010101" pitchFamily="49" charset="-122"/>
            </a:endParaRPr>
          </a:p>
          <a:p>
            <a:pPr algn="just" eaLnBrk="1">
              <a:spcBef>
                <a:spcPct val="0"/>
              </a:spcBef>
              <a:buFontTx/>
              <a:buNone/>
            </a:pPr>
            <a:r>
              <a:rPr lang="en-US" altLang="zh-CN" sz="2000" b="1">
                <a:latin typeface="黑体" panose="02010609060101010101" pitchFamily="49" charset="-122"/>
                <a:ea typeface="黑体" panose="02010609060101010101" pitchFamily="49" charset="-122"/>
              </a:rPr>
              <a:t>    </a:t>
            </a:r>
            <a:r>
              <a:rPr lang="en-US" altLang="zh-CN" sz="2000">
                <a:latin typeface="黑体" panose="02010609060101010101" pitchFamily="49" charset="-122"/>
                <a:ea typeface="黑体" panose="02010609060101010101" pitchFamily="49" charset="-122"/>
              </a:rPr>
              <a:t>5.</a:t>
            </a:r>
            <a:r>
              <a:rPr lang="zh-CN" altLang="en-US" sz="2000">
                <a:latin typeface="黑体" panose="02010609060101010101" pitchFamily="49" charset="-122"/>
                <a:ea typeface="黑体" panose="02010609060101010101" pitchFamily="49" charset="-122"/>
              </a:rPr>
              <a:t>对管制，必须实行</a:t>
            </a:r>
            <a:r>
              <a:rPr lang="zh-CN" altLang="en-US" sz="2000">
                <a:solidFill>
                  <a:srgbClr val="0070C0"/>
                </a:solidFill>
                <a:latin typeface="黑体" panose="02010609060101010101" pitchFamily="49" charset="-122"/>
                <a:ea typeface="黑体" panose="02010609060101010101" pitchFamily="49" charset="-122"/>
              </a:rPr>
              <a:t>社区矫正</a:t>
            </a: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endParaRPr lang="en-US" altLang="zh-CN" sz="2000">
              <a:latin typeface="黑体" panose="02010609060101010101" pitchFamily="49" charset="-122"/>
              <a:ea typeface="黑体" panose="02010609060101010101" pitchFamily="49" charset="-122"/>
            </a:endParaRPr>
          </a:p>
          <a:p>
            <a:pPr algn="just" eaLnBrk="1">
              <a:spcBef>
                <a:spcPct val="0"/>
              </a:spcBef>
              <a:buFontTx/>
              <a:buNone/>
            </a:pPr>
            <a:r>
              <a:rPr lang="en-US" altLang="zh-CN" sz="2000">
                <a:latin typeface="黑体" panose="02010609060101010101" pitchFamily="49" charset="-122"/>
                <a:ea typeface="黑体" panose="02010609060101010101" pitchFamily="49" charset="-122"/>
              </a:rPr>
              <a:t>    </a:t>
            </a:r>
            <a:r>
              <a:rPr lang="zh-CN" altLang="en-US" sz="2000">
                <a:latin typeface="黑体" panose="02010609060101010101" pitchFamily="49" charset="-122"/>
                <a:ea typeface="黑体" panose="02010609060101010101" pitchFamily="49" charset="-122"/>
              </a:rPr>
              <a:t>社区矫正是一种非监禁的刑罚执行方式，是将罪犯置于社区内，由社区矫正机构矫正其犯罪心理和行为恶习。</a:t>
            </a:r>
          </a:p>
        </p:txBody>
      </p:sp>
      <p:pic>
        <p:nvPicPr>
          <p:cNvPr id="11267" name="图片 3">
            <a:extLst>
              <a:ext uri="{FF2B5EF4-FFF2-40B4-BE49-F238E27FC236}">
                <a16:creationId xmlns:a16="http://schemas.microsoft.com/office/drawing/2014/main" id="{4A2AACB2-94DE-E65C-99AF-6FA3A4E92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2420938"/>
            <a:ext cx="51879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a:extLst>
              <a:ext uri="{FF2B5EF4-FFF2-40B4-BE49-F238E27FC236}">
                <a16:creationId xmlns:a16="http://schemas.microsoft.com/office/drawing/2014/main" id="{E341A9B8-154A-EA12-3C02-BEEF50976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3217</TotalTime>
  <Words>5560</Words>
  <Application>Microsoft Office PowerPoint</Application>
  <PresentationFormat>全屏显示(4:3)</PresentationFormat>
  <Paragraphs>461</Paragraphs>
  <Slides>41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Calibri</vt:lpstr>
      <vt:lpstr>宋体</vt:lpstr>
      <vt:lpstr>Arial</vt:lpstr>
      <vt:lpstr>等线</vt:lpstr>
      <vt:lpstr>黑体</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zc</dc:creator>
  <cp:lastModifiedBy>chun zhang</cp:lastModifiedBy>
  <cp:revision>190</cp:revision>
  <dcterms:created xsi:type="dcterms:W3CDTF">2013-10-10T06:04:30Z</dcterms:created>
  <dcterms:modified xsi:type="dcterms:W3CDTF">2025-11-19T01:24:51Z</dcterms:modified>
</cp:coreProperties>
</file>