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3"/>
  </p:notesMasterIdLst>
  <p:sldIdLst>
    <p:sldId id="1359" r:id="rId2"/>
    <p:sldId id="1453" r:id="rId3"/>
    <p:sldId id="1408" r:id="rId4"/>
    <p:sldId id="1361" r:id="rId5"/>
    <p:sldId id="1450" r:id="rId6"/>
    <p:sldId id="1360" r:id="rId7"/>
    <p:sldId id="1370" r:id="rId8"/>
    <p:sldId id="1403" r:id="rId9"/>
    <p:sldId id="1440" r:id="rId10"/>
    <p:sldId id="1404" r:id="rId11"/>
    <p:sldId id="1405" r:id="rId12"/>
    <p:sldId id="1406" r:id="rId13"/>
    <p:sldId id="1441" r:id="rId14"/>
    <p:sldId id="1401" r:id="rId15"/>
    <p:sldId id="1399" r:id="rId16"/>
    <p:sldId id="1371" r:id="rId17"/>
    <p:sldId id="1454" r:id="rId18"/>
    <p:sldId id="1400" r:id="rId19"/>
    <p:sldId id="1442" r:id="rId20"/>
    <p:sldId id="1455" r:id="rId21"/>
    <p:sldId id="1376" r:id="rId22"/>
    <p:sldId id="1377" r:id="rId23"/>
    <p:sldId id="1374" r:id="rId24"/>
    <p:sldId id="1375" r:id="rId25"/>
    <p:sldId id="1378" r:id="rId26"/>
    <p:sldId id="1379" r:id="rId27"/>
    <p:sldId id="1380" r:id="rId28"/>
    <p:sldId id="1427" r:id="rId29"/>
    <p:sldId id="1417" r:id="rId30"/>
    <p:sldId id="1445" r:id="rId31"/>
    <p:sldId id="1410" r:id="rId32"/>
    <p:sldId id="1456" r:id="rId33"/>
    <p:sldId id="1457" r:id="rId34"/>
    <p:sldId id="1459" r:id="rId35"/>
    <p:sldId id="1461" r:id="rId36"/>
    <p:sldId id="1464" r:id="rId37"/>
    <p:sldId id="1465" r:id="rId38"/>
    <p:sldId id="1462" r:id="rId39"/>
    <p:sldId id="1451" r:id="rId40"/>
    <p:sldId id="1393" r:id="rId41"/>
    <p:sldId id="1418" r:id="rId42"/>
    <p:sldId id="1466" r:id="rId43"/>
    <p:sldId id="1432" r:id="rId44"/>
    <p:sldId id="1396" r:id="rId45"/>
    <p:sldId id="1397" r:id="rId46"/>
    <p:sldId id="1367" r:id="rId47"/>
    <p:sldId id="1398" r:id="rId48"/>
    <p:sldId id="1368" r:id="rId49"/>
    <p:sldId id="1422" r:id="rId50"/>
    <p:sldId id="1423" r:id="rId51"/>
    <p:sldId id="1003" r:id="rId52"/>
  </p:sldIdLst>
  <p:sldSz cx="9144000" cy="6858000" type="screen4x3"/>
  <p:notesSz cx="6858000" cy="9144000"/>
  <p:kinsoku lang="zh-CN" invalStChars="!),.:;?]}、。—ˇ¨〃々～‖…’”〕〉》」』〗】∶！＂＇），．：；？］｀｜｝·" invalEndChars="([{‘“〔〈《「『〖【（［｛．·"/>
  <p:defaultTextStyle>
    <a:defPPr>
      <a:defRPr lang="zh-CN"/>
    </a:defPPr>
    <a:lvl1pPr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93" autoAdjust="0"/>
    <p:restoredTop sz="94660"/>
  </p:normalViewPr>
  <p:slideViewPr>
    <p:cSldViewPr>
      <p:cViewPr varScale="1">
        <p:scale>
          <a:sx n="153" d="100"/>
          <a:sy n="153" d="100"/>
        </p:scale>
        <p:origin x="196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a:extLst>
              <a:ext uri="{FF2B5EF4-FFF2-40B4-BE49-F238E27FC236}">
                <a16:creationId xmlns:a16="http://schemas.microsoft.com/office/drawing/2014/main" id="{36C76F50-BC44-D8A4-7926-F8EB188CC44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a:extLst>
              <a:ext uri="{FF2B5EF4-FFF2-40B4-BE49-F238E27FC236}">
                <a16:creationId xmlns:a16="http://schemas.microsoft.com/office/drawing/2014/main" id="{561E1AD9-71E0-4644-10C8-987716CDAA41}"/>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D2E086B0-5CBC-4379-932C-2E4469DE108C}" type="datetimeFigureOut">
              <a:rPr lang="zh-CN" altLang="en-US"/>
              <a:pPr>
                <a:defRPr/>
              </a:pPr>
              <a:t>2025/10/24</a:t>
            </a:fld>
            <a:endParaRPr lang="zh-CN" altLang="en-US"/>
          </a:p>
        </p:txBody>
      </p:sp>
      <p:sp>
        <p:nvSpPr>
          <p:cNvPr id="4" name="幻灯片图像占位符 3">
            <a:extLst>
              <a:ext uri="{FF2B5EF4-FFF2-40B4-BE49-F238E27FC236}">
                <a16:creationId xmlns:a16="http://schemas.microsoft.com/office/drawing/2014/main" id="{342B292B-F57F-B05E-3F3D-B5B04B457A51}"/>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a:extLst>
              <a:ext uri="{FF2B5EF4-FFF2-40B4-BE49-F238E27FC236}">
                <a16:creationId xmlns:a16="http://schemas.microsoft.com/office/drawing/2014/main" id="{32E1AD66-B6F6-AD06-83E8-3B55BA66042C}"/>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a:t>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6" name="页脚占位符 5">
            <a:extLst>
              <a:ext uri="{FF2B5EF4-FFF2-40B4-BE49-F238E27FC236}">
                <a16:creationId xmlns:a16="http://schemas.microsoft.com/office/drawing/2014/main" id="{61D2FB30-F69C-1528-B072-921A5E198B67}"/>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a:extLst>
              <a:ext uri="{FF2B5EF4-FFF2-40B4-BE49-F238E27FC236}">
                <a16:creationId xmlns:a16="http://schemas.microsoft.com/office/drawing/2014/main" id="{5B7BAAE7-2EF5-DFF8-76D7-3131BF9A81AE}"/>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33AD4A52-1F75-4803-B707-7C5D8770042B}"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a:extLst>
              <a:ext uri="{FF2B5EF4-FFF2-40B4-BE49-F238E27FC236}">
                <a16:creationId xmlns:a16="http://schemas.microsoft.com/office/drawing/2014/main" id="{C7334B79-B093-2F8A-A344-6BD23D1BA896}"/>
              </a:ext>
            </a:extLst>
          </p:cNvPr>
          <p:cNvSpPr>
            <a:spLocks noGrp="1"/>
          </p:cNvSpPr>
          <p:nvPr>
            <p:ph type="dt" sz="half" idx="10"/>
          </p:nvPr>
        </p:nvSpPr>
        <p:spPr/>
        <p:txBody>
          <a:bodyPr/>
          <a:lstStyle>
            <a:lvl1pPr>
              <a:defRPr/>
            </a:lvl1pPr>
          </a:lstStyle>
          <a:p>
            <a:pPr>
              <a:defRPr/>
            </a:pPr>
            <a:fld id="{5AB36030-421C-4511-91A9-551D278D169E}" type="datetimeFigureOut">
              <a:rPr lang="zh-CN" altLang="en-US"/>
              <a:pPr>
                <a:defRPr/>
              </a:pPr>
              <a:t>2025/10/24</a:t>
            </a:fld>
            <a:endParaRPr lang="zh-CN" altLang="en-US"/>
          </a:p>
        </p:txBody>
      </p:sp>
      <p:sp>
        <p:nvSpPr>
          <p:cNvPr id="5" name="页脚占位符 4">
            <a:extLst>
              <a:ext uri="{FF2B5EF4-FFF2-40B4-BE49-F238E27FC236}">
                <a16:creationId xmlns:a16="http://schemas.microsoft.com/office/drawing/2014/main" id="{1880DF50-13BD-D552-34CE-7A44467849C2}"/>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D9A6DEC0-FA3C-4095-FCC0-7CE1A0D57892}"/>
              </a:ext>
            </a:extLst>
          </p:cNvPr>
          <p:cNvSpPr>
            <a:spLocks noGrp="1"/>
          </p:cNvSpPr>
          <p:nvPr>
            <p:ph type="sldNum" sz="quarter" idx="12"/>
          </p:nvPr>
        </p:nvSpPr>
        <p:spPr/>
        <p:txBody>
          <a:bodyPr/>
          <a:lstStyle>
            <a:lvl1pPr>
              <a:defRPr/>
            </a:lvl1pPr>
          </a:lstStyle>
          <a:p>
            <a:pPr>
              <a:defRPr/>
            </a:pPr>
            <a:fld id="{B2AB5137-190D-45DC-B3D9-F142DB008361}" type="slidenum">
              <a:rPr lang="zh-CN" altLang="en-US"/>
              <a:pPr>
                <a:defRPr/>
              </a:pPr>
              <a:t>‹#›</a:t>
            </a:fld>
            <a:endParaRPr lang="zh-CN" altLang="en-US"/>
          </a:p>
        </p:txBody>
      </p:sp>
    </p:spTree>
    <p:extLst>
      <p:ext uri="{BB962C8B-B14F-4D97-AF65-F5344CB8AC3E}">
        <p14:creationId xmlns:p14="http://schemas.microsoft.com/office/powerpoint/2010/main" val="3848880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9BF2EF8E-6148-D8BC-9C89-108A12F46B1A}"/>
              </a:ext>
            </a:extLst>
          </p:cNvPr>
          <p:cNvSpPr>
            <a:spLocks noGrp="1"/>
          </p:cNvSpPr>
          <p:nvPr>
            <p:ph type="dt" sz="half" idx="10"/>
          </p:nvPr>
        </p:nvSpPr>
        <p:spPr/>
        <p:txBody>
          <a:bodyPr/>
          <a:lstStyle>
            <a:lvl1pPr>
              <a:defRPr/>
            </a:lvl1pPr>
          </a:lstStyle>
          <a:p>
            <a:pPr>
              <a:defRPr/>
            </a:pPr>
            <a:fld id="{40B818E9-1568-4D74-8FF9-EBB1304B73AA}" type="datetimeFigureOut">
              <a:rPr lang="zh-CN" altLang="en-US"/>
              <a:pPr>
                <a:defRPr/>
              </a:pPr>
              <a:t>2025/10/24</a:t>
            </a:fld>
            <a:endParaRPr lang="zh-CN" altLang="en-US"/>
          </a:p>
        </p:txBody>
      </p:sp>
      <p:sp>
        <p:nvSpPr>
          <p:cNvPr id="5" name="页脚占位符 4">
            <a:extLst>
              <a:ext uri="{FF2B5EF4-FFF2-40B4-BE49-F238E27FC236}">
                <a16:creationId xmlns:a16="http://schemas.microsoft.com/office/drawing/2014/main" id="{845FCB20-C401-1D2A-ABA6-D0D9A1FAFB28}"/>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6BE91878-98CF-D1C4-286A-E1FE19BF4800}"/>
              </a:ext>
            </a:extLst>
          </p:cNvPr>
          <p:cNvSpPr>
            <a:spLocks noGrp="1"/>
          </p:cNvSpPr>
          <p:nvPr>
            <p:ph type="sldNum" sz="quarter" idx="12"/>
          </p:nvPr>
        </p:nvSpPr>
        <p:spPr/>
        <p:txBody>
          <a:bodyPr/>
          <a:lstStyle>
            <a:lvl1pPr>
              <a:defRPr/>
            </a:lvl1pPr>
          </a:lstStyle>
          <a:p>
            <a:pPr>
              <a:defRPr/>
            </a:pPr>
            <a:fld id="{0FE42B7D-FD35-408B-8A48-568A213A21A0}" type="slidenum">
              <a:rPr lang="zh-CN" altLang="en-US"/>
              <a:pPr>
                <a:defRPr/>
              </a:pPr>
              <a:t>‹#›</a:t>
            </a:fld>
            <a:endParaRPr lang="zh-CN" altLang="en-US"/>
          </a:p>
        </p:txBody>
      </p:sp>
    </p:spTree>
    <p:extLst>
      <p:ext uri="{BB962C8B-B14F-4D97-AF65-F5344CB8AC3E}">
        <p14:creationId xmlns:p14="http://schemas.microsoft.com/office/powerpoint/2010/main" val="1512917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A9E466F7-4AF2-DD8E-1899-5C92F003AC5F}"/>
              </a:ext>
            </a:extLst>
          </p:cNvPr>
          <p:cNvSpPr>
            <a:spLocks noGrp="1"/>
          </p:cNvSpPr>
          <p:nvPr>
            <p:ph type="dt" sz="half" idx="10"/>
          </p:nvPr>
        </p:nvSpPr>
        <p:spPr/>
        <p:txBody>
          <a:bodyPr/>
          <a:lstStyle>
            <a:lvl1pPr>
              <a:defRPr/>
            </a:lvl1pPr>
          </a:lstStyle>
          <a:p>
            <a:pPr>
              <a:defRPr/>
            </a:pPr>
            <a:fld id="{5C9600CF-CACF-4E8A-AC00-E430D46AC26E}" type="datetimeFigureOut">
              <a:rPr lang="zh-CN" altLang="en-US"/>
              <a:pPr>
                <a:defRPr/>
              </a:pPr>
              <a:t>2025/10/24</a:t>
            </a:fld>
            <a:endParaRPr lang="zh-CN" altLang="en-US"/>
          </a:p>
        </p:txBody>
      </p:sp>
      <p:sp>
        <p:nvSpPr>
          <p:cNvPr id="5" name="页脚占位符 4">
            <a:extLst>
              <a:ext uri="{FF2B5EF4-FFF2-40B4-BE49-F238E27FC236}">
                <a16:creationId xmlns:a16="http://schemas.microsoft.com/office/drawing/2014/main" id="{5C8673BE-F2AF-A3F5-2E57-68107EEE3BC8}"/>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361A2214-8BBC-4B14-BB61-6E2A8133CE1F}"/>
              </a:ext>
            </a:extLst>
          </p:cNvPr>
          <p:cNvSpPr>
            <a:spLocks noGrp="1"/>
          </p:cNvSpPr>
          <p:nvPr>
            <p:ph type="sldNum" sz="quarter" idx="12"/>
          </p:nvPr>
        </p:nvSpPr>
        <p:spPr/>
        <p:txBody>
          <a:bodyPr/>
          <a:lstStyle>
            <a:lvl1pPr>
              <a:defRPr/>
            </a:lvl1pPr>
          </a:lstStyle>
          <a:p>
            <a:pPr>
              <a:defRPr/>
            </a:pPr>
            <a:fld id="{0D2D1888-C854-44A2-AC25-A887EA15305D}" type="slidenum">
              <a:rPr lang="zh-CN" altLang="en-US"/>
              <a:pPr>
                <a:defRPr/>
              </a:pPr>
              <a:t>‹#›</a:t>
            </a:fld>
            <a:endParaRPr lang="zh-CN" altLang="en-US"/>
          </a:p>
        </p:txBody>
      </p:sp>
    </p:spTree>
    <p:extLst>
      <p:ext uri="{BB962C8B-B14F-4D97-AF65-F5344CB8AC3E}">
        <p14:creationId xmlns:p14="http://schemas.microsoft.com/office/powerpoint/2010/main" val="355385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51939E05-F7AC-6E7C-96A0-D3839D283245}"/>
              </a:ext>
            </a:extLst>
          </p:cNvPr>
          <p:cNvSpPr>
            <a:spLocks noGrp="1"/>
          </p:cNvSpPr>
          <p:nvPr>
            <p:ph type="dt" sz="half" idx="10"/>
          </p:nvPr>
        </p:nvSpPr>
        <p:spPr/>
        <p:txBody>
          <a:bodyPr/>
          <a:lstStyle>
            <a:lvl1pPr>
              <a:defRPr/>
            </a:lvl1pPr>
          </a:lstStyle>
          <a:p>
            <a:pPr>
              <a:defRPr/>
            </a:pPr>
            <a:fld id="{2DFFF29D-0201-4BE6-96D8-D5854ABE9F64}" type="datetimeFigureOut">
              <a:rPr lang="zh-CN" altLang="en-US"/>
              <a:pPr>
                <a:defRPr/>
              </a:pPr>
              <a:t>2025/10/24</a:t>
            </a:fld>
            <a:endParaRPr lang="zh-CN" altLang="en-US"/>
          </a:p>
        </p:txBody>
      </p:sp>
      <p:sp>
        <p:nvSpPr>
          <p:cNvPr id="5" name="页脚占位符 4">
            <a:extLst>
              <a:ext uri="{FF2B5EF4-FFF2-40B4-BE49-F238E27FC236}">
                <a16:creationId xmlns:a16="http://schemas.microsoft.com/office/drawing/2014/main" id="{0B65DEBD-0062-8382-B603-75B6E1821F50}"/>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26299C54-5D14-406D-71C3-FA4781504B00}"/>
              </a:ext>
            </a:extLst>
          </p:cNvPr>
          <p:cNvSpPr>
            <a:spLocks noGrp="1"/>
          </p:cNvSpPr>
          <p:nvPr>
            <p:ph type="sldNum" sz="quarter" idx="12"/>
          </p:nvPr>
        </p:nvSpPr>
        <p:spPr/>
        <p:txBody>
          <a:bodyPr/>
          <a:lstStyle>
            <a:lvl1pPr>
              <a:defRPr/>
            </a:lvl1pPr>
          </a:lstStyle>
          <a:p>
            <a:pPr>
              <a:defRPr/>
            </a:pPr>
            <a:fld id="{BA5D5ECE-B65A-4F95-A800-ACFE0E650D57}" type="slidenum">
              <a:rPr lang="zh-CN" altLang="en-US"/>
              <a:pPr>
                <a:defRPr/>
              </a:pPr>
              <a:t>‹#›</a:t>
            </a:fld>
            <a:endParaRPr lang="zh-CN" altLang="en-US"/>
          </a:p>
        </p:txBody>
      </p:sp>
    </p:spTree>
    <p:extLst>
      <p:ext uri="{BB962C8B-B14F-4D97-AF65-F5344CB8AC3E}">
        <p14:creationId xmlns:p14="http://schemas.microsoft.com/office/powerpoint/2010/main" val="4076021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C511ACAF-528F-4170-594C-0EA1E116AE27}"/>
              </a:ext>
            </a:extLst>
          </p:cNvPr>
          <p:cNvSpPr>
            <a:spLocks noGrp="1"/>
          </p:cNvSpPr>
          <p:nvPr>
            <p:ph type="dt" sz="half" idx="10"/>
          </p:nvPr>
        </p:nvSpPr>
        <p:spPr/>
        <p:txBody>
          <a:bodyPr/>
          <a:lstStyle>
            <a:lvl1pPr>
              <a:defRPr/>
            </a:lvl1pPr>
          </a:lstStyle>
          <a:p>
            <a:pPr>
              <a:defRPr/>
            </a:pPr>
            <a:fld id="{F928B0F7-388A-424E-927B-1C3708CA4F0F}" type="datetimeFigureOut">
              <a:rPr lang="zh-CN" altLang="en-US"/>
              <a:pPr>
                <a:defRPr/>
              </a:pPr>
              <a:t>2025/10/24</a:t>
            </a:fld>
            <a:endParaRPr lang="zh-CN" altLang="en-US"/>
          </a:p>
        </p:txBody>
      </p:sp>
      <p:sp>
        <p:nvSpPr>
          <p:cNvPr id="5" name="页脚占位符 4">
            <a:extLst>
              <a:ext uri="{FF2B5EF4-FFF2-40B4-BE49-F238E27FC236}">
                <a16:creationId xmlns:a16="http://schemas.microsoft.com/office/drawing/2014/main" id="{8A3080BF-17E5-83E1-6BDE-1E2E81634170}"/>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98C1A7C4-9C5C-D321-39F2-1EB65CB7409D}"/>
              </a:ext>
            </a:extLst>
          </p:cNvPr>
          <p:cNvSpPr>
            <a:spLocks noGrp="1"/>
          </p:cNvSpPr>
          <p:nvPr>
            <p:ph type="sldNum" sz="quarter" idx="12"/>
          </p:nvPr>
        </p:nvSpPr>
        <p:spPr/>
        <p:txBody>
          <a:bodyPr/>
          <a:lstStyle>
            <a:lvl1pPr>
              <a:defRPr/>
            </a:lvl1pPr>
          </a:lstStyle>
          <a:p>
            <a:pPr>
              <a:defRPr/>
            </a:pPr>
            <a:fld id="{787E3ECE-6143-48C1-A4CE-E53D25C45A4E}" type="slidenum">
              <a:rPr lang="zh-CN" altLang="en-US"/>
              <a:pPr>
                <a:defRPr/>
              </a:pPr>
              <a:t>‹#›</a:t>
            </a:fld>
            <a:endParaRPr lang="zh-CN" altLang="en-US"/>
          </a:p>
        </p:txBody>
      </p:sp>
    </p:spTree>
    <p:extLst>
      <p:ext uri="{BB962C8B-B14F-4D97-AF65-F5344CB8AC3E}">
        <p14:creationId xmlns:p14="http://schemas.microsoft.com/office/powerpoint/2010/main" val="3141009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3">
            <a:extLst>
              <a:ext uri="{FF2B5EF4-FFF2-40B4-BE49-F238E27FC236}">
                <a16:creationId xmlns:a16="http://schemas.microsoft.com/office/drawing/2014/main" id="{DF14DA99-193F-6F18-CCE3-5E224A58CCF4}"/>
              </a:ext>
            </a:extLst>
          </p:cNvPr>
          <p:cNvSpPr>
            <a:spLocks noGrp="1"/>
          </p:cNvSpPr>
          <p:nvPr>
            <p:ph type="dt" sz="half" idx="10"/>
          </p:nvPr>
        </p:nvSpPr>
        <p:spPr/>
        <p:txBody>
          <a:bodyPr/>
          <a:lstStyle>
            <a:lvl1pPr>
              <a:defRPr/>
            </a:lvl1pPr>
          </a:lstStyle>
          <a:p>
            <a:pPr>
              <a:defRPr/>
            </a:pPr>
            <a:fld id="{CA83B76F-F56E-46DA-AC5B-ABF258B04B0B}" type="datetimeFigureOut">
              <a:rPr lang="zh-CN" altLang="en-US"/>
              <a:pPr>
                <a:defRPr/>
              </a:pPr>
              <a:t>2025/10/24</a:t>
            </a:fld>
            <a:endParaRPr lang="zh-CN" altLang="en-US"/>
          </a:p>
        </p:txBody>
      </p:sp>
      <p:sp>
        <p:nvSpPr>
          <p:cNvPr id="6" name="页脚占位符 4">
            <a:extLst>
              <a:ext uri="{FF2B5EF4-FFF2-40B4-BE49-F238E27FC236}">
                <a16:creationId xmlns:a16="http://schemas.microsoft.com/office/drawing/2014/main" id="{F41F2332-6711-280A-8ACE-DF79D11C774D}"/>
              </a:ext>
            </a:extLst>
          </p:cNvPr>
          <p:cNvSpPr>
            <a:spLocks noGrp="1"/>
          </p:cNvSpPr>
          <p:nvPr>
            <p:ph type="ftr" sz="quarter" idx="11"/>
          </p:nvPr>
        </p:nvSpPr>
        <p:spPr/>
        <p:txBody>
          <a:bodyPr/>
          <a:lstStyle>
            <a:lvl1pPr>
              <a:defRPr/>
            </a:lvl1pPr>
          </a:lstStyle>
          <a:p>
            <a:pPr>
              <a:defRPr/>
            </a:pPr>
            <a:endParaRPr lang="zh-CN" altLang="en-US"/>
          </a:p>
        </p:txBody>
      </p:sp>
      <p:sp>
        <p:nvSpPr>
          <p:cNvPr id="7" name="灯片编号占位符 5">
            <a:extLst>
              <a:ext uri="{FF2B5EF4-FFF2-40B4-BE49-F238E27FC236}">
                <a16:creationId xmlns:a16="http://schemas.microsoft.com/office/drawing/2014/main" id="{0EC57E23-1DF0-512A-2C5F-CEC8D7337758}"/>
              </a:ext>
            </a:extLst>
          </p:cNvPr>
          <p:cNvSpPr>
            <a:spLocks noGrp="1"/>
          </p:cNvSpPr>
          <p:nvPr>
            <p:ph type="sldNum" sz="quarter" idx="12"/>
          </p:nvPr>
        </p:nvSpPr>
        <p:spPr/>
        <p:txBody>
          <a:bodyPr/>
          <a:lstStyle>
            <a:lvl1pPr>
              <a:defRPr/>
            </a:lvl1pPr>
          </a:lstStyle>
          <a:p>
            <a:pPr>
              <a:defRPr/>
            </a:pPr>
            <a:fld id="{AF156186-0588-4014-B043-9AE9E0F4F691}" type="slidenum">
              <a:rPr lang="zh-CN" altLang="en-US"/>
              <a:pPr>
                <a:defRPr/>
              </a:pPr>
              <a:t>‹#›</a:t>
            </a:fld>
            <a:endParaRPr lang="zh-CN" altLang="en-US"/>
          </a:p>
        </p:txBody>
      </p:sp>
    </p:spTree>
    <p:extLst>
      <p:ext uri="{BB962C8B-B14F-4D97-AF65-F5344CB8AC3E}">
        <p14:creationId xmlns:p14="http://schemas.microsoft.com/office/powerpoint/2010/main" val="28015151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3">
            <a:extLst>
              <a:ext uri="{FF2B5EF4-FFF2-40B4-BE49-F238E27FC236}">
                <a16:creationId xmlns:a16="http://schemas.microsoft.com/office/drawing/2014/main" id="{A24EC6B1-9386-D592-35D3-8DEEC2397058}"/>
              </a:ext>
            </a:extLst>
          </p:cNvPr>
          <p:cNvSpPr>
            <a:spLocks noGrp="1"/>
          </p:cNvSpPr>
          <p:nvPr>
            <p:ph type="dt" sz="half" idx="10"/>
          </p:nvPr>
        </p:nvSpPr>
        <p:spPr/>
        <p:txBody>
          <a:bodyPr/>
          <a:lstStyle>
            <a:lvl1pPr>
              <a:defRPr/>
            </a:lvl1pPr>
          </a:lstStyle>
          <a:p>
            <a:pPr>
              <a:defRPr/>
            </a:pPr>
            <a:fld id="{BF99EA57-6C49-4013-B175-B64503AB627A}" type="datetimeFigureOut">
              <a:rPr lang="zh-CN" altLang="en-US"/>
              <a:pPr>
                <a:defRPr/>
              </a:pPr>
              <a:t>2025/10/24</a:t>
            </a:fld>
            <a:endParaRPr lang="zh-CN" altLang="en-US"/>
          </a:p>
        </p:txBody>
      </p:sp>
      <p:sp>
        <p:nvSpPr>
          <p:cNvPr id="8" name="页脚占位符 4">
            <a:extLst>
              <a:ext uri="{FF2B5EF4-FFF2-40B4-BE49-F238E27FC236}">
                <a16:creationId xmlns:a16="http://schemas.microsoft.com/office/drawing/2014/main" id="{1B1EA9F0-78C6-EBFB-B449-C62428C99823}"/>
              </a:ext>
            </a:extLst>
          </p:cNvPr>
          <p:cNvSpPr>
            <a:spLocks noGrp="1"/>
          </p:cNvSpPr>
          <p:nvPr>
            <p:ph type="ftr" sz="quarter" idx="11"/>
          </p:nvPr>
        </p:nvSpPr>
        <p:spPr/>
        <p:txBody>
          <a:bodyPr/>
          <a:lstStyle>
            <a:lvl1pPr>
              <a:defRPr/>
            </a:lvl1pPr>
          </a:lstStyle>
          <a:p>
            <a:pPr>
              <a:defRPr/>
            </a:pPr>
            <a:endParaRPr lang="zh-CN" altLang="en-US"/>
          </a:p>
        </p:txBody>
      </p:sp>
      <p:sp>
        <p:nvSpPr>
          <p:cNvPr id="9" name="灯片编号占位符 5">
            <a:extLst>
              <a:ext uri="{FF2B5EF4-FFF2-40B4-BE49-F238E27FC236}">
                <a16:creationId xmlns:a16="http://schemas.microsoft.com/office/drawing/2014/main" id="{50922EC2-5CB1-EF53-7C1F-4068DB1B6820}"/>
              </a:ext>
            </a:extLst>
          </p:cNvPr>
          <p:cNvSpPr>
            <a:spLocks noGrp="1"/>
          </p:cNvSpPr>
          <p:nvPr>
            <p:ph type="sldNum" sz="quarter" idx="12"/>
          </p:nvPr>
        </p:nvSpPr>
        <p:spPr/>
        <p:txBody>
          <a:bodyPr/>
          <a:lstStyle>
            <a:lvl1pPr>
              <a:defRPr/>
            </a:lvl1pPr>
          </a:lstStyle>
          <a:p>
            <a:pPr>
              <a:defRPr/>
            </a:pPr>
            <a:fld id="{73F09FA7-3AE7-4580-930A-0D416AF578B4}" type="slidenum">
              <a:rPr lang="zh-CN" altLang="en-US"/>
              <a:pPr>
                <a:defRPr/>
              </a:pPr>
              <a:t>‹#›</a:t>
            </a:fld>
            <a:endParaRPr lang="zh-CN" altLang="en-US"/>
          </a:p>
        </p:txBody>
      </p:sp>
    </p:spTree>
    <p:extLst>
      <p:ext uri="{BB962C8B-B14F-4D97-AF65-F5344CB8AC3E}">
        <p14:creationId xmlns:p14="http://schemas.microsoft.com/office/powerpoint/2010/main" val="1373223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3">
            <a:extLst>
              <a:ext uri="{FF2B5EF4-FFF2-40B4-BE49-F238E27FC236}">
                <a16:creationId xmlns:a16="http://schemas.microsoft.com/office/drawing/2014/main" id="{2B605BE2-2E5D-432F-9686-1289A7709909}"/>
              </a:ext>
            </a:extLst>
          </p:cNvPr>
          <p:cNvSpPr>
            <a:spLocks noGrp="1"/>
          </p:cNvSpPr>
          <p:nvPr>
            <p:ph type="dt" sz="half" idx="10"/>
          </p:nvPr>
        </p:nvSpPr>
        <p:spPr/>
        <p:txBody>
          <a:bodyPr/>
          <a:lstStyle>
            <a:lvl1pPr>
              <a:defRPr/>
            </a:lvl1pPr>
          </a:lstStyle>
          <a:p>
            <a:pPr>
              <a:defRPr/>
            </a:pPr>
            <a:fld id="{307CEC62-F798-43C9-91B1-2DDE5275303C}" type="datetimeFigureOut">
              <a:rPr lang="zh-CN" altLang="en-US"/>
              <a:pPr>
                <a:defRPr/>
              </a:pPr>
              <a:t>2025/10/24</a:t>
            </a:fld>
            <a:endParaRPr lang="zh-CN" altLang="en-US"/>
          </a:p>
        </p:txBody>
      </p:sp>
      <p:sp>
        <p:nvSpPr>
          <p:cNvPr id="4" name="页脚占位符 4">
            <a:extLst>
              <a:ext uri="{FF2B5EF4-FFF2-40B4-BE49-F238E27FC236}">
                <a16:creationId xmlns:a16="http://schemas.microsoft.com/office/drawing/2014/main" id="{167D558C-4FA5-40F2-F400-B50BBD9DB17D}"/>
              </a:ext>
            </a:extLst>
          </p:cNvPr>
          <p:cNvSpPr>
            <a:spLocks noGrp="1"/>
          </p:cNvSpPr>
          <p:nvPr>
            <p:ph type="ftr" sz="quarter" idx="11"/>
          </p:nvPr>
        </p:nvSpPr>
        <p:spPr/>
        <p:txBody>
          <a:bodyPr/>
          <a:lstStyle>
            <a:lvl1pPr>
              <a:defRPr/>
            </a:lvl1pPr>
          </a:lstStyle>
          <a:p>
            <a:pPr>
              <a:defRPr/>
            </a:pPr>
            <a:endParaRPr lang="zh-CN" altLang="en-US"/>
          </a:p>
        </p:txBody>
      </p:sp>
      <p:sp>
        <p:nvSpPr>
          <p:cNvPr id="5" name="灯片编号占位符 5">
            <a:extLst>
              <a:ext uri="{FF2B5EF4-FFF2-40B4-BE49-F238E27FC236}">
                <a16:creationId xmlns:a16="http://schemas.microsoft.com/office/drawing/2014/main" id="{EE9C2DB1-21B4-81C8-62EB-8A5D3842C1BA}"/>
              </a:ext>
            </a:extLst>
          </p:cNvPr>
          <p:cNvSpPr>
            <a:spLocks noGrp="1"/>
          </p:cNvSpPr>
          <p:nvPr>
            <p:ph type="sldNum" sz="quarter" idx="12"/>
          </p:nvPr>
        </p:nvSpPr>
        <p:spPr/>
        <p:txBody>
          <a:bodyPr/>
          <a:lstStyle>
            <a:lvl1pPr>
              <a:defRPr/>
            </a:lvl1pPr>
          </a:lstStyle>
          <a:p>
            <a:pPr>
              <a:defRPr/>
            </a:pPr>
            <a:fld id="{01CEA1BC-B443-403A-A5D9-45CA04D22578}" type="slidenum">
              <a:rPr lang="zh-CN" altLang="en-US"/>
              <a:pPr>
                <a:defRPr/>
              </a:pPr>
              <a:t>‹#›</a:t>
            </a:fld>
            <a:endParaRPr lang="zh-CN" altLang="en-US"/>
          </a:p>
        </p:txBody>
      </p:sp>
    </p:spTree>
    <p:extLst>
      <p:ext uri="{BB962C8B-B14F-4D97-AF65-F5344CB8AC3E}">
        <p14:creationId xmlns:p14="http://schemas.microsoft.com/office/powerpoint/2010/main" val="5784959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a:extLst>
              <a:ext uri="{FF2B5EF4-FFF2-40B4-BE49-F238E27FC236}">
                <a16:creationId xmlns:a16="http://schemas.microsoft.com/office/drawing/2014/main" id="{89710BD1-5298-F9F4-10D6-DA92CAA492AD}"/>
              </a:ext>
            </a:extLst>
          </p:cNvPr>
          <p:cNvSpPr>
            <a:spLocks noGrp="1"/>
          </p:cNvSpPr>
          <p:nvPr>
            <p:ph type="dt" sz="half" idx="10"/>
          </p:nvPr>
        </p:nvSpPr>
        <p:spPr/>
        <p:txBody>
          <a:bodyPr/>
          <a:lstStyle>
            <a:lvl1pPr>
              <a:defRPr/>
            </a:lvl1pPr>
          </a:lstStyle>
          <a:p>
            <a:pPr>
              <a:defRPr/>
            </a:pPr>
            <a:fld id="{5C27AF37-6928-46F1-9E59-5B4BC2AF570D}" type="datetimeFigureOut">
              <a:rPr lang="zh-CN" altLang="en-US"/>
              <a:pPr>
                <a:defRPr/>
              </a:pPr>
              <a:t>2025/10/24</a:t>
            </a:fld>
            <a:endParaRPr lang="zh-CN" altLang="en-US"/>
          </a:p>
        </p:txBody>
      </p:sp>
      <p:sp>
        <p:nvSpPr>
          <p:cNvPr id="3" name="页脚占位符 4">
            <a:extLst>
              <a:ext uri="{FF2B5EF4-FFF2-40B4-BE49-F238E27FC236}">
                <a16:creationId xmlns:a16="http://schemas.microsoft.com/office/drawing/2014/main" id="{A2816C54-F1CE-0357-C8E9-351664E588A1}"/>
              </a:ext>
            </a:extLst>
          </p:cNvPr>
          <p:cNvSpPr>
            <a:spLocks noGrp="1"/>
          </p:cNvSpPr>
          <p:nvPr>
            <p:ph type="ftr" sz="quarter" idx="11"/>
          </p:nvPr>
        </p:nvSpPr>
        <p:spPr/>
        <p:txBody>
          <a:bodyPr/>
          <a:lstStyle>
            <a:lvl1pPr>
              <a:defRPr/>
            </a:lvl1pPr>
          </a:lstStyle>
          <a:p>
            <a:pPr>
              <a:defRPr/>
            </a:pPr>
            <a:endParaRPr lang="zh-CN" altLang="en-US"/>
          </a:p>
        </p:txBody>
      </p:sp>
      <p:sp>
        <p:nvSpPr>
          <p:cNvPr id="4" name="灯片编号占位符 5">
            <a:extLst>
              <a:ext uri="{FF2B5EF4-FFF2-40B4-BE49-F238E27FC236}">
                <a16:creationId xmlns:a16="http://schemas.microsoft.com/office/drawing/2014/main" id="{D23F9560-A453-7D45-DC54-F831DF3C9B98}"/>
              </a:ext>
            </a:extLst>
          </p:cNvPr>
          <p:cNvSpPr>
            <a:spLocks noGrp="1"/>
          </p:cNvSpPr>
          <p:nvPr>
            <p:ph type="sldNum" sz="quarter" idx="12"/>
          </p:nvPr>
        </p:nvSpPr>
        <p:spPr/>
        <p:txBody>
          <a:bodyPr/>
          <a:lstStyle>
            <a:lvl1pPr>
              <a:defRPr/>
            </a:lvl1pPr>
          </a:lstStyle>
          <a:p>
            <a:pPr>
              <a:defRPr/>
            </a:pPr>
            <a:fld id="{A02E758F-D8F8-4E15-8B49-509539B83899}" type="slidenum">
              <a:rPr lang="zh-CN" altLang="en-US"/>
              <a:pPr>
                <a:defRPr/>
              </a:pPr>
              <a:t>‹#›</a:t>
            </a:fld>
            <a:endParaRPr lang="zh-CN" altLang="en-US"/>
          </a:p>
        </p:txBody>
      </p:sp>
    </p:spTree>
    <p:extLst>
      <p:ext uri="{BB962C8B-B14F-4D97-AF65-F5344CB8AC3E}">
        <p14:creationId xmlns:p14="http://schemas.microsoft.com/office/powerpoint/2010/main" val="940181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3">
            <a:extLst>
              <a:ext uri="{FF2B5EF4-FFF2-40B4-BE49-F238E27FC236}">
                <a16:creationId xmlns:a16="http://schemas.microsoft.com/office/drawing/2014/main" id="{A2D1B9C5-D820-2B64-F0DB-E46E4A8D3E22}"/>
              </a:ext>
            </a:extLst>
          </p:cNvPr>
          <p:cNvSpPr>
            <a:spLocks noGrp="1"/>
          </p:cNvSpPr>
          <p:nvPr>
            <p:ph type="dt" sz="half" idx="10"/>
          </p:nvPr>
        </p:nvSpPr>
        <p:spPr/>
        <p:txBody>
          <a:bodyPr/>
          <a:lstStyle>
            <a:lvl1pPr>
              <a:defRPr/>
            </a:lvl1pPr>
          </a:lstStyle>
          <a:p>
            <a:pPr>
              <a:defRPr/>
            </a:pPr>
            <a:fld id="{79C9D6F2-C69D-4688-AB98-B9FAD6FA2E48}" type="datetimeFigureOut">
              <a:rPr lang="zh-CN" altLang="en-US"/>
              <a:pPr>
                <a:defRPr/>
              </a:pPr>
              <a:t>2025/10/24</a:t>
            </a:fld>
            <a:endParaRPr lang="zh-CN" altLang="en-US"/>
          </a:p>
        </p:txBody>
      </p:sp>
      <p:sp>
        <p:nvSpPr>
          <p:cNvPr id="6" name="页脚占位符 4">
            <a:extLst>
              <a:ext uri="{FF2B5EF4-FFF2-40B4-BE49-F238E27FC236}">
                <a16:creationId xmlns:a16="http://schemas.microsoft.com/office/drawing/2014/main" id="{5ADD7F5E-9202-3CD1-3577-F36DD01EEA79}"/>
              </a:ext>
            </a:extLst>
          </p:cNvPr>
          <p:cNvSpPr>
            <a:spLocks noGrp="1"/>
          </p:cNvSpPr>
          <p:nvPr>
            <p:ph type="ftr" sz="quarter" idx="11"/>
          </p:nvPr>
        </p:nvSpPr>
        <p:spPr/>
        <p:txBody>
          <a:bodyPr/>
          <a:lstStyle>
            <a:lvl1pPr>
              <a:defRPr/>
            </a:lvl1pPr>
          </a:lstStyle>
          <a:p>
            <a:pPr>
              <a:defRPr/>
            </a:pPr>
            <a:endParaRPr lang="zh-CN" altLang="en-US"/>
          </a:p>
        </p:txBody>
      </p:sp>
      <p:sp>
        <p:nvSpPr>
          <p:cNvPr id="7" name="灯片编号占位符 5">
            <a:extLst>
              <a:ext uri="{FF2B5EF4-FFF2-40B4-BE49-F238E27FC236}">
                <a16:creationId xmlns:a16="http://schemas.microsoft.com/office/drawing/2014/main" id="{1F842ADF-3310-C536-DE75-2235C0732389}"/>
              </a:ext>
            </a:extLst>
          </p:cNvPr>
          <p:cNvSpPr>
            <a:spLocks noGrp="1"/>
          </p:cNvSpPr>
          <p:nvPr>
            <p:ph type="sldNum" sz="quarter" idx="12"/>
          </p:nvPr>
        </p:nvSpPr>
        <p:spPr/>
        <p:txBody>
          <a:bodyPr/>
          <a:lstStyle>
            <a:lvl1pPr>
              <a:defRPr/>
            </a:lvl1pPr>
          </a:lstStyle>
          <a:p>
            <a:pPr>
              <a:defRPr/>
            </a:pPr>
            <a:fld id="{73FF631A-5FE1-4A8A-A701-865BB8391D2D}" type="slidenum">
              <a:rPr lang="zh-CN" altLang="en-US"/>
              <a:pPr>
                <a:defRPr/>
              </a:pPr>
              <a:t>‹#›</a:t>
            </a:fld>
            <a:endParaRPr lang="zh-CN" altLang="en-US"/>
          </a:p>
        </p:txBody>
      </p:sp>
    </p:spTree>
    <p:extLst>
      <p:ext uri="{BB962C8B-B14F-4D97-AF65-F5344CB8AC3E}">
        <p14:creationId xmlns:p14="http://schemas.microsoft.com/office/powerpoint/2010/main" val="2571882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3">
            <a:extLst>
              <a:ext uri="{FF2B5EF4-FFF2-40B4-BE49-F238E27FC236}">
                <a16:creationId xmlns:a16="http://schemas.microsoft.com/office/drawing/2014/main" id="{D02C05A2-86B5-029E-449C-D69704AA0282}"/>
              </a:ext>
            </a:extLst>
          </p:cNvPr>
          <p:cNvSpPr>
            <a:spLocks noGrp="1"/>
          </p:cNvSpPr>
          <p:nvPr>
            <p:ph type="dt" sz="half" idx="10"/>
          </p:nvPr>
        </p:nvSpPr>
        <p:spPr/>
        <p:txBody>
          <a:bodyPr/>
          <a:lstStyle>
            <a:lvl1pPr>
              <a:defRPr/>
            </a:lvl1pPr>
          </a:lstStyle>
          <a:p>
            <a:pPr>
              <a:defRPr/>
            </a:pPr>
            <a:fld id="{E6DEEFAC-B1E0-437A-B1DF-358EF3F60398}" type="datetimeFigureOut">
              <a:rPr lang="zh-CN" altLang="en-US"/>
              <a:pPr>
                <a:defRPr/>
              </a:pPr>
              <a:t>2025/10/24</a:t>
            </a:fld>
            <a:endParaRPr lang="zh-CN" altLang="en-US"/>
          </a:p>
        </p:txBody>
      </p:sp>
      <p:sp>
        <p:nvSpPr>
          <p:cNvPr id="6" name="页脚占位符 4">
            <a:extLst>
              <a:ext uri="{FF2B5EF4-FFF2-40B4-BE49-F238E27FC236}">
                <a16:creationId xmlns:a16="http://schemas.microsoft.com/office/drawing/2014/main" id="{B6330D37-B944-E9A8-305A-6C156FA403F5}"/>
              </a:ext>
            </a:extLst>
          </p:cNvPr>
          <p:cNvSpPr>
            <a:spLocks noGrp="1"/>
          </p:cNvSpPr>
          <p:nvPr>
            <p:ph type="ftr" sz="quarter" idx="11"/>
          </p:nvPr>
        </p:nvSpPr>
        <p:spPr/>
        <p:txBody>
          <a:bodyPr/>
          <a:lstStyle>
            <a:lvl1pPr>
              <a:defRPr/>
            </a:lvl1pPr>
          </a:lstStyle>
          <a:p>
            <a:pPr>
              <a:defRPr/>
            </a:pPr>
            <a:endParaRPr lang="zh-CN" altLang="en-US"/>
          </a:p>
        </p:txBody>
      </p:sp>
      <p:sp>
        <p:nvSpPr>
          <p:cNvPr id="7" name="灯片编号占位符 5">
            <a:extLst>
              <a:ext uri="{FF2B5EF4-FFF2-40B4-BE49-F238E27FC236}">
                <a16:creationId xmlns:a16="http://schemas.microsoft.com/office/drawing/2014/main" id="{AD025F6D-7D71-6B5F-A8D8-3E72AE07446A}"/>
              </a:ext>
            </a:extLst>
          </p:cNvPr>
          <p:cNvSpPr>
            <a:spLocks noGrp="1"/>
          </p:cNvSpPr>
          <p:nvPr>
            <p:ph type="sldNum" sz="quarter" idx="12"/>
          </p:nvPr>
        </p:nvSpPr>
        <p:spPr/>
        <p:txBody>
          <a:bodyPr/>
          <a:lstStyle>
            <a:lvl1pPr>
              <a:defRPr/>
            </a:lvl1pPr>
          </a:lstStyle>
          <a:p>
            <a:pPr>
              <a:defRPr/>
            </a:pPr>
            <a:fld id="{5831F7E9-85FF-4A7D-A851-BDADEC96FA24}" type="slidenum">
              <a:rPr lang="zh-CN" altLang="en-US"/>
              <a:pPr>
                <a:defRPr/>
              </a:pPr>
              <a:t>‹#›</a:t>
            </a:fld>
            <a:endParaRPr lang="zh-CN" altLang="en-US"/>
          </a:p>
        </p:txBody>
      </p:sp>
    </p:spTree>
    <p:extLst>
      <p:ext uri="{BB962C8B-B14F-4D97-AF65-F5344CB8AC3E}">
        <p14:creationId xmlns:p14="http://schemas.microsoft.com/office/powerpoint/2010/main" val="1459865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标题占位符 1">
            <a:extLst>
              <a:ext uri="{FF2B5EF4-FFF2-40B4-BE49-F238E27FC236}">
                <a16:creationId xmlns:a16="http://schemas.microsoft.com/office/drawing/2014/main" id="{2524A126-48D4-15BF-EB75-7AD540DEA6A4}"/>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a:t>单击此处编辑母版标题样式</a:t>
            </a:r>
          </a:p>
        </p:txBody>
      </p:sp>
      <p:sp>
        <p:nvSpPr>
          <p:cNvPr id="1027" name="文本占位符 2">
            <a:extLst>
              <a:ext uri="{FF2B5EF4-FFF2-40B4-BE49-F238E27FC236}">
                <a16:creationId xmlns:a16="http://schemas.microsoft.com/office/drawing/2014/main" id="{490BEFD1-EE83-C54B-F764-7B21D7E2C19F}"/>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C68A5D41-C12F-E50E-167F-76BC28276374}"/>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CD5802F7-125F-4C9E-A485-8C17ACE1A7CC}" type="datetimeFigureOut">
              <a:rPr lang="zh-CN" altLang="en-US"/>
              <a:pPr>
                <a:defRPr/>
              </a:pPr>
              <a:t>2025/10/24</a:t>
            </a:fld>
            <a:endParaRPr lang="zh-CN" altLang="en-US"/>
          </a:p>
        </p:txBody>
      </p:sp>
      <p:sp>
        <p:nvSpPr>
          <p:cNvPr id="5" name="页脚占位符 4">
            <a:extLst>
              <a:ext uri="{FF2B5EF4-FFF2-40B4-BE49-F238E27FC236}">
                <a16:creationId xmlns:a16="http://schemas.microsoft.com/office/drawing/2014/main" id="{DB9EE818-633A-594A-CC76-EC8E1E437157}"/>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a:extLst>
              <a:ext uri="{FF2B5EF4-FFF2-40B4-BE49-F238E27FC236}">
                <a16:creationId xmlns:a16="http://schemas.microsoft.com/office/drawing/2014/main" id="{34D93E29-B13B-819A-12D5-802323F4EC05}"/>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714C859B-8512-40DB-A6B1-F955FC89AE0F}"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pitchFamily="2" charset="-122"/>
        </a:defRPr>
      </a:lvl2pPr>
      <a:lvl3pPr algn="ctr" rtl="0" eaLnBrk="0" fontAlgn="base" hangingPunct="0">
        <a:spcBef>
          <a:spcPct val="0"/>
        </a:spcBef>
        <a:spcAft>
          <a:spcPct val="0"/>
        </a:spcAft>
        <a:defRPr sz="4400">
          <a:solidFill>
            <a:schemeClr val="tx1"/>
          </a:solidFill>
          <a:latin typeface="Calibri" pitchFamily="34" charset="0"/>
          <a:ea typeface="宋体" pitchFamily="2" charset="-122"/>
        </a:defRPr>
      </a:lvl3pPr>
      <a:lvl4pPr algn="ctr" rtl="0" eaLnBrk="0" fontAlgn="base" hangingPunct="0">
        <a:spcBef>
          <a:spcPct val="0"/>
        </a:spcBef>
        <a:spcAft>
          <a:spcPct val="0"/>
        </a:spcAft>
        <a:defRPr sz="4400">
          <a:solidFill>
            <a:schemeClr val="tx1"/>
          </a:solidFill>
          <a:latin typeface="Calibri" pitchFamily="34" charset="0"/>
          <a:ea typeface="宋体" pitchFamily="2" charset="-122"/>
        </a:defRPr>
      </a:lvl4pPr>
      <a:lvl5pPr algn="ctr" rtl="0" eaLnBrk="0" fontAlgn="base" hangingPunct="0">
        <a:spcBef>
          <a:spcPct val="0"/>
        </a:spcBef>
        <a:spcAft>
          <a:spcPct val="0"/>
        </a:spcAft>
        <a:defRPr sz="4400">
          <a:solidFill>
            <a:schemeClr val="tx1"/>
          </a:solidFill>
          <a:latin typeface="Calibri" pitchFamily="34" charset="0"/>
          <a:ea typeface="宋体" pitchFamily="2" charset="-122"/>
        </a:defRPr>
      </a:lvl5pPr>
      <a:lvl6pPr marL="457200" algn="ctr" rtl="0" fontAlgn="base">
        <a:spcBef>
          <a:spcPct val="0"/>
        </a:spcBef>
        <a:spcAft>
          <a:spcPct val="0"/>
        </a:spcAft>
        <a:defRPr sz="4400">
          <a:solidFill>
            <a:schemeClr val="tx1"/>
          </a:solidFill>
          <a:latin typeface="Calibri" pitchFamily="34" charset="0"/>
          <a:ea typeface="宋体" pitchFamily="2" charset="-122"/>
        </a:defRPr>
      </a:lvl6pPr>
      <a:lvl7pPr marL="914400" algn="ctr" rtl="0" fontAlgn="base">
        <a:spcBef>
          <a:spcPct val="0"/>
        </a:spcBef>
        <a:spcAft>
          <a:spcPct val="0"/>
        </a:spcAft>
        <a:defRPr sz="4400">
          <a:solidFill>
            <a:schemeClr val="tx1"/>
          </a:solidFill>
          <a:latin typeface="Calibri" pitchFamily="34" charset="0"/>
          <a:ea typeface="宋体" pitchFamily="2" charset="-122"/>
        </a:defRPr>
      </a:lvl7pPr>
      <a:lvl8pPr marL="1371600" algn="ctr" rtl="0" fontAlgn="base">
        <a:spcBef>
          <a:spcPct val="0"/>
        </a:spcBef>
        <a:spcAft>
          <a:spcPct val="0"/>
        </a:spcAft>
        <a:defRPr sz="4400">
          <a:solidFill>
            <a:schemeClr val="tx1"/>
          </a:solidFill>
          <a:latin typeface="Calibri" pitchFamily="34" charset="0"/>
          <a:ea typeface="宋体" pitchFamily="2" charset="-122"/>
        </a:defRPr>
      </a:lvl8pPr>
      <a:lvl9pPr marL="1828800" algn="ctr" rtl="0" fontAlgn="base">
        <a:spcBef>
          <a:spcPct val="0"/>
        </a:spcBef>
        <a:spcAft>
          <a:spcPct val="0"/>
        </a:spcAft>
        <a:defRPr sz="4400">
          <a:solidFill>
            <a:schemeClr val="tx1"/>
          </a:solidFill>
          <a:latin typeface="Calibri" pitchFamily="34" charset="0"/>
          <a:ea typeface="宋体" pitchFamily="2"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3A0540B4-B3F7-13FA-7BAE-C593A2B7E674}"/>
              </a:ext>
            </a:extLst>
          </p:cNvPr>
          <p:cNvSpPr/>
          <p:nvPr/>
        </p:nvSpPr>
        <p:spPr>
          <a:xfrm>
            <a:off x="107950" y="548680"/>
            <a:ext cx="8928100" cy="4832092"/>
          </a:xfrm>
          <a:prstGeom prst="rect">
            <a:avLst/>
          </a:prstGeom>
        </p:spPr>
        <p:txBody>
          <a:bodyPr>
            <a:spAutoFit/>
          </a:bodyPr>
          <a:lstStyle/>
          <a:p>
            <a:pPr algn="just" eaLnBrk="1">
              <a:defRPr/>
            </a:pPr>
            <a:endParaRPr lang="en-US" altLang="zh-CN" sz="2000" dirty="0">
              <a:solidFill>
                <a:srgbClr val="000000"/>
              </a:solidFill>
              <a:latin typeface="+mn-ea"/>
              <a:ea typeface="+mn-ea"/>
            </a:endParaRPr>
          </a:p>
          <a:p>
            <a:pPr algn="just" eaLnBrk="1">
              <a:defRPr/>
            </a:pPr>
            <a:r>
              <a:rPr lang="zh-CN" altLang="en-US" sz="2400" b="1" dirty="0">
                <a:solidFill>
                  <a:srgbClr val="000000"/>
                </a:solidFill>
                <a:latin typeface="仿宋" panose="02010609060101010101" pitchFamily="49" charset="-122"/>
                <a:ea typeface="仿宋" panose="02010609060101010101" pitchFamily="49" charset="-122"/>
              </a:rPr>
              <a:t>第二十二条 </a:t>
            </a:r>
            <a:r>
              <a:rPr lang="en-US" altLang="zh-CN" sz="2400" b="1" dirty="0">
                <a:solidFill>
                  <a:srgbClr val="000000"/>
                </a:solidFill>
                <a:latin typeface="仿宋" panose="02010609060101010101" pitchFamily="49" charset="-122"/>
                <a:ea typeface="仿宋" panose="02010609060101010101" pitchFamily="49" charset="-122"/>
              </a:rPr>
              <a:t>【</a:t>
            </a:r>
            <a:r>
              <a:rPr lang="zh-CN" altLang="en-US" sz="2400" b="1" dirty="0">
                <a:solidFill>
                  <a:srgbClr val="000000"/>
                </a:solidFill>
                <a:latin typeface="仿宋" panose="02010609060101010101" pitchFamily="49" charset="-122"/>
                <a:ea typeface="仿宋" panose="02010609060101010101" pitchFamily="49" charset="-122"/>
              </a:rPr>
              <a:t>犯罪预备</a:t>
            </a:r>
            <a:r>
              <a:rPr lang="en-US" altLang="zh-CN" sz="2400" b="1" dirty="0">
                <a:solidFill>
                  <a:srgbClr val="000000"/>
                </a:solidFill>
                <a:latin typeface="仿宋" panose="02010609060101010101" pitchFamily="49" charset="-122"/>
                <a:ea typeface="仿宋" panose="02010609060101010101" pitchFamily="49" charset="-122"/>
              </a:rPr>
              <a:t>】</a:t>
            </a:r>
            <a:r>
              <a:rPr lang="zh-CN" altLang="en-US" sz="2400" b="1" dirty="0">
                <a:solidFill>
                  <a:schemeClr val="tx2">
                    <a:lumMod val="60000"/>
                    <a:lumOff val="40000"/>
                  </a:schemeClr>
                </a:solidFill>
                <a:latin typeface="仿宋" panose="02010609060101010101" pitchFamily="49" charset="-122"/>
                <a:ea typeface="仿宋" panose="02010609060101010101" pitchFamily="49" charset="-122"/>
              </a:rPr>
              <a:t>为了犯罪</a:t>
            </a:r>
            <a:r>
              <a:rPr lang="zh-CN" altLang="en-US" sz="2400" b="1" dirty="0">
                <a:solidFill>
                  <a:srgbClr val="000000"/>
                </a:solidFill>
                <a:latin typeface="仿宋" panose="02010609060101010101" pitchFamily="49" charset="-122"/>
                <a:ea typeface="仿宋" panose="02010609060101010101" pitchFamily="49" charset="-122"/>
              </a:rPr>
              <a:t>，准备工具、制造条件的，是犯罪预备。</a:t>
            </a:r>
          </a:p>
          <a:p>
            <a:pPr algn="just" eaLnBrk="1">
              <a:defRPr/>
            </a:pPr>
            <a:r>
              <a:rPr lang="zh-CN" altLang="en-US" sz="2400" b="1" dirty="0">
                <a:solidFill>
                  <a:srgbClr val="000000"/>
                </a:solidFill>
                <a:latin typeface="仿宋" panose="02010609060101010101" pitchFamily="49" charset="-122"/>
                <a:ea typeface="仿宋" panose="02010609060101010101" pitchFamily="49" charset="-122"/>
              </a:rPr>
              <a:t>对于预备犯，可以比照既遂犯从轻、减轻处罚或者免除处罚。</a:t>
            </a:r>
            <a:endParaRPr lang="en-US" altLang="zh-CN" sz="2400" b="1" dirty="0">
              <a:solidFill>
                <a:srgbClr val="000000"/>
              </a:solidFill>
              <a:latin typeface="仿宋" panose="02010609060101010101" pitchFamily="49" charset="-122"/>
              <a:ea typeface="仿宋" panose="02010609060101010101" pitchFamily="49" charset="-122"/>
            </a:endParaRPr>
          </a:p>
          <a:p>
            <a:pPr algn="just" eaLnBrk="1">
              <a:defRPr/>
            </a:pPr>
            <a:endParaRPr lang="zh-CN" altLang="en-US" sz="2400" b="1"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b="1" dirty="0">
                <a:solidFill>
                  <a:srgbClr val="000000"/>
                </a:solidFill>
                <a:latin typeface="仿宋" panose="02010609060101010101" pitchFamily="49" charset="-122"/>
                <a:ea typeface="仿宋" panose="02010609060101010101" pitchFamily="49" charset="-122"/>
              </a:rPr>
              <a:t>第二十三条 </a:t>
            </a:r>
            <a:r>
              <a:rPr lang="en-US" altLang="zh-CN" sz="2400" b="1" dirty="0">
                <a:solidFill>
                  <a:srgbClr val="000000"/>
                </a:solidFill>
                <a:latin typeface="仿宋" panose="02010609060101010101" pitchFamily="49" charset="-122"/>
                <a:ea typeface="仿宋" panose="02010609060101010101" pitchFamily="49" charset="-122"/>
              </a:rPr>
              <a:t>【</a:t>
            </a:r>
            <a:r>
              <a:rPr lang="zh-CN" altLang="en-US" sz="2400" b="1" dirty="0">
                <a:solidFill>
                  <a:srgbClr val="000000"/>
                </a:solidFill>
                <a:latin typeface="仿宋" panose="02010609060101010101" pitchFamily="49" charset="-122"/>
                <a:ea typeface="仿宋" panose="02010609060101010101" pitchFamily="49" charset="-122"/>
              </a:rPr>
              <a:t>犯罪未遂</a:t>
            </a:r>
            <a:r>
              <a:rPr lang="en-US" altLang="zh-CN" sz="2400" b="1" dirty="0">
                <a:solidFill>
                  <a:srgbClr val="000000"/>
                </a:solidFill>
                <a:latin typeface="仿宋" panose="02010609060101010101" pitchFamily="49" charset="-122"/>
                <a:ea typeface="仿宋" panose="02010609060101010101" pitchFamily="49" charset="-122"/>
              </a:rPr>
              <a:t>】</a:t>
            </a:r>
            <a:r>
              <a:rPr lang="zh-CN" altLang="en-US" sz="2400" b="1" dirty="0">
                <a:solidFill>
                  <a:srgbClr val="000000"/>
                </a:solidFill>
                <a:latin typeface="仿宋" panose="02010609060101010101" pitchFamily="49" charset="-122"/>
                <a:ea typeface="仿宋" panose="02010609060101010101" pitchFamily="49" charset="-122"/>
              </a:rPr>
              <a:t>已经</a:t>
            </a:r>
            <a:r>
              <a:rPr lang="zh-CN" altLang="en-US" sz="2400" b="1" dirty="0">
                <a:solidFill>
                  <a:schemeClr val="tx2">
                    <a:lumMod val="60000"/>
                    <a:lumOff val="40000"/>
                  </a:schemeClr>
                </a:solidFill>
                <a:latin typeface="仿宋" panose="02010609060101010101" pitchFamily="49" charset="-122"/>
                <a:ea typeface="仿宋" panose="02010609060101010101" pitchFamily="49" charset="-122"/>
              </a:rPr>
              <a:t>着手</a:t>
            </a:r>
            <a:r>
              <a:rPr lang="zh-CN" altLang="en-US" sz="2400" b="1" dirty="0">
                <a:solidFill>
                  <a:srgbClr val="000000"/>
                </a:solidFill>
                <a:latin typeface="仿宋" panose="02010609060101010101" pitchFamily="49" charset="-122"/>
                <a:ea typeface="仿宋" panose="02010609060101010101" pitchFamily="49" charset="-122"/>
              </a:rPr>
              <a:t>实行犯罪，由于犯罪分子意志以外的原因而</a:t>
            </a:r>
            <a:r>
              <a:rPr lang="zh-CN" altLang="en-US" sz="2400" b="1" dirty="0">
                <a:solidFill>
                  <a:schemeClr val="tx2">
                    <a:lumMod val="60000"/>
                    <a:lumOff val="40000"/>
                  </a:schemeClr>
                </a:solidFill>
                <a:latin typeface="仿宋" panose="02010609060101010101" pitchFamily="49" charset="-122"/>
                <a:ea typeface="仿宋" panose="02010609060101010101" pitchFamily="49" charset="-122"/>
              </a:rPr>
              <a:t>未得逞</a:t>
            </a:r>
            <a:r>
              <a:rPr lang="zh-CN" altLang="en-US" sz="2400" b="1" dirty="0">
                <a:solidFill>
                  <a:srgbClr val="000000"/>
                </a:solidFill>
                <a:latin typeface="仿宋" panose="02010609060101010101" pitchFamily="49" charset="-122"/>
                <a:ea typeface="仿宋" panose="02010609060101010101" pitchFamily="49" charset="-122"/>
              </a:rPr>
              <a:t>的，是犯罪未遂。</a:t>
            </a:r>
          </a:p>
          <a:p>
            <a:pPr algn="just" eaLnBrk="1">
              <a:defRPr/>
            </a:pPr>
            <a:r>
              <a:rPr lang="zh-CN" altLang="en-US" sz="2400" b="1" dirty="0">
                <a:solidFill>
                  <a:srgbClr val="000000"/>
                </a:solidFill>
                <a:latin typeface="仿宋" panose="02010609060101010101" pitchFamily="49" charset="-122"/>
                <a:ea typeface="仿宋" panose="02010609060101010101" pitchFamily="49" charset="-122"/>
              </a:rPr>
              <a:t>对于未遂犯，可以比照既遂犯从轻或者减轻处罚。</a:t>
            </a:r>
            <a:endParaRPr lang="en-US" altLang="zh-CN" sz="2400" b="1" dirty="0">
              <a:solidFill>
                <a:srgbClr val="000000"/>
              </a:solidFill>
              <a:latin typeface="仿宋" panose="02010609060101010101" pitchFamily="49" charset="-122"/>
              <a:ea typeface="仿宋" panose="02010609060101010101" pitchFamily="49" charset="-122"/>
            </a:endParaRPr>
          </a:p>
          <a:p>
            <a:pPr algn="just" eaLnBrk="1">
              <a:defRPr/>
            </a:pPr>
            <a:endParaRPr lang="zh-CN" altLang="en-US" sz="2400" b="1"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b="1" dirty="0">
                <a:solidFill>
                  <a:srgbClr val="000000"/>
                </a:solidFill>
                <a:latin typeface="仿宋" panose="02010609060101010101" pitchFamily="49" charset="-122"/>
                <a:ea typeface="仿宋" panose="02010609060101010101" pitchFamily="49" charset="-122"/>
              </a:rPr>
              <a:t>第二十四条 </a:t>
            </a:r>
            <a:r>
              <a:rPr lang="en-US" altLang="zh-CN" sz="2400" b="1" dirty="0">
                <a:solidFill>
                  <a:srgbClr val="000000"/>
                </a:solidFill>
                <a:latin typeface="仿宋" panose="02010609060101010101" pitchFamily="49" charset="-122"/>
                <a:ea typeface="仿宋" panose="02010609060101010101" pitchFamily="49" charset="-122"/>
              </a:rPr>
              <a:t>【</a:t>
            </a:r>
            <a:r>
              <a:rPr lang="zh-CN" altLang="en-US" sz="2400" b="1" dirty="0">
                <a:solidFill>
                  <a:srgbClr val="000000"/>
                </a:solidFill>
                <a:latin typeface="仿宋" panose="02010609060101010101" pitchFamily="49" charset="-122"/>
                <a:ea typeface="仿宋" panose="02010609060101010101" pitchFamily="49" charset="-122"/>
              </a:rPr>
              <a:t>犯罪中止</a:t>
            </a:r>
            <a:r>
              <a:rPr lang="en-US" altLang="zh-CN" sz="2400" b="1" dirty="0">
                <a:solidFill>
                  <a:srgbClr val="000000"/>
                </a:solidFill>
                <a:latin typeface="仿宋" panose="02010609060101010101" pitchFamily="49" charset="-122"/>
                <a:ea typeface="仿宋" panose="02010609060101010101" pitchFamily="49" charset="-122"/>
              </a:rPr>
              <a:t>】</a:t>
            </a:r>
            <a:r>
              <a:rPr lang="zh-CN" altLang="en-US" sz="2400" b="1" dirty="0">
                <a:solidFill>
                  <a:srgbClr val="000000"/>
                </a:solidFill>
                <a:latin typeface="仿宋" panose="02010609060101010101" pitchFamily="49" charset="-122"/>
                <a:ea typeface="仿宋" panose="02010609060101010101" pitchFamily="49" charset="-122"/>
              </a:rPr>
              <a:t>在</a:t>
            </a:r>
            <a:r>
              <a:rPr lang="zh-CN" altLang="en-US" sz="2400" b="1" dirty="0">
                <a:solidFill>
                  <a:schemeClr val="tx2">
                    <a:lumMod val="60000"/>
                    <a:lumOff val="40000"/>
                  </a:schemeClr>
                </a:solidFill>
                <a:latin typeface="仿宋" panose="02010609060101010101" pitchFamily="49" charset="-122"/>
                <a:ea typeface="仿宋" panose="02010609060101010101" pitchFamily="49" charset="-122"/>
              </a:rPr>
              <a:t>犯罪过程中</a:t>
            </a:r>
            <a:r>
              <a:rPr lang="zh-CN" altLang="en-US" sz="2400" b="1" dirty="0">
                <a:solidFill>
                  <a:srgbClr val="000000"/>
                </a:solidFill>
                <a:latin typeface="仿宋" panose="02010609060101010101" pitchFamily="49" charset="-122"/>
                <a:ea typeface="仿宋" panose="02010609060101010101" pitchFamily="49" charset="-122"/>
              </a:rPr>
              <a:t>，</a:t>
            </a:r>
            <a:r>
              <a:rPr lang="zh-CN" altLang="en-US" sz="2400" b="1" dirty="0">
                <a:solidFill>
                  <a:schemeClr val="tx2">
                    <a:lumMod val="60000"/>
                    <a:lumOff val="40000"/>
                  </a:schemeClr>
                </a:solidFill>
                <a:latin typeface="仿宋" panose="02010609060101010101" pitchFamily="49" charset="-122"/>
                <a:ea typeface="仿宋" panose="02010609060101010101" pitchFamily="49" charset="-122"/>
              </a:rPr>
              <a:t>自动放弃</a:t>
            </a:r>
            <a:r>
              <a:rPr lang="zh-CN" altLang="en-US" sz="2400" b="1" dirty="0">
                <a:solidFill>
                  <a:srgbClr val="000000"/>
                </a:solidFill>
                <a:latin typeface="仿宋" panose="02010609060101010101" pitchFamily="49" charset="-122"/>
                <a:ea typeface="仿宋" panose="02010609060101010101" pitchFamily="49" charset="-122"/>
              </a:rPr>
              <a:t>犯罪或者</a:t>
            </a:r>
            <a:r>
              <a:rPr lang="zh-CN" altLang="en-US" sz="2400" b="1" dirty="0">
                <a:solidFill>
                  <a:schemeClr val="tx2">
                    <a:lumMod val="60000"/>
                    <a:lumOff val="40000"/>
                  </a:schemeClr>
                </a:solidFill>
                <a:latin typeface="仿宋" panose="02010609060101010101" pitchFamily="49" charset="-122"/>
                <a:ea typeface="仿宋" panose="02010609060101010101" pitchFamily="49" charset="-122"/>
              </a:rPr>
              <a:t>自动有效地</a:t>
            </a:r>
            <a:r>
              <a:rPr lang="zh-CN" altLang="en-US" sz="2400" b="1" dirty="0">
                <a:solidFill>
                  <a:srgbClr val="000000"/>
                </a:solidFill>
                <a:latin typeface="仿宋" panose="02010609060101010101" pitchFamily="49" charset="-122"/>
                <a:ea typeface="仿宋" panose="02010609060101010101" pitchFamily="49" charset="-122"/>
              </a:rPr>
              <a:t>防止犯罪结果发生的，是犯罪中止。</a:t>
            </a:r>
          </a:p>
          <a:p>
            <a:pPr algn="just" eaLnBrk="1">
              <a:defRPr/>
            </a:pPr>
            <a:r>
              <a:rPr lang="zh-CN" altLang="en-US" sz="2400" b="1" dirty="0">
                <a:solidFill>
                  <a:srgbClr val="000000"/>
                </a:solidFill>
                <a:latin typeface="仿宋" panose="02010609060101010101" pitchFamily="49" charset="-122"/>
                <a:ea typeface="仿宋" panose="02010609060101010101" pitchFamily="49" charset="-122"/>
              </a:rPr>
              <a:t>对于中止犯，没有造成损害的，应当免除处罚</a:t>
            </a:r>
            <a:r>
              <a:rPr lang="en-US" altLang="zh-CN" sz="2400" b="1" dirty="0">
                <a:solidFill>
                  <a:srgbClr val="000000"/>
                </a:solidFill>
                <a:latin typeface="仿宋" panose="02010609060101010101" pitchFamily="49" charset="-122"/>
                <a:ea typeface="仿宋" panose="02010609060101010101" pitchFamily="49" charset="-122"/>
              </a:rPr>
              <a:t>;</a:t>
            </a:r>
            <a:r>
              <a:rPr lang="zh-CN" altLang="en-US" sz="2400" b="1" dirty="0">
                <a:solidFill>
                  <a:srgbClr val="000000"/>
                </a:solidFill>
                <a:latin typeface="仿宋" panose="02010609060101010101" pitchFamily="49" charset="-122"/>
                <a:ea typeface="仿宋" panose="02010609060101010101" pitchFamily="49" charset="-122"/>
              </a:rPr>
              <a:t>造成损害的，应当减轻处罚。</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a:extLst>
              <a:ext uri="{FF2B5EF4-FFF2-40B4-BE49-F238E27FC236}">
                <a16:creationId xmlns:a16="http://schemas.microsoft.com/office/drawing/2014/main" id="{E80F1772-D3F6-8928-8F56-A11AB666F3EA}"/>
              </a:ext>
            </a:extLst>
          </p:cNvPr>
          <p:cNvSpPr txBox="1"/>
          <p:nvPr/>
        </p:nvSpPr>
        <p:spPr>
          <a:xfrm>
            <a:off x="142875" y="258901"/>
            <a:ext cx="9001125" cy="6340197"/>
          </a:xfrm>
          <a:prstGeom prst="rect">
            <a:avLst/>
          </a:prstGeom>
          <a:noFill/>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三、犯罪既遂形态的类型</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在刑法分则规定的几百种犯罪中，犯罪构成的既遂形态呈现出不同的情况，概括起来有以下几种既遂类型：</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70C0"/>
                </a:solidFill>
                <a:latin typeface="黑体" panose="02010609060101010101" pitchFamily="49" charset="-122"/>
                <a:ea typeface="黑体" panose="02010609060101010101" pitchFamily="49" charset="-122"/>
              </a:rPr>
              <a:t> </a:t>
            </a:r>
            <a:r>
              <a:rPr lang="zh-CN" altLang="en-US" sz="2400" dirty="0">
                <a:solidFill>
                  <a:srgbClr val="0070C0"/>
                </a:solidFill>
                <a:latin typeface="黑体" panose="02010609060101010101" pitchFamily="49" charset="-122"/>
                <a:ea typeface="黑体" panose="02010609060101010101" pitchFamily="49" charset="-122"/>
              </a:rPr>
              <a:t>（一）实害犯</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70C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行为必须已经造成法定的</a:t>
            </a:r>
            <a:r>
              <a:rPr lang="zh-CN" altLang="en-US" sz="2400" dirty="0">
                <a:solidFill>
                  <a:srgbClr val="0070C0"/>
                </a:solidFill>
                <a:latin typeface="黑体" panose="02010609060101010101" pitchFamily="49" charset="-122"/>
                <a:ea typeface="黑体" panose="02010609060101010101" pitchFamily="49" charset="-122"/>
              </a:rPr>
              <a:t>实害结果</a:t>
            </a:r>
            <a:r>
              <a:rPr lang="zh-CN" altLang="en-US" sz="2400" dirty="0">
                <a:solidFill>
                  <a:srgbClr val="000000"/>
                </a:solidFill>
                <a:latin typeface="黑体" panose="02010609060101010101" pitchFamily="49" charset="-122"/>
                <a:ea typeface="黑体" panose="02010609060101010101" pitchFamily="49" charset="-122"/>
              </a:rPr>
              <a:t>，才是该罪的既遂。</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例如，对故意杀人罪而言，仅有杀人的行为尚不足以成立该罪的既遂，必须有杀人行为且致人死亡才能成立该罪的既遂。</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故意杀人罪、故意伤害罪、盗窃罪、故意毁坏财物罪、抢劫罪、抢夺罪、诈骗罪等属于实害犯。</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3.</a:t>
            </a:r>
            <a:r>
              <a:rPr lang="zh-CN" altLang="en-US" sz="2400" dirty="0">
                <a:solidFill>
                  <a:srgbClr val="000000"/>
                </a:solidFill>
                <a:latin typeface="黑体" panose="02010609060101010101" pitchFamily="49" charset="-122"/>
                <a:ea typeface="黑体" panose="02010609060101010101" pitchFamily="49" charset="-122"/>
              </a:rPr>
              <a:t>当实行行为与实害结果存在</a:t>
            </a:r>
            <a:r>
              <a:rPr lang="zh-CN" altLang="en-US" sz="2400" dirty="0">
                <a:solidFill>
                  <a:srgbClr val="0070C0"/>
                </a:solidFill>
                <a:latin typeface="黑体" panose="02010609060101010101" pitchFamily="49" charset="-122"/>
                <a:ea typeface="黑体" panose="02010609060101010101" pitchFamily="49" charset="-122"/>
              </a:rPr>
              <a:t>因果关系</a:t>
            </a:r>
            <a:r>
              <a:rPr lang="zh-CN" altLang="en-US" sz="2400" dirty="0">
                <a:solidFill>
                  <a:srgbClr val="000000"/>
                </a:solidFill>
                <a:latin typeface="黑体" panose="02010609060101010101" pitchFamily="49" charset="-122"/>
                <a:ea typeface="黑体" panose="02010609060101010101" pitchFamily="49" charset="-122"/>
              </a:rPr>
              <a:t>，才成立犯罪既遂。</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例如，甲误以为苹果有毒（实际无毒），欲毒死小女孩，给小女孩吃苹果。结果小女孩被苹果噎住致死。</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en-US" altLang="zh-CN" sz="2400" b="1" dirty="0">
                <a:solidFill>
                  <a:srgbClr val="00B0F0"/>
                </a:solidFill>
                <a:latin typeface="黑体" panose="02010609060101010101" pitchFamily="49" charset="-122"/>
                <a:ea typeface="黑体" panose="02010609060101010101" pitchFamily="49" charset="-122"/>
              </a:rPr>
              <a:t>【</a:t>
            </a:r>
            <a:r>
              <a:rPr lang="zh-CN" altLang="en-US" sz="2400" b="1" dirty="0">
                <a:solidFill>
                  <a:srgbClr val="00B0F0"/>
                </a:solidFill>
                <a:latin typeface="黑体" panose="02010609060101010101" pitchFamily="49" charset="-122"/>
                <a:ea typeface="黑体" panose="02010609060101010101" pitchFamily="49" charset="-122"/>
              </a:rPr>
              <a:t>总结</a:t>
            </a:r>
            <a:r>
              <a:rPr lang="en-US" altLang="zh-CN" sz="2400" b="1" dirty="0">
                <a:solidFill>
                  <a:srgbClr val="00B0F0"/>
                </a:solidFill>
                <a:latin typeface="黑体" panose="02010609060101010101" pitchFamily="49" charset="-122"/>
                <a:ea typeface="黑体" panose="02010609060101010101" pitchFamily="49" charset="-122"/>
              </a:rPr>
              <a:t>】</a:t>
            </a:r>
            <a:r>
              <a:rPr lang="zh-CN" altLang="en-US" sz="2400" b="1" dirty="0">
                <a:solidFill>
                  <a:srgbClr val="00B0F0"/>
                </a:solidFill>
                <a:latin typeface="黑体" panose="02010609060101010101" pitchFamily="49" charset="-122"/>
                <a:ea typeface="黑体" panose="02010609060101010101" pitchFamily="49" charset="-122"/>
              </a:rPr>
              <a:t>实行行为 </a:t>
            </a:r>
            <a:r>
              <a:rPr lang="en-US" altLang="zh-CN" sz="2400" b="1" dirty="0">
                <a:solidFill>
                  <a:srgbClr val="00B0F0"/>
                </a:solidFill>
                <a:latin typeface="黑体" panose="02010609060101010101" pitchFamily="49" charset="-122"/>
                <a:ea typeface="黑体" panose="02010609060101010101" pitchFamily="49" charset="-122"/>
              </a:rPr>
              <a:t>+ </a:t>
            </a:r>
            <a:r>
              <a:rPr lang="zh-CN" altLang="en-US" sz="2400" b="1" dirty="0">
                <a:solidFill>
                  <a:srgbClr val="00B0F0"/>
                </a:solidFill>
                <a:latin typeface="黑体" panose="02010609060101010101" pitchFamily="49" charset="-122"/>
                <a:ea typeface="黑体" panose="02010609060101010101" pitchFamily="49" charset="-122"/>
              </a:rPr>
              <a:t>实害结果 </a:t>
            </a:r>
            <a:r>
              <a:rPr lang="en-US" altLang="zh-CN" sz="2400" b="1" dirty="0">
                <a:solidFill>
                  <a:srgbClr val="00B0F0"/>
                </a:solidFill>
                <a:latin typeface="黑体" panose="02010609060101010101" pitchFamily="49" charset="-122"/>
                <a:ea typeface="黑体" panose="02010609060101010101" pitchFamily="49" charset="-122"/>
              </a:rPr>
              <a:t>= </a:t>
            </a:r>
            <a:r>
              <a:rPr lang="zh-CN" altLang="en-US" sz="2400" b="1" dirty="0">
                <a:solidFill>
                  <a:srgbClr val="00B0F0"/>
                </a:solidFill>
                <a:latin typeface="黑体" panose="02010609060101010101" pitchFamily="49" charset="-122"/>
                <a:ea typeface="黑体" panose="02010609060101010101" pitchFamily="49" charset="-122"/>
              </a:rPr>
              <a:t>犯罪既遂。</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a:extLst>
              <a:ext uri="{FF2B5EF4-FFF2-40B4-BE49-F238E27FC236}">
                <a16:creationId xmlns:a16="http://schemas.microsoft.com/office/drawing/2014/main" id="{FFEA1527-F917-98AA-5C91-1CEE5565EC71}"/>
              </a:ext>
            </a:extLst>
          </p:cNvPr>
          <p:cNvSpPr txBox="1"/>
          <p:nvPr/>
        </p:nvSpPr>
        <p:spPr>
          <a:xfrm>
            <a:off x="130957" y="151179"/>
            <a:ext cx="9001125" cy="6555641"/>
          </a:xfrm>
          <a:prstGeom prst="rect">
            <a:avLst/>
          </a:prstGeom>
          <a:noFill/>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（二）</a:t>
            </a:r>
            <a:r>
              <a:rPr lang="zh-CN" altLang="en-US" sz="2400" dirty="0">
                <a:solidFill>
                  <a:srgbClr val="0070C0"/>
                </a:solidFill>
                <a:latin typeface="黑体" panose="02010609060101010101" pitchFamily="49" charset="-122"/>
                <a:ea typeface="黑体" panose="02010609060101010101" pitchFamily="49" charset="-122"/>
              </a:rPr>
              <a:t>危险犯</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70C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危险犯的特征是发生侵害法益的</a:t>
            </a:r>
            <a:r>
              <a:rPr lang="zh-CN" altLang="en-US" sz="2400" dirty="0">
                <a:solidFill>
                  <a:srgbClr val="0070C0"/>
                </a:solidFill>
                <a:latin typeface="黑体" panose="02010609060101010101" pitchFamily="49" charset="-122"/>
                <a:ea typeface="黑体" panose="02010609060101010101" pitchFamily="49" charset="-122"/>
              </a:rPr>
              <a:t>现实危险</a:t>
            </a:r>
            <a:r>
              <a:rPr lang="zh-CN" altLang="en-US" sz="2400" dirty="0">
                <a:solidFill>
                  <a:srgbClr val="000000"/>
                </a:solidFill>
                <a:latin typeface="黑体" panose="02010609060101010101" pitchFamily="49" charset="-122"/>
                <a:ea typeface="黑体" panose="02010609060101010101" pitchFamily="49" charset="-122"/>
              </a:rPr>
              <a:t>是既遂的要件。只要行为足以造成某种严重后果发生的危险，就是该罪的既遂。</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例如，甲故意多次在山林里点燃易燃杂草，企未造成严重后果，由于放火罪是危险犯图烧毁山林，后火被及时扑灭，只要实施了放火行为，使公共安全处于危险状态，即成立放火罪既遂。</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放火罪、决水罪、爆炸罪、投放危险物质罪、破坏交通工具罪、破坏交通设施罪、破坏电力设备罪等是危险犯。</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mn-ea"/>
              <a:ea typeface="+mn-ea"/>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3.</a:t>
            </a:r>
            <a:r>
              <a:rPr lang="zh-CN" altLang="en-US" sz="2400" dirty="0">
                <a:solidFill>
                  <a:srgbClr val="000000"/>
                </a:solidFill>
                <a:latin typeface="黑体" panose="02010609060101010101" pitchFamily="49" charset="-122"/>
                <a:ea typeface="黑体" panose="02010609060101010101" pitchFamily="49" charset="-122"/>
              </a:rPr>
              <a:t>危险犯也存在预备、未遂、中止等未完成形态。</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如，甲放火焚烧居民楼，正在点火时被抓获。由于还未点燃建筑物，对公共安全尚未造成现实的危险，故仅构成放火罪未遂。如果甲在建筑物被引燃前主动灭火，应当认定为放火罪中止。一旦建筑物被引燃（独立燃烧），就对公共安全造成了现实的危险，即使未造成严重的实害结果，也构成放火罪既遂。</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en-US" altLang="zh-CN" sz="2400" b="1" dirty="0">
                <a:solidFill>
                  <a:srgbClr val="00B0F0"/>
                </a:solidFill>
                <a:latin typeface="黑体" panose="02010609060101010101" pitchFamily="49" charset="-122"/>
                <a:ea typeface="黑体" panose="02010609060101010101" pitchFamily="49" charset="-122"/>
              </a:rPr>
              <a:t>【</a:t>
            </a:r>
            <a:r>
              <a:rPr lang="zh-CN" altLang="en-US" sz="2400" b="1" dirty="0">
                <a:solidFill>
                  <a:srgbClr val="00B0F0"/>
                </a:solidFill>
                <a:latin typeface="黑体" panose="02010609060101010101" pitchFamily="49" charset="-122"/>
                <a:ea typeface="黑体" panose="02010609060101010101" pitchFamily="49" charset="-122"/>
              </a:rPr>
              <a:t>总结</a:t>
            </a:r>
            <a:r>
              <a:rPr lang="en-US" altLang="zh-CN" sz="2400" b="1" dirty="0">
                <a:solidFill>
                  <a:srgbClr val="00B0F0"/>
                </a:solidFill>
                <a:latin typeface="黑体" panose="02010609060101010101" pitchFamily="49" charset="-122"/>
                <a:ea typeface="黑体" panose="02010609060101010101" pitchFamily="49" charset="-122"/>
              </a:rPr>
              <a:t>】</a:t>
            </a:r>
            <a:r>
              <a:rPr lang="zh-CN" altLang="en-US" sz="2400" b="1" dirty="0">
                <a:solidFill>
                  <a:srgbClr val="00B0F0"/>
                </a:solidFill>
                <a:latin typeface="黑体" panose="02010609060101010101" pitchFamily="49" charset="-122"/>
                <a:ea typeface="黑体" panose="02010609060101010101" pitchFamily="49" charset="-122"/>
              </a:rPr>
              <a:t>实行行为 </a:t>
            </a:r>
            <a:r>
              <a:rPr lang="en-US" altLang="zh-CN" sz="2400" b="1" dirty="0">
                <a:solidFill>
                  <a:srgbClr val="00B0F0"/>
                </a:solidFill>
                <a:latin typeface="黑体" panose="02010609060101010101" pitchFamily="49" charset="-122"/>
                <a:ea typeface="黑体" panose="02010609060101010101" pitchFamily="49" charset="-122"/>
              </a:rPr>
              <a:t>+ </a:t>
            </a:r>
            <a:r>
              <a:rPr lang="zh-CN" altLang="en-US" sz="2400" b="1" dirty="0">
                <a:solidFill>
                  <a:srgbClr val="00B0F0"/>
                </a:solidFill>
                <a:latin typeface="黑体" panose="02010609060101010101" pitchFamily="49" charset="-122"/>
                <a:ea typeface="黑体" panose="02010609060101010101" pitchFamily="49" charset="-122"/>
              </a:rPr>
              <a:t>现实危险状态 </a:t>
            </a:r>
            <a:r>
              <a:rPr lang="en-US" altLang="zh-CN" sz="2400" b="1" dirty="0">
                <a:solidFill>
                  <a:srgbClr val="00B0F0"/>
                </a:solidFill>
                <a:latin typeface="黑体" panose="02010609060101010101" pitchFamily="49" charset="-122"/>
                <a:ea typeface="黑体" panose="02010609060101010101" pitchFamily="49" charset="-122"/>
              </a:rPr>
              <a:t>= </a:t>
            </a:r>
            <a:r>
              <a:rPr lang="zh-CN" altLang="en-US" sz="2400" b="1" dirty="0">
                <a:solidFill>
                  <a:srgbClr val="00B0F0"/>
                </a:solidFill>
                <a:latin typeface="黑体" panose="02010609060101010101" pitchFamily="49" charset="-122"/>
                <a:ea typeface="黑体" panose="02010609060101010101" pitchFamily="49" charset="-122"/>
              </a:rPr>
              <a:t>犯罪既遂。</a:t>
            </a:r>
            <a:endParaRPr lang="en-US" altLang="zh-CN" sz="2400" b="1" dirty="0">
              <a:solidFill>
                <a:srgbClr val="00B0F0"/>
              </a:solidFill>
              <a:latin typeface="黑体" panose="02010609060101010101" pitchFamily="49" charset="-122"/>
              <a:ea typeface="黑体" panose="02010609060101010101" pitchFamily="49"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a:extLst>
              <a:ext uri="{FF2B5EF4-FFF2-40B4-BE49-F238E27FC236}">
                <a16:creationId xmlns:a16="http://schemas.microsoft.com/office/drawing/2014/main" id="{9F958AB8-9AFA-A04F-7ACD-8E923313151F}"/>
              </a:ext>
            </a:extLst>
          </p:cNvPr>
          <p:cNvSpPr txBox="1"/>
          <p:nvPr/>
        </p:nvSpPr>
        <p:spPr>
          <a:xfrm>
            <a:off x="71437" y="120402"/>
            <a:ext cx="9001125" cy="6617196"/>
          </a:xfrm>
          <a:prstGeom prst="rect">
            <a:avLst/>
          </a:prstGeom>
          <a:noFill/>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（三）</a:t>
            </a:r>
            <a:r>
              <a:rPr lang="zh-CN" altLang="en-US" sz="2400" dirty="0">
                <a:solidFill>
                  <a:srgbClr val="0070C0"/>
                </a:solidFill>
                <a:latin typeface="黑体" panose="02010609060101010101" pitchFamily="49" charset="-122"/>
                <a:ea typeface="黑体" panose="02010609060101010101" pitchFamily="49" charset="-122"/>
              </a:rPr>
              <a:t>行为犯</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70C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行为犯的特征是犯罪行为实施到</a:t>
            </a:r>
            <a:r>
              <a:rPr lang="zh-CN" altLang="en-US" sz="2400" dirty="0">
                <a:solidFill>
                  <a:srgbClr val="0070C0"/>
                </a:solidFill>
                <a:latin typeface="黑体" panose="02010609060101010101" pitchFamily="49" charset="-122"/>
                <a:ea typeface="黑体" panose="02010609060101010101" pitchFamily="49" charset="-122"/>
              </a:rPr>
              <a:t>一定程度</a:t>
            </a:r>
            <a:r>
              <a:rPr lang="zh-CN" altLang="en-US" sz="2400" dirty="0">
                <a:solidFill>
                  <a:srgbClr val="000000"/>
                </a:solidFill>
                <a:latin typeface="黑体" panose="02010609060101010101" pitchFamily="49" charset="-122"/>
                <a:ea typeface="黑体" panose="02010609060101010101" pitchFamily="49" charset="-122"/>
              </a:rPr>
              <a:t>即构成既遂（程度犯）；只要</a:t>
            </a:r>
            <a:r>
              <a:rPr lang="zh-CN" altLang="en-US" sz="2400" dirty="0">
                <a:solidFill>
                  <a:srgbClr val="0070C0"/>
                </a:solidFill>
                <a:latin typeface="黑体" panose="02010609060101010101" pitchFamily="49" charset="-122"/>
                <a:ea typeface="黑体" panose="02010609060101010101" pitchFamily="49" charset="-122"/>
              </a:rPr>
              <a:t>实行了某种犯罪行为</a:t>
            </a:r>
            <a:r>
              <a:rPr lang="zh-CN" altLang="en-US" sz="2400" dirty="0">
                <a:solidFill>
                  <a:srgbClr val="000000"/>
                </a:solidFill>
                <a:latin typeface="黑体" panose="02010609060101010101" pitchFamily="49" charset="-122"/>
                <a:ea typeface="黑体" panose="02010609060101010101" pitchFamily="49" charset="-122"/>
              </a:rPr>
              <a:t>即构成既遂（举动犯）。</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例如，以出卖为目的，只要控制了妇女就构成拐卖妇女罪既遂，不要求实际卖出。</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mn-ea"/>
              <a:ea typeface="+mn-ea"/>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行为犯中有</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种：</a:t>
            </a:r>
            <a:r>
              <a:rPr lang="zh-CN" altLang="en-US" sz="2400" dirty="0">
                <a:solidFill>
                  <a:srgbClr val="00B0F0"/>
                </a:solidFill>
                <a:latin typeface="黑体" panose="02010609060101010101" pitchFamily="49" charset="-122"/>
                <a:ea typeface="黑体" panose="02010609060101010101" pitchFamily="49" charset="-122"/>
              </a:rPr>
              <a:t>程度犯和举动犯</a:t>
            </a:r>
            <a:endParaRPr lang="en-US" altLang="zh-CN" sz="2400" dirty="0">
              <a:solidFill>
                <a:srgbClr val="00B0F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B0F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举动犯的特点是一经着手实行犯罪行为就是既遂，而程度犯需要实施一定的行为过程才能既遂。</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mn-ea"/>
              <a:ea typeface="+mn-ea"/>
            </a:endParaRPr>
          </a:p>
          <a:p>
            <a:pPr algn="just" eaLnBrk="1">
              <a:defRPr/>
            </a:pPr>
            <a:r>
              <a:rPr lang="en-US" altLang="zh-CN" sz="2400" dirty="0">
                <a:solidFill>
                  <a:srgbClr val="000000"/>
                </a:solidFill>
                <a:latin typeface="+mn-ea"/>
                <a:ea typeface="+mn-ea"/>
              </a:rPr>
              <a:t>    </a:t>
            </a:r>
            <a:r>
              <a:rPr lang="zh-CN" altLang="en-US" sz="2400" dirty="0">
                <a:solidFill>
                  <a:srgbClr val="000000"/>
                </a:solidFill>
                <a:latin typeface="仿宋" panose="02010609060101010101" pitchFamily="49" charset="-122"/>
                <a:ea typeface="仿宋" panose="02010609060101010101" pitchFamily="49" charset="-122"/>
              </a:rPr>
              <a:t>例如，诬告陷害罪是程度犯</a:t>
            </a:r>
            <a:r>
              <a:rPr lang="zh-CN" altLang="en-US" sz="2400" dirty="0">
                <a:solidFill>
                  <a:srgbClr val="000000"/>
                </a:solidFill>
                <a:latin typeface="+mn-ea"/>
                <a:ea typeface="+mn-ea"/>
              </a:rPr>
              <a:t>，</a:t>
            </a:r>
            <a:r>
              <a:rPr lang="zh-CN" altLang="en-US" sz="2400" dirty="0">
                <a:solidFill>
                  <a:srgbClr val="000000"/>
                </a:solidFill>
                <a:latin typeface="仿宋" panose="02010609060101010101" pitchFamily="49" charset="-122"/>
                <a:ea typeface="仿宋" panose="02010609060101010101" pitchFamily="49" charset="-122"/>
              </a:rPr>
              <a:t>而煽动分裂国家罪是举动犯</a:t>
            </a:r>
            <a:r>
              <a:rPr lang="zh-CN" altLang="en-US" sz="2400" dirty="0">
                <a:solidFill>
                  <a:srgbClr val="000000"/>
                </a:solidFill>
                <a:latin typeface="+mn-ea"/>
                <a:ea typeface="+mn-ea"/>
              </a:rPr>
              <a:t>。</a:t>
            </a:r>
            <a:endParaRPr lang="en-US" altLang="zh-CN" sz="2400" dirty="0">
              <a:solidFill>
                <a:srgbClr val="000000"/>
              </a:solidFill>
              <a:latin typeface="+mn-ea"/>
              <a:ea typeface="+mn-ea"/>
            </a:endParaRPr>
          </a:p>
          <a:p>
            <a:pPr algn="just" eaLnBrk="1">
              <a:defRPr/>
            </a:pPr>
            <a:endParaRPr lang="en-US" altLang="zh-CN" sz="1000" dirty="0">
              <a:solidFill>
                <a:srgbClr val="000000"/>
              </a:solidFill>
              <a:latin typeface="+mn-ea"/>
              <a:ea typeface="+mn-ea"/>
            </a:endParaRPr>
          </a:p>
          <a:p>
            <a:pPr algn="just" eaLnBrk="1">
              <a:defRPr/>
            </a:pPr>
            <a:r>
              <a:rPr lang="en-US" altLang="zh-CN" sz="2400" dirty="0">
                <a:solidFill>
                  <a:srgbClr val="000000"/>
                </a:solidFill>
                <a:latin typeface="+mn-ea"/>
                <a:ea typeface="+mn-ea"/>
              </a:rPr>
              <a:t>    </a:t>
            </a:r>
            <a:r>
              <a:rPr lang="en-US" altLang="zh-CN" sz="2400" dirty="0">
                <a:solidFill>
                  <a:srgbClr val="000000"/>
                </a:solidFill>
                <a:latin typeface="黑体" panose="02010609060101010101" pitchFamily="49" charset="-122"/>
                <a:ea typeface="黑体" panose="02010609060101010101" pitchFamily="49" charset="-122"/>
              </a:rPr>
              <a:t>3.</a:t>
            </a:r>
            <a:r>
              <a:rPr lang="zh-CN" altLang="en-US" sz="2400" dirty="0">
                <a:solidFill>
                  <a:srgbClr val="000000"/>
                </a:solidFill>
                <a:latin typeface="黑体" panose="02010609060101010101" pitchFamily="49" charset="-122"/>
                <a:ea typeface="黑体" panose="02010609060101010101" pitchFamily="49" charset="-122"/>
              </a:rPr>
              <a:t>行为犯中，也存在预备、未遂、中止等未完成形态。</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400" dirty="0">
              <a:solidFill>
                <a:srgbClr val="000000"/>
              </a:solidFill>
              <a:latin typeface="+mn-ea"/>
              <a:ea typeface="+mn-ea"/>
            </a:endParaRPr>
          </a:p>
          <a:p>
            <a:pPr algn="just" eaLnBrk="1">
              <a:defRPr/>
            </a:pPr>
            <a:r>
              <a:rPr lang="en-US" altLang="zh-CN" sz="1400" dirty="0">
                <a:solidFill>
                  <a:srgbClr val="000000"/>
                </a:solidFill>
                <a:latin typeface="+mn-ea"/>
                <a:ea typeface="+mn-ea"/>
              </a:rPr>
              <a:t>    </a:t>
            </a:r>
            <a:r>
              <a:rPr lang="en-US" altLang="zh-CN" sz="2400" b="1" dirty="0">
                <a:solidFill>
                  <a:srgbClr val="00B0F0"/>
                </a:solidFill>
                <a:latin typeface="黑体" panose="02010609060101010101" pitchFamily="49" charset="-122"/>
                <a:ea typeface="黑体" panose="02010609060101010101" pitchFamily="49" charset="-122"/>
              </a:rPr>
              <a:t>【</a:t>
            </a:r>
            <a:r>
              <a:rPr lang="zh-CN" altLang="en-US" sz="2400" b="1" dirty="0">
                <a:solidFill>
                  <a:srgbClr val="00B0F0"/>
                </a:solidFill>
                <a:latin typeface="黑体" panose="02010609060101010101" pitchFamily="49" charset="-122"/>
                <a:ea typeface="黑体" panose="02010609060101010101" pitchFamily="49" charset="-122"/>
              </a:rPr>
              <a:t>总结</a:t>
            </a:r>
            <a:r>
              <a:rPr lang="en-US" altLang="zh-CN" sz="2400" b="1" dirty="0">
                <a:solidFill>
                  <a:srgbClr val="00B0F0"/>
                </a:solidFill>
                <a:latin typeface="黑体" panose="02010609060101010101" pitchFamily="49" charset="-122"/>
                <a:ea typeface="黑体" panose="02010609060101010101" pitchFamily="49" charset="-122"/>
              </a:rPr>
              <a:t>】</a:t>
            </a:r>
            <a:r>
              <a:rPr lang="zh-CN" altLang="en-US" sz="2400" b="1" dirty="0">
                <a:solidFill>
                  <a:srgbClr val="00B0F0"/>
                </a:solidFill>
                <a:latin typeface="黑体" panose="02010609060101010101" pitchFamily="49" charset="-122"/>
                <a:ea typeface="黑体" panose="02010609060101010101" pitchFamily="49" charset="-122"/>
              </a:rPr>
              <a:t>实施了完整的犯罪行为 </a:t>
            </a:r>
            <a:r>
              <a:rPr lang="en-US" altLang="zh-CN" sz="2400" b="1" dirty="0">
                <a:solidFill>
                  <a:srgbClr val="00B0F0"/>
                </a:solidFill>
                <a:latin typeface="黑体" panose="02010609060101010101" pitchFamily="49" charset="-122"/>
                <a:ea typeface="黑体" panose="02010609060101010101" pitchFamily="49" charset="-122"/>
              </a:rPr>
              <a:t>= </a:t>
            </a:r>
            <a:r>
              <a:rPr lang="zh-CN" altLang="en-US" sz="2400" b="1" dirty="0">
                <a:solidFill>
                  <a:srgbClr val="00B0F0"/>
                </a:solidFill>
                <a:latin typeface="黑体" panose="02010609060101010101" pitchFamily="49" charset="-122"/>
                <a:ea typeface="黑体" panose="02010609060101010101" pitchFamily="49" charset="-122"/>
              </a:rPr>
              <a:t>犯罪既遂。</a:t>
            </a:r>
            <a:endParaRPr lang="en-US" altLang="zh-CN" sz="2400" b="1" dirty="0">
              <a:solidFill>
                <a:srgbClr val="00B0F0"/>
              </a:solidFill>
              <a:latin typeface="黑体" panose="02010609060101010101" pitchFamily="49" charset="-122"/>
              <a:ea typeface="黑体" panose="02010609060101010101" pitchFamily="49" charset="-122"/>
            </a:endParaRPr>
          </a:p>
          <a:p>
            <a:pPr algn="just" eaLnBrk="1">
              <a:defRPr/>
            </a:pPr>
            <a:endParaRPr lang="en-US" altLang="zh-CN" sz="1400" dirty="0">
              <a:solidFill>
                <a:srgbClr val="000000"/>
              </a:solidFill>
              <a:latin typeface="+mn-ea"/>
              <a:ea typeface="+mn-ea"/>
            </a:endParaRPr>
          </a:p>
          <a:p>
            <a:pPr algn="just" eaLnBrk="1">
              <a:defRPr/>
            </a:pPr>
            <a:endParaRPr lang="en-US" altLang="zh-CN" sz="1400" dirty="0">
              <a:solidFill>
                <a:srgbClr val="000000"/>
              </a:solidFill>
              <a:latin typeface="+mn-ea"/>
              <a:ea typeface="+mn-ea"/>
            </a:endParaRPr>
          </a:p>
          <a:p>
            <a:pPr algn="just" eaLnBrk="1">
              <a:defRPr/>
            </a:pPr>
            <a:r>
              <a:rPr lang="zh-CN" altLang="en-US" sz="2400" dirty="0">
                <a:solidFill>
                  <a:srgbClr val="000000"/>
                </a:solidFill>
                <a:latin typeface="Times New Roman" panose="02020603050405020304" pitchFamily="18" charset="0"/>
              </a:rPr>
              <a:t>       </a:t>
            </a:r>
            <a:r>
              <a:rPr lang="zh-CN" altLang="en-US" sz="2400" dirty="0">
                <a:solidFill>
                  <a:srgbClr val="000000"/>
                </a:solidFill>
                <a:latin typeface="黑体" panose="02010609060101010101" pitchFamily="49" charset="-122"/>
                <a:ea typeface="黑体" panose="02010609060101010101" pitchFamily="49" charset="-122"/>
              </a:rPr>
              <a:t> 四、对既遂犯的处罚</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Times New Roman" panose="02020603050405020304" pitchFamily="18" charset="0"/>
            </a:endParaRPr>
          </a:p>
          <a:p>
            <a:pPr algn="just" eaLnBrk="1">
              <a:defRPr/>
            </a:pPr>
            <a:r>
              <a:rPr lang="en-US" altLang="zh-CN" sz="2400" dirty="0">
                <a:solidFill>
                  <a:srgbClr val="000000"/>
                </a:solidFill>
                <a:latin typeface="Times New Roman" panose="02020603050405020304" pitchFamily="18" charset="0"/>
              </a:rPr>
              <a:t>        </a:t>
            </a:r>
            <a:r>
              <a:rPr lang="zh-CN" altLang="en-US" sz="2400" dirty="0">
                <a:solidFill>
                  <a:srgbClr val="000000"/>
                </a:solidFill>
                <a:latin typeface="黑体" panose="02010609060101010101" pitchFamily="49" charset="-122"/>
                <a:ea typeface="黑体" panose="02010609060101010101" pitchFamily="49" charset="-122"/>
              </a:rPr>
              <a:t>对既遂犯，按照分则条文规定的</a:t>
            </a:r>
            <a:r>
              <a:rPr lang="zh-CN" altLang="en-US" sz="2400" dirty="0">
                <a:solidFill>
                  <a:srgbClr val="0070C0"/>
                </a:solidFill>
                <a:latin typeface="黑体" panose="02010609060101010101" pitchFamily="49" charset="-122"/>
                <a:ea typeface="黑体" panose="02010609060101010101" pitchFamily="49" charset="-122"/>
              </a:rPr>
              <a:t>法定刑处罚</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44895E1C-8F4B-094C-9CC4-FD8C51B210D3}"/>
              </a:ext>
            </a:extLst>
          </p:cNvPr>
          <p:cNvSpPr/>
          <p:nvPr/>
        </p:nvSpPr>
        <p:spPr>
          <a:xfrm>
            <a:off x="107156" y="980728"/>
            <a:ext cx="8929688" cy="461665"/>
          </a:xfrm>
          <a:prstGeom prst="rect">
            <a:avLst/>
          </a:prstGeom>
        </p:spPr>
        <p:txBody>
          <a:bodyPr>
            <a:spAutoFit/>
          </a:bodyPr>
          <a:lstStyle/>
          <a:p>
            <a:pPr algn="ctr" eaLnBrk="1">
              <a:defRPr/>
            </a:pPr>
            <a:r>
              <a:rPr lang="zh-CN" altLang="en-US" sz="2400" b="1" dirty="0">
                <a:solidFill>
                  <a:srgbClr val="000000"/>
                </a:solidFill>
                <a:latin typeface="黑体" panose="02010609060101010101" pitchFamily="49" charset="-122"/>
                <a:ea typeface="黑体" panose="02010609060101010101" pitchFamily="49" charset="-122"/>
              </a:rPr>
              <a:t>各种犯罪的既遂标准</a:t>
            </a:r>
            <a:endParaRPr lang="en-US" altLang="zh-CN" sz="2400" b="1" dirty="0">
              <a:solidFill>
                <a:srgbClr val="000000"/>
              </a:solidFill>
              <a:latin typeface="黑体" panose="02010609060101010101" pitchFamily="49" charset="-122"/>
              <a:ea typeface="黑体" panose="02010609060101010101" pitchFamily="49" charset="-122"/>
            </a:endParaRPr>
          </a:p>
        </p:txBody>
      </p:sp>
      <p:graphicFrame>
        <p:nvGraphicFramePr>
          <p:cNvPr id="3" name="表格 2">
            <a:extLst>
              <a:ext uri="{FF2B5EF4-FFF2-40B4-BE49-F238E27FC236}">
                <a16:creationId xmlns:a16="http://schemas.microsoft.com/office/drawing/2014/main" id="{E9384E0F-9EFC-9CBF-7003-E9A681BB0E17}"/>
              </a:ext>
            </a:extLst>
          </p:cNvPr>
          <p:cNvGraphicFramePr>
            <a:graphicFrameLocks noGrp="1"/>
          </p:cNvGraphicFramePr>
          <p:nvPr>
            <p:extLst>
              <p:ext uri="{D42A27DB-BD31-4B8C-83A1-F6EECF244321}">
                <p14:modId xmlns:p14="http://schemas.microsoft.com/office/powerpoint/2010/main" val="1141797509"/>
              </p:ext>
            </p:extLst>
          </p:nvPr>
        </p:nvGraphicFramePr>
        <p:xfrm>
          <a:off x="215516" y="1628800"/>
          <a:ext cx="8712968" cy="4114800"/>
        </p:xfrm>
        <a:graphic>
          <a:graphicData uri="http://schemas.openxmlformats.org/drawingml/2006/table">
            <a:tbl>
              <a:tblPr firstRow="1" bandRow="1">
                <a:tableStyleId>{5C22544A-7EE6-4342-B048-85BDC9FD1C3A}</a:tableStyleId>
              </a:tblPr>
              <a:tblGrid>
                <a:gridCol w="2376264">
                  <a:extLst>
                    <a:ext uri="{9D8B030D-6E8A-4147-A177-3AD203B41FA5}">
                      <a16:colId xmlns:a16="http://schemas.microsoft.com/office/drawing/2014/main" val="90015746"/>
                    </a:ext>
                  </a:extLst>
                </a:gridCol>
                <a:gridCol w="2952328">
                  <a:extLst>
                    <a:ext uri="{9D8B030D-6E8A-4147-A177-3AD203B41FA5}">
                      <a16:colId xmlns:a16="http://schemas.microsoft.com/office/drawing/2014/main" val="1560317716"/>
                    </a:ext>
                  </a:extLst>
                </a:gridCol>
                <a:gridCol w="936104">
                  <a:extLst>
                    <a:ext uri="{9D8B030D-6E8A-4147-A177-3AD203B41FA5}">
                      <a16:colId xmlns:a16="http://schemas.microsoft.com/office/drawing/2014/main" val="2467622434"/>
                    </a:ext>
                  </a:extLst>
                </a:gridCol>
                <a:gridCol w="2448272">
                  <a:extLst>
                    <a:ext uri="{9D8B030D-6E8A-4147-A177-3AD203B41FA5}">
                      <a16:colId xmlns:a16="http://schemas.microsoft.com/office/drawing/2014/main" val="673622123"/>
                    </a:ext>
                  </a:extLst>
                </a:gridCol>
              </a:tblGrid>
              <a:tr h="370840">
                <a:tc>
                  <a:txBody>
                    <a:bodyPr/>
                    <a:lstStyle/>
                    <a:p>
                      <a:pPr algn="ctr"/>
                      <a:r>
                        <a:rPr lang="zh-CN" altLang="en-US" sz="2400" dirty="0">
                          <a:latin typeface="仿宋" panose="02010609060101010101" pitchFamily="49" charset="-122"/>
                          <a:ea typeface="仿宋" panose="02010609060101010101" pitchFamily="49" charset="-122"/>
                        </a:rPr>
                        <a:t>类型</a:t>
                      </a:r>
                    </a:p>
                  </a:txBody>
                  <a:tcPr anchor="ctr"/>
                </a:tc>
                <a:tc>
                  <a:txBody>
                    <a:bodyPr/>
                    <a:lstStyle/>
                    <a:p>
                      <a:pPr algn="ctr"/>
                      <a:r>
                        <a:rPr lang="zh-CN" altLang="en-US" sz="2400" dirty="0">
                          <a:latin typeface="仿宋" panose="02010609060101010101" pitchFamily="49" charset="-122"/>
                          <a:ea typeface="仿宋" panose="02010609060101010101" pitchFamily="49" charset="-122"/>
                        </a:rPr>
                        <a:t>既遂标准</a:t>
                      </a:r>
                    </a:p>
                  </a:txBody>
                  <a:tcPr anchor="ctr"/>
                </a:tc>
                <a:tc>
                  <a:txBody>
                    <a:bodyPr/>
                    <a:lstStyle/>
                    <a:p>
                      <a:pPr algn="ctr"/>
                      <a:r>
                        <a:rPr lang="zh-CN" altLang="en-US" sz="2400" dirty="0">
                          <a:latin typeface="仿宋" panose="02010609060101010101" pitchFamily="49" charset="-122"/>
                          <a:ea typeface="仿宋" panose="02010609060101010101" pitchFamily="49" charset="-122"/>
                        </a:rPr>
                        <a:t>既遂</a:t>
                      </a:r>
                      <a:endParaRPr lang="en-US" altLang="zh-CN" sz="2400" dirty="0">
                        <a:latin typeface="仿宋" panose="02010609060101010101" pitchFamily="49" charset="-122"/>
                        <a:ea typeface="仿宋" panose="02010609060101010101" pitchFamily="49" charset="-122"/>
                      </a:endParaRPr>
                    </a:p>
                    <a:p>
                      <a:pPr algn="ctr"/>
                      <a:r>
                        <a:rPr lang="zh-CN" altLang="en-US" sz="2400" dirty="0">
                          <a:latin typeface="仿宋" panose="02010609060101010101" pitchFamily="49" charset="-122"/>
                          <a:ea typeface="仿宋" panose="02010609060101010101" pitchFamily="49" charset="-122"/>
                        </a:rPr>
                        <a:t>时间点</a:t>
                      </a:r>
                    </a:p>
                  </a:txBody>
                  <a:tcPr anchor="ctr"/>
                </a:tc>
                <a:tc>
                  <a:txBody>
                    <a:bodyPr/>
                    <a:lstStyle/>
                    <a:p>
                      <a:pPr algn="ctr"/>
                      <a:r>
                        <a:rPr lang="zh-CN" altLang="en-US" sz="2400" dirty="0">
                          <a:latin typeface="仿宋" panose="02010609060101010101" pitchFamily="49" charset="-122"/>
                          <a:ea typeface="仿宋" panose="02010609060101010101" pitchFamily="49" charset="-122"/>
                        </a:rPr>
                        <a:t>实例</a:t>
                      </a:r>
                    </a:p>
                  </a:txBody>
                  <a:tcPr anchor="ctr"/>
                </a:tc>
                <a:extLst>
                  <a:ext uri="{0D108BD9-81ED-4DB2-BD59-A6C34878D82A}">
                    <a16:rowId xmlns:a16="http://schemas.microsoft.com/office/drawing/2014/main" val="1541514091"/>
                  </a:ext>
                </a:extLst>
              </a:tr>
              <a:tr h="370840">
                <a:tc>
                  <a:txBody>
                    <a:bodyPr/>
                    <a:lstStyle/>
                    <a:p>
                      <a:r>
                        <a:rPr lang="zh-CN" altLang="en-US" sz="2400" dirty="0">
                          <a:latin typeface="仿宋" panose="02010609060101010101" pitchFamily="49" charset="-122"/>
                          <a:ea typeface="仿宋" panose="02010609060101010101" pitchFamily="49" charset="-122"/>
                        </a:rPr>
                        <a:t>实害犯</a:t>
                      </a:r>
                    </a:p>
                  </a:txBody>
                  <a:tcPr anchor="ctr"/>
                </a:tc>
                <a:tc>
                  <a:txBody>
                    <a:bodyPr/>
                    <a:lstStyle/>
                    <a:p>
                      <a:r>
                        <a:rPr lang="zh-CN" altLang="en-US" sz="2400" dirty="0">
                          <a:latin typeface="仿宋" panose="02010609060101010101" pitchFamily="49" charset="-122"/>
                          <a:ea typeface="仿宋" panose="02010609060101010101" pitchFamily="49" charset="-122"/>
                        </a:rPr>
                        <a:t>实害结果发生</a:t>
                      </a:r>
                    </a:p>
                  </a:txBody>
                  <a:tcPr anchor="ctr"/>
                </a:tc>
                <a:tc>
                  <a:txBody>
                    <a:bodyPr/>
                    <a:lstStyle/>
                    <a:p>
                      <a:pPr algn="ctr"/>
                      <a:r>
                        <a:rPr lang="zh-CN" altLang="en-US" sz="2400" dirty="0">
                          <a:latin typeface="仿宋" panose="02010609060101010101" pitchFamily="49" charset="-122"/>
                          <a:ea typeface="仿宋" panose="02010609060101010101" pitchFamily="49" charset="-122"/>
                        </a:rPr>
                        <a:t>较晚</a:t>
                      </a:r>
                    </a:p>
                  </a:txBody>
                  <a:tcPr anchor="ctr"/>
                </a:tc>
                <a:tc>
                  <a:txBody>
                    <a:bodyPr/>
                    <a:lstStyle/>
                    <a:p>
                      <a:r>
                        <a:rPr lang="zh-CN" altLang="en-US" sz="2400" dirty="0">
                          <a:latin typeface="仿宋" panose="02010609060101010101" pitchFamily="49" charset="-122"/>
                          <a:ea typeface="仿宋" panose="02010609060101010101" pitchFamily="49" charset="-122"/>
                        </a:rPr>
                        <a:t>故意杀人罪、盗窃罪、诈骗罪</a:t>
                      </a:r>
                    </a:p>
                  </a:txBody>
                  <a:tcPr anchor="ctr"/>
                </a:tc>
                <a:extLst>
                  <a:ext uri="{0D108BD9-81ED-4DB2-BD59-A6C34878D82A}">
                    <a16:rowId xmlns:a16="http://schemas.microsoft.com/office/drawing/2014/main" val="3895233666"/>
                  </a:ext>
                </a:extLst>
              </a:tr>
              <a:tr h="370840">
                <a:tc>
                  <a:txBody>
                    <a:bodyPr/>
                    <a:lstStyle/>
                    <a:p>
                      <a:r>
                        <a:rPr lang="zh-CN" altLang="en-US" sz="2400" dirty="0">
                          <a:latin typeface="仿宋" panose="02010609060101010101" pitchFamily="49" charset="-122"/>
                          <a:ea typeface="仿宋" panose="02010609060101010101" pitchFamily="49" charset="-122"/>
                        </a:rPr>
                        <a:t>危险犯</a:t>
                      </a:r>
                    </a:p>
                  </a:txBody>
                  <a:tcPr anchor="ctr"/>
                </a:tc>
                <a:tc>
                  <a:txBody>
                    <a:bodyPr/>
                    <a:lstStyle/>
                    <a:p>
                      <a:r>
                        <a:rPr lang="zh-CN" altLang="en-US" sz="2400" dirty="0">
                          <a:latin typeface="仿宋" panose="02010609060101010101" pitchFamily="49" charset="-122"/>
                          <a:ea typeface="仿宋" panose="02010609060101010101" pitchFamily="49" charset="-122"/>
                        </a:rPr>
                        <a:t>危险状态出现</a:t>
                      </a:r>
                    </a:p>
                  </a:txBody>
                  <a:tcPr anchor="ctr"/>
                </a:tc>
                <a:tc>
                  <a:txBody>
                    <a:bodyPr/>
                    <a:lstStyle/>
                    <a:p>
                      <a:pPr algn="ctr"/>
                      <a:r>
                        <a:rPr lang="zh-CN" altLang="en-US" sz="2400" dirty="0">
                          <a:latin typeface="仿宋" panose="02010609060101010101" pitchFamily="49" charset="-122"/>
                          <a:ea typeface="仿宋" panose="02010609060101010101" pitchFamily="49" charset="-122"/>
                        </a:rPr>
                        <a:t>居中</a:t>
                      </a:r>
                    </a:p>
                  </a:txBody>
                  <a:tcPr anchor="ctr"/>
                </a:tc>
                <a:tc>
                  <a:txBody>
                    <a:bodyPr/>
                    <a:lstStyle/>
                    <a:p>
                      <a:r>
                        <a:rPr lang="zh-CN" altLang="en-US" sz="2400" dirty="0">
                          <a:latin typeface="仿宋" panose="02010609060101010101" pitchFamily="49" charset="-122"/>
                          <a:ea typeface="仿宋" panose="02010609060101010101" pitchFamily="49" charset="-122"/>
                        </a:rPr>
                        <a:t>放火罪、爆炸罪</a:t>
                      </a:r>
                    </a:p>
                  </a:txBody>
                  <a:tcPr anchor="ctr"/>
                </a:tc>
                <a:extLst>
                  <a:ext uri="{0D108BD9-81ED-4DB2-BD59-A6C34878D82A}">
                    <a16:rowId xmlns:a16="http://schemas.microsoft.com/office/drawing/2014/main" val="3996390392"/>
                  </a:ext>
                </a:extLst>
              </a:tr>
              <a:tr h="370840">
                <a:tc>
                  <a:txBody>
                    <a:bodyPr/>
                    <a:lstStyle/>
                    <a:p>
                      <a:r>
                        <a:rPr lang="zh-CN" altLang="en-US" sz="2400" dirty="0">
                          <a:latin typeface="仿宋" panose="02010609060101010101" pitchFamily="49" charset="-122"/>
                          <a:ea typeface="仿宋" panose="02010609060101010101" pitchFamily="49" charset="-122"/>
                        </a:rPr>
                        <a:t>行为犯之程度犯</a:t>
                      </a:r>
                    </a:p>
                  </a:txBody>
                  <a:tcPr anchor="ctr"/>
                </a:tc>
                <a:tc>
                  <a:txBody>
                    <a:bodyPr/>
                    <a:lstStyle/>
                    <a:p>
                      <a:r>
                        <a:rPr lang="zh-CN" altLang="en-US" sz="2400" dirty="0">
                          <a:latin typeface="仿宋" panose="02010609060101010101" pitchFamily="49" charset="-122"/>
                          <a:ea typeface="仿宋" panose="02010609060101010101" pitchFamily="49" charset="-122"/>
                        </a:rPr>
                        <a:t>行为实施到一定程度</a:t>
                      </a:r>
                    </a:p>
                  </a:txBody>
                  <a:tcPr anchor="ctr"/>
                </a:tc>
                <a:tc>
                  <a:txBody>
                    <a:bodyPr/>
                    <a:lstStyle/>
                    <a:p>
                      <a:pPr algn="ctr"/>
                      <a:r>
                        <a:rPr lang="zh-CN" altLang="en-US" sz="2400" dirty="0">
                          <a:latin typeface="仿宋" panose="02010609060101010101" pitchFamily="49" charset="-122"/>
                          <a:ea typeface="仿宋" panose="02010609060101010101" pitchFamily="49" charset="-122"/>
                        </a:rPr>
                        <a:t>较早</a:t>
                      </a:r>
                    </a:p>
                  </a:txBody>
                  <a:tcPr anchor="ctr"/>
                </a:tc>
                <a:tc>
                  <a:txBody>
                    <a:bodyPr/>
                    <a:lstStyle/>
                    <a:p>
                      <a:r>
                        <a:rPr lang="zh-CN" altLang="en-US" sz="2400" dirty="0">
                          <a:latin typeface="仿宋" panose="02010609060101010101" pitchFamily="49" charset="-122"/>
                          <a:ea typeface="仿宋" panose="02010609060101010101" pitchFamily="49" charset="-122"/>
                        </a:rPr>
                        <a:t>分裂国家罪、间谍罪</a:t>
                      </a:r>
                    </a:p>
                  </a:txBody>
                  <a:tcPr anchor="ctr"/>
                </a:tc>
                <a:extLst>
                  <a:ext uri="{0D108BD9-81ED-4DB2-BD59-A6C34878D82A}">
                    <a16:rowId xmlns:a16="http://schemas.microsoft.com/office/drawing/2014/main" val="476082131"/>
                  </a:ext>
                </a:extLst>
              </a:tr>
              <a:tr h="370840">
                <a:tc>
                  <a:txBody>
                    <a:bodyPr/>
                    <a:lstStyle/>
                    <a:p>
                      <a:r>
                        <a:rPr lang="zh-CN" altLang="en-US" sz="2400" dirty="0">
                          <a:latin typeface="仿宋" panose="02010609060101010101" pitchFamily="49" charset="-122"/>
                          <a:ea typeface="仿宋" panose="02010609060101010101" pitchFamily="49" charset="-122"/>
                        </a:rPr>
                        <a:t>行为犯之举动犯</a:t>
                      </a:r>
                    </a:p>
                  </a:txBody>
                  <a:tcPr anchor="ctr"/>
                </a:tc>
                <a:tc>
                  <a:txBody>
                    <a:bodyPr/>
                    <a:lstStyle/>
                    <a:p>
                      <a:r>
                        <a:rPr lang="zh-CN" altLang="en-US" sz="2400" dirty="0">
                          <a:latin typeface="仿宋" panose="02010609060101010101" pitchFamily="49" charset="-122"/>
                          <a:ea typeface="仿宋" panose="02010609060101010101" pitchFamily="49" charset="-122"/>
                        </a:rPr>
                        <a:t>只要实行了某种犯罪行为</a:t>
                      </a:r>
                    </a:p>
                  </a:txBody>
                  <a:tcPr anchor="ctr"/>
                </a:tc>
                <a:tc>
                  <a:txBody>
                    <a:bodyPr/>
                    <a:lstStyle/>
                    <a:p>
                      <a:pPr algn="ctr"/>
                      <a:r>
                        <a:rPr lang="zh-CN" altLang="en-US" sz="2400" dirty="0">
                          <a:latin typeface="仿宋" panose="02010609060101010101" pitchFamily="49" charset="-122"/>
                          <a:ea typeface="仿宋" panose="02010609060101010101" pitchFamily="49" charset="-122"/>
                        </a:rPr>
                        <a:t>最早</a:t>
                      </a:r>
                    </a:p>
                  </a:txBody>
                  <a:tcPr anchor="ctr"/>
                </a:tc>
                <a:tc>
                  <a:txBody>
                    <a:bodyPr/>
                    <a:lstStyle/>
                    <a:p>
                      <a:r>
                        <a:rPr lang="zh-CN" altLang="en-US" sz="2400" dirty="0">
                          <a:latin typeface="仿宋" panose="02010609060101010101" pitchFamily="49" charset="-122"/>
                          <a:ea typeface="仿宋" panose="02010609060101010101" pitchFamily="49" charset="-122"/>
                        </a:rPr>
                        <a:t>煽动分裂国家罪</a:t>
                      </a:r>
                    </a:p>
                  </a:txBody>
                  <a:tcPr anchor="ctr"/>
                </a:tc>
                <a:extLst>
                  <a:ext uri="{0D108BD9-81ED-4DB2-BD59-A6C34878D82A}">
                    <a16:rowId xmlns:a16="http://schemas.microsoft.com/office/drawing/2014/main" val="274348115"/>
                  </a:ext>
                </a:extLst>
              </a:tr>
            </a:tbl>
          </a:graphicData>
        </a:graphic>
      </p:graphicFrame>
    </p:spTree>
    <p:extLst>
      <p:ext uri="{BB962C8B-B14F-4D97-AF65-F5344CB8AC3E}">
        <p14:creationId xmlns:p14="http://schemas.microsoft.com/office/powerpoint/2010/main" val="27313827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45A36F64-D4B0-926E-B7BA-2C628FC972BD}"/>
              </a:ext>
            </a:extLst>
          </p:cNvPr>
          <p:cNvSpPr/>
          <p:nvPr/>
        </p:nvSpPr>
        <p:spPr>
          <a:xfrm>
            <a:off x="107156" y="332656"/>
            <a:ext cx="8929688" cy="6001643"/>
          </a:xfrm>
          <a:prstGeom prst="rect">
            <a:avLst/>
          </a:prstGeom>
        </p:spPr>
        <p:txBody>
          <a:bodyPr>
            <a:spAutoFit/>
          </a:bodyPr>
          <a:lstStyle/>
          <a:p>
            <a:pPr algn="ctr" eaLnBrk="1">
              <a:defRPr/>
            </a:pPr>
            <a:r>
              <a:rPr lang="zh-CN" altLang="en-US" sz="2800" b="1" dirty="0">
                <a:solidFill>
                  <a:srgbClr val="000000"/>
                </a:solidFill>
                <a:latin typeface="黑体" panose="02010609060101010101" pitchFamily="49" charset="-122"/>
                <a:ea typeface="黑体" panose="02010609060101010101" pitchFamily="49" charset="-122"/>
              </a:rPr>
              <a:t>第三节 犯罪预备</a:t>
            </a:r>
            <a:endParaRPr lang="en-US" altLang="zh-CN" sz="2800" b="1" dirty="0">
              <a:solidFill>
                <a:srgbClr val="000000"/>
              </a:solidFill>
              <a:latin typeface="黑体" panose="02010609060101010101" pitchFamily="49" charset="-122"/>
              <a:ea typeface="黑体" panose="02010609060101010101" pitchFamily="49" charset="-122"/>
            </a:endParaRPr>
          </a:p>
          <a:p>
            <a:pPr eaLnBrk="1">
              <a:defRPr/>
            </a:pPr>
            <a:endParaRPr lang="en-US" altLang="zh-CN" sz="2000" dirty="0">
              <a:solidFill>
                <a:srgbClr val="000000"/>
              </a:solidFill>
              <a:latin typeface="+mn-ea"/>
              <a:ea typeface="+mn-ea"/>
            </a:endParaRPr>
          </a:p>
          <a:p>
            <a:pPr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小案例</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甲、乙兄弟两人欲劫财，两人手持尖刀、绳索在路边寻找作案目标，甲突然向乙提出如果遇到美女不妨再“劫色”，两人立即抽签决定“谁先上”，在路边被警方抓获。甲、乙的行为如何定罪？（兄弟抢劫案）</a:t>
            </a:r>
            <a:endParaRPr lang="en-US" altLang="zh-CN" sz="2400" dirty="0">
              <a:solidFill>
                <a:srgbClr val="000000"/>
              </a:solidFill>
              <a:latin typeface="仿宋" panose="02010609060101010101" pitchFamily="49" charset="-122"/>
              <a:ea typeface="仿宋" panose="02010609060101010101" pitchFamily="49" charset="-122"/>
            </a:endParaRPr>
          </a:p>
          <a:p>
            <a:pPr eaLnBrk="1">
              <a:defRPr/>
            </a:pPr>
            <a:endParaRPr lang="en-US" altLang="zh-CN" sz="2400" dirty="0">
              <a:solidFill>
                <a:srgbClr val="000000"/>
              </a:solidFill>
              <a:latin typeface="仿宋" panose="02010609060101010101" pitchFamily="49" charset="-122"/>
              <a:ea typeface="仿宋" panose="02010609060101010101" pitchFamily="49" charset="-122"/>
            </a:endParaRPr>
          </a:p>
          <a:p>
            <a:pPr eaLnBrk="1">
              <a:defRPr/>
            </a:pPr>
            <a:r>
              <a:rPr lang="zh-CN" altLang="en-US"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一、犯罪预备的概念</a:t>
            </a:r>
            <a:endParaRPr lang="en-US" altLang="zh-CN" sz="2400" dirty="0">
              <a:solidFill>
                <a:srgbClr val="000000"/>
              </a:solidFill>
              <a:latin typeface="黑体" panose="02010609060101010101" pitchFamily="49" charset="-122"/>
              <a:ea typeface="黑体" panose="02010609060101010101" pitchFamily="49" charset="-122"/>
            </a:endParaRPr>
          </a:p>
          <a:p>
            <a:pPr eaLnBrk="1">
              <a:defRPr/>
            </a:pPr>
            <a:endParaRPr lang="en-US" altLang="zh-CN" sz="2400" dirty="0">
              <a:solidFill>
                <a:srgbClr val="000000"/>
              </a:solidFill>
              <a:latin typeface="黑体" panose="02010609060101010101" pitchFamily="49" charset="-122"/>
              <a:ea typeface="黑体" panose="02010609060101010101" pitchFamily="49" charset="-122"/>
            </a:endParaRPr>
          </a:p>
          <a:p>
            <a:pPr eaLnBrk="1">
              <a:defRPr/>
            </a:pPr>
            <a:r>
              <a:rPr lang="zh-CN" altLang="en-US" sz="2400" dirty="0">
                <a:solidFill>
                  <a:srgbClr val="000000"/>
                </a:solidFill>
                <a:latin typeface="黑体" panose="02010609060101010101" pitchFamily="49" charset="-122"/>
                <a:ea typeface="黑体" panose="02010609060101010101" pitchFamily="49" charset="-122"/>
              </a:rPr>
              <a:t>    犯罪预备</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是指</a:t>
            </a:r>
            <a:r>
              <a:rPr lang="zh-CN" altLang="en-US" sz="2400" dirty="0">
                <a:solidFill>
                  <a:srgbClr val="00B0F0"/>
                </a:solidFill>
                <a:latin typeface="黑体" panose="02010609060101010101" pitchFamily="49" charset="-122"/>
                <a:ea typeface="黑体" panose="02010609060101010101" pitchFamily="49" charset="-122"/>
              </a:rPr>
              <a:t>为了犯罪</a:t>
            </a:r>
            <a:r>
              <a:rPr lang="en-US" altLang="zh-CN" sz="2400" dirty="0">
                <a:solidFill>
                  <a:srgbClr val="00B0F0"/>
                </a:solidFill>
                <a:latin typeface="黑体" panose="02010609060101010101" pitchFamily="49" charset="-122"/>
                <a:ea typeface="黑体" panose="02010609060101010101" pitchFamily="49" charset="-122"/>
              </a:rPr>
              <a:t>,</a:t>
            </a:r>
            <a:r>
              <a:rPr lang="zh-CN" altLang="en-US" sz="2400" dirty="0">
                <a:solidFill>
                  <a:srgbClr val="00B0F0"/>
                </a:solidFill>
                <a:latin typeface="黑体" panose="02010609060101010101" pitchFamily="49" charset="-122"/>
                <a:ea typeface="黑体" panose="02010609060101010101" pitchFamily="49" charset="-122"/>
              </a:rPr>
              <a:t>准备工具、制造条件</a:t>
            </a:r>
            <a:r>
              <a:rPr lang="zh-CN" altLang="en-US" sz="2400" dirty="0">
                <a:solidFill>
                  <a:srgbClr val="000000"/>
                </a:solidFill>
                <a:latin typeface="黑体" panose="02010609060101010101" pitchFamily="49" charset="-122"/>
                <a:ea typeface="黑体" panose="02010609060101010101" pitchFamily="49" charset="-122"/>
              </a:rPr>
              <a:t>的行为。有犯罪预备行为</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因意志以外的原因而未能着手实行的</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是预备犯。预备犯是犯罪的未完成形态之一。</a:t>
            </a:r>
            <a:endParaRPr lang="en-US" altLang="zh-CN" sz="2400" dirty="0">
              <a:solidFill>
                <a:srgbClr val="000000"/>
              </a:solidFill>
              <a:latin typeface="黑体" panose="02010609060101010101" pitchFamily="49" charset="-122"/>
              <a:ea typeface="黑体" panose="02010609060101010101" pitchFamily="49" charset="-122"/>
            </a:endParaRPr>
          </a:p>
          <a:p>
            <a:pPr eaLnBrk="1">
              <a:defRPr/>
            </a:pPr>
            <a:endParaRPr lang="en-US" altLang="zh-CN" sz="2400" dirty="0">
              <a:solidFill>
                <a:srgbClr val="000000"/>
              </a:solidFill>
              <a:latin typeface="黑体" panose="02010609060101010101" pitchFamily="49" charset="-122"/>
              <a:ea typeface="黑体" panose="02010609060101010101" pitchFamily="49" charset="-122"/>
            </a:endParaRPr>
          </a:p>
          <a:p>
            <a:pPr eaLnBrk="1">
              <a:defRPr/>
            </a:pPr>
            <a:r>
              <a:rPr lang="zh-CN" altLang="en-US" sz="2400" dirty="0">
                <a:solidFill>
                  <a:srgbClr val="000000"/>
                </a:solidFill>
                <a:latin typeface="黑体" panose="02010609060101010101" pitchFamily="49" charset="-122"/>
                <a:ea typeface="黑体" panose="02010609060101010101" pitchFamily="49" charset="-122"/>
              </a:rPr>
              <a:t>    犯罪预备是一种犯罪的</a:t>
            </a:r>
            <a:r>
              <a:rPr lang="zh-CN" altLang="en-US" sz="2400" dirty="0">
                <a:solidFill>
                  <a:srgbClr val="0070C0"/>
                </a:solidFill>
                <a:latin typeface="黑体" panose="02010609060101010101" pitchFamily="49" charset="-122"/>
                <a:ea typeface="黑体" panose="02010609060101010101" pitchFamily="49" charset="-122"/>
              </a:rPr>
              <a:t>终局性</a:t>
            </a:r>
            <a:r>
              <a:rPr lang="zh-CN" altLang="en-US" sz="2400" dirty="0">
                <a:solidFill>
                  <a:srgbClr val="000000"/>
                </a:solidFill>
                <a:latin typeface="黑体" panose="02010609060101010101" pitchFamily="49" charset="-122"/>
                <a:ea typeface="黑体" panose="02010609060101010101" pitchFamily="49" charset="-122"/>
              </a:rPr>
              <a:t>形态。犯罪预备的成立条件有三个：第一，主观上为了</a:t>
            </a:r>
            <a:r>
              <a:rPr lang="zh-CN" altLang="en-US" sz="2400" dirty="0">
                <a:solidFill>
                  <a:srgbClr val="0070C0"/>
                </a:solidFill>
                <a:latin typeface="黑体" panose="02010609060101010101" pitchFamily="49" charset="-122"/>
                <a:ea typeface="黑体" panose="02010609060101010101" pitchFamily="49" charset="-122"/>
              </a:rPr>
              <a:t>着手</a:t>
            </a:r>
            <a:r>
              <a:rPr lang="zh-CN" altLang="en-US" sz="2400" dirty="0">
                <a:solidFill>
                  <a:srgbClr val="000000"/>
                </a:solidFill>
                <a:latin typeface="黑体" panose="02010609060101010101" pitchFamily="49" charset="-122"/>
                <a:ea typeface="黑体" panose="02010609060101010101" pitchFamily="49" charset="-122"/>
              </a:rPr>
              <a:t>实行犯罪；第二，客观上实施了</a:t>
            </a:r>
            <a:r>
              <a:rPr lang="zh-CN" altLang="en-US" sz="2400" dirty="0">
                <a:solidFill>
                  <a:srgbClr val="0070C0"/>
                </a:solidFill>
                <a:latin typeface="黑体" panose="02010609060101010101" pitchFamily="49" charset="-122"/>
                <a:ea typeface="黑体" panose="02010609060101010101" pitchFamily="49" charset="-122"/>
              </a:rPr>
              <a:t>预备</a:t>
            </a:r>
            <a:r>
              <a:rPr lang="zh-CN" altLang="en-US" sz="2400" dirty="0">
                <a:solidFill>
                  <a:srgbClr val="000000"/>
                </a:solidFill>
                <a:latin typeface="黑体" panose="02010609060101010101" pitchFamily="49" charset="-122"/>
                <a:ea typeface="黑体" panose="02010609060101010101" pitchFamily="49" charset="-122"/>
              </a:rPr>
              <a:t>行为；第三，由于意志以外原因</a:t>
            </a:r>
            <a:r>
              <a:rPr lang="zh-CN" altLang="en-US" sz="2400" dirty="0">
                <a:solidFill>
                  <a:srgbClr val="0070C0"/>
                </a:solidFill>
                <a:latin typeface="黑体" panose="02010609060101010101" pitchFamily="49" charset="-122"/>
                <a:ea typeface="黑体" panose="02010609060101010101" pitchFamily="49" charset="-122"/>
              </a:rPr>
              <a:t>未能着手</a:t>
            </a:r>
            <a:r>
              <a:rPr lang="zh-CN" altLang="en-US" sz="2400" dirty="0">
                <a:solidFill>
                  <a:srgbClr val="000000"/>
                </a:solidFill>
                <a:latin typeface="黑体" panose="02010609060101010101" pitchFamily="49" charset="-122"/>
                <a:ea typeface="黑体" panose="02010609060101010101" pitchFamily="49" charset="-122"/>
              </a:rPr>
              <a:t>实行犯罪。</a:t>
            </a:r>
            <a:endParaRPr lang="en-US" altLang="zh-CN" sz="2400" dirty="0">
              <a:solidFill>
                <a:srgbClr val="000000"/>
              </a:solidFill>
              <a:latin typeface="黑体" panose="02010609060101010101" pitchFamily="49" charset="-122"/>
              <a:ea typeface="黑体" panose="02010609060101010101" pitchFamily="49" charset="-122"/>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716204D0-A8D5-98D3-F3FE-210857026F5D}"/>
              </a:ext>
            </a:extLst>
          </p:cNvPr>
          <p:cNvSpPr/>
          <p:nvPr/>
        </p:nvSpPr>
        <p:spPr>
          <a:xfrm>
            <a:off x="107156" y="692696"/>
            <a:ext cx="8929688" cy="5262979"/>
          </a:xfrm>
          <a:prstGeom prst="rect">
            <a:avLst/>
          </a:prstGeom>
        </p:spPr>
        <p:txBody>
          <a:bodyPr>
            <a:spAutoFit/>
          </a:bodyPr>
          <a:lstStyle/>
          <a:p>
            <a:pPr eaLnBrk="1">
              <a:defRPr/>
            </a:pPr>
            <a:r>
              <a:rPr lang="zh-CN" altLang="en-US" sz="2400" b="1" dirty="0">
                <a:solidFill>
                  <a:srgbClr val="000000"/>
                </a:solidFill>
                <a:latin typeface="黑体" panose="02010609060101010101" pitchFamily="49" charset="-122"/>
                <a:ea typeface="黑体" panose="02010609060101010101" pitchFamily="49" charset="-122"/>
              </a:rPr>
              <a:t>    二、犯罪预备的特征</a:t>
            </a:r>
            <a:endParaRPr lang="en-US" altLang="zh-CN" sz="2400" b="1" dirty="0">
              <a:solidFill>
                <a:srgbClr val="000000"/>
              </a:solidFill>
              <a:latin typeface="黑体" panose="02010609060101010101" pitchFamily="49" charset="-122"/>
              <a:ea typeface="黑体" panose="02010609060101010101" pitchFamily="49" charset="-122"/>
            </a:endParaRPr>
          </a:p>
          <a:p>
            <a:pPr eaLnBrk="1">
              <a:defRPr/>
            </a:pPr>
            <a:endParaRPr lang="en-US" altLang="zh-CN" sz="2400" dirty="0">
              <a:solidFill>
                <a:srgbClr val="000000"/>
              </a:solidFill>
              <a:latin typeface="黑体" panose="02010609060101010101" pitchFamily="49" charset="-122"/>
              <a:ea typeface="黑体" panose="02010609060101010101" pitchFamily="49" charset="-122"/>
            </a:endParaRPr>
          </a:p>
          <a:p>
            <a:pPr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（一）行为人具有</a:t>
            </a:r>
            <a:r>
              <a:rPr lang="zh-CN" altLang="en-US" sz="2400" dirty="0">
                <a:solidFill>
                  <a:srgbClr val="00B0F0"/>
                </a:solidFill>
                <a:latin typeface="黑体" panose="02010609060101010101" pitchFamily="49" charset="-122"/>
                <a:ea typeface="黑体" panose="02010609060101010101" pitchFamily="49" charset="-122"/>
              </a:rPr>
              <a:t>为便利实行、完成某种犯罪</a:t>
            </a:r>
            <a:r>
              <a:rPr lang="zh-CN" altLang="en-US" sz="2400" dirty="0">
                <a:solidFill>
                  <a:srgbClr val="000000"/>
                </a:solidFill>
                <a:latin typeface="黑体" panose="02010609060101010101" pitchFamily="49" charset="-122"/>
                <a:ea typeface="黑体" panose="02010609060101010101" pitchFamily="49" charset="-122"/>
              </a:rPr>
              <a:t>的主观意图</a:t>
            </a:r>
            <a:endParaRPr lang="en-US" altLang="zh-CN" sz="2400" dirty="0">
              <a:solidFill>
                <a:srgbClr val="000000"/>
              </a:solidFill>
              <a:latin typeface="黑体" panose="02010609060101010101" pitchFamily="49" charset="-122"/>
              <a:ea typeface="黑体" panose="02010609060101010101" pitchFamily="49" charset="-122"/>
            </a:endParaRPr>
          </a:p>
          <a:p>
            <a:pPr eaLnBrk="1">
              <a:defRPr/>
            </a:pPr>
            <a:endParaRPr lang="zh-CN" altLang="en-US" sz="2400" dirty="0">
              <a:solidFill>
                <a:srgbClr val="000000"/>
              </a:solidFill>
              <a:latin typeface="黑体" panose="02010609060101010101" pitchFamily="49" charset="-122"/>
              <a:ea typeface="黑体" panose="02010609060101010101" pitchFamily="49" charset="-122"/>
            </a:endParaRPr>
          </a:p>
          <a:p>
            <a:pPr eaLnBrk="1">
              <a:defRPr/>
            </a:pPr>
            <a:r>
              <a:rPr lang="zh-CN" altLang="en-US" sz="2400" dirty="0">
                <a:solidFill>
                  <a:srgbClr val="000000"/>
                </a:solidFill>
                <a:latin typeface="仿宋" panose="02010609060101010101" pitchFamily="49" charset="-122"/>
                <a:ea typeface="仿宋" panose="02010609060101010101" pitchFamily="49" charset="-122"/>
              </a:rPr>
              <a:t>    例如，为了实施杀人，行为人购买刀具，这就是杀人的预备行为；如果购买刀具是为了实施抢劫，那就是一个抢劫的预备行为，因此主观意图对行为的性质具有很大的主导作用。如果他没有犯罪的意图，买刀只是为了做饭，那这就是一个合法的行为。</a:t>
            </a:r>
            <a:endParaRPr lang="en-US" altLang="zh-CN" sz="2400" dirty="0">
              <a:solidFill>
                <a:srgbClr val="000000"/>
              </a:solidFill>
              <a:latin typeface="仿宋" panose="02010609060101010101" pitchFamily="49" charset="-122"/>
              <a:ea typeface="仿宋" panose="02010609060101010101" pitchFamily="49" charset="-122"/>
            </a:endParaRPr>
          </a:p>
          <a:p>
            <a:pPr eaLnBrk="1">
              <a:defRPr/>
            </a:pPr>
            <a:endParaRPr lang="en-US" altLang="zh-CN" sz="2400" dirty="0">
              <a:solidFill>
                <a:srgbClr val="000000"/>
              </a:solidFill>
              <a:latin typeface="黑体" panose="02010609060101010101" pitchFamily="49" charset="-122"/>
              <a:ea typeface="黑体" panose="02010609060101010101" pitchFamily="49" charset="-122"/>
            </a:endParaRPr>
          </a:p>
          <a:p>
            <a:pPr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刑法</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第 </a:t>
            </a:r>
            <a:r>
              <a:rPr lang="en-US" altLang="zh-CN" sz="2400" dirty="0">
                <a:solidFill>
                  <a:srgbClr val="000000"/>
                </a:solidFill>
                <a:latin typeface="黑体" panose="02010609060101010101" pitchFamily="49" charset="-122"/>
                <a:ea typeface="黑体" panose="02010609060101010101" pitchFamily="49" charset="-122"/>
              </a:rPr>
              <a:t>22 </a:t>
            </a:r>
            <a:r>
              <a:rPr lang="zh-CN" altLang="en-US" sz="2400" dirty="0">
                <a:solidFill>
                  <a:srgbClr val="000000"/>
                </a:solidFill>
                <a:latin typeface="黑体" panose="02010609060101010101" pitchFamily="49" charset="-122"/>
                <a:ea typeface="黑体" panose="02010609060101010101" pitchFamily="49" charset="-122"/>
              </a:rPr>
              <a:t>条中的“为了犯罪”应理解成“为了实行犯罪”，为了预备犯罪而做的准备，不是犯罪预备行为。</a:t>
            </a:r>
            <a:endParaRPr lang="en-US" altLang="zh-CN" sz="2400" dirty="0">
              <a:solidFill>
                <a:srgbClr val="000000"/>
              </a:solidFill>
              <a:latin typeface="黑体" panose="02010609060101010101" pitchFamily="49" charset="-122"/>
              <a:ea typeface="黑体" panose="02010609060101010101" pitchFamily="49" charset="-122"/>
            </a:endParaRPr>
          </a:p>
          <a:p>
            <a:pPr eaLnBrk="1">
              <a:defRPr/>
            </a:pPr>
            <a:endParaRPr lang="zh-CN" altLang="en-US" sz="2400" dirty="0">
              <a:solidFill>
                <a:srgbClr val="000000"/>
              </a:solidFill>
              <a:latin typeface="+mn-ea"/>
              <a:ea typeface="+mn-ea"/>
            </a:endParaRPr>
          </a:p>
          <a:p>
            <a:pPr eaLnBrk="1">
              <a:defRPr/>
            </a:pPr>
            <a:r>
              <a:rPr lang="zh-CN" altLang="en-US" sz="2400" dirty="0">
                <a:solidFill>
                  <a:srgbClr val="000000"/>
                </a:solidFill>
                <a:latin typeface="仿宋" panose="02010609060101010101" pitchFamily="49" charset="-122"/>
                <a:ea typeface="仿宋" panose="02010609060101010101" pitchFamily="49" charset="-122"/>
              </a:rPr>
              <a:t>    例如，为了实行抢劫而购买凶器的行为</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是犯罪预备行为。为了购买凶器打工赚钱的行为</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不是犯罪预备行为。</a:t>
            </a:r>
            <a:endParaRPr lang="en-US" altLang="zh-CN" sz="2400" dirty="0">
              <a:solidFill>
                <a:srgbClr val="000000"/>
              </a:solidFill>
              <a:latin typeface="仿宋" panose="02010609060101010101" pitchFamily="49" charset="-122"/>
              <a:ea typeface="仿宋" panose="02010609060101010101" pitchFamily="49" charset="-12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8D4FB45D-D356-6DBA-397D-51924DBDC22C}"/>
              </a:ext>
            </a:extLst>
          </p:cNvPr>
          <p:cNvSpPr/>
          <p:nvPr/>
        </p:nvSpPr>
        <p:spPr>
          <a:xfrm>
            <a:off x="53752" y="428178"/>
            <a:ext cx="9036496" cy="6001643"/>
          </a:xfrm>
          <a:prstGeom prst="rect">
            <a:avLst/>
          </a:prstGeom>
        </p:spPr>
        <p:txBody>
          <a:bodyPr wrap="square">
            <a:spAutoFit/>
          </a:bodyPr>
          <a:lstStyle/>
          <a:p>
            <a:pPr eaLnBrk="1">
              <a:defRPr/>
            </a:pPr>
            <a:r>
              <a:rPr lang="zh-CN" altLang="en-US" sz="2400" dirty="0">
                <a:solidFill>
                  <a:srgbClr val="000000"/>
                </a:solidFill>
                <a:latin typeface="黑体" panose="02010609060101010101" pitchFamily="49" charset="-122"/>
                <a:ea typeface="黑体" panose="02010609060101010101" pitchFamily="49" charset="-122"/>
              </a:rPr>
              <a:t>    （二）客观上犯罪人进行了</a:t>
            </a:r>
            <a:r>
              <a:rPr lang="zh-CN" altLang="en-US" sz="2400" dirty="0">
                <a:solidFill>
                  <a:srgbClr val="00B0F0"/>
                </a:solidFill>
                <a:latin typeface="黑体" panose="02010609060101010101" pitchFamily="49" charset="-122"/>
                <a:ea typeface="黑体" panose="02010609060101010101" pitchFamily="49" charset="-122"/>
              </a:rPr>
              <a:t>准备工具、制造条件</a:t>
            </a:r>
            <a:r>
              <a:rPr lang="zh-CN" altLang="en-US" sz="2400" dirty="0">
                <a:solidFill>
                  <a:srgbClr val="000000"/>
                </a:solidFill>
                <a:latin typeface="黑体" panose="02010609060101010101" pitchFamily="49" charset="-122"/>
                <a:ea typeface="黑体" panose="02010609060101010101" pitchFamily="49" charset="-122"/>
              </a:rPr>
              <a:t>等犯罪的预备行为</a:t>
            </a:r>
            <a:endParaRPr lang="en-US" altLang="zh-CN" sz="2400" dirty="0">
              <a:solidFill>
                <a:srgbClr val="000000"/>
              </a:solidFill>
              <a:latin typeface="黑体" panose="02010609060101010101" pitchFamily="49" charset="-122"/>
              <a:ea typeface="黑体" panose="02010609060101010101" pitchFamily="49" charset="-122"/>
            </a:endParaRPr>
          </a:p>
          <a:p>
            <a:pPr eaLnBrk="1">
              <a:defRPr/>
            </a:pPr>
            <a:endParaRPr lang="en-US" altLang="zh-CN" sz="2400" dirty="0">
              <a:solidFill>
                <a:srgbClr val="000000"/>
              </a:solidFill>
              <a:latin typeface="+mn-ea"/>
              <a:ea typeface="+mn-ea"/>
            </a:endParaRPr>
          </a:p>
          <a:p>
            <a:pPr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准备工具，如为杀人而买刀，为盗窃而配钥匙。</a:t>
            </a:r>
            <a:endParaRPr lang="en-US" altLang="zh-CN" sz="2400" dirty="0">
              <a:solidFill>
                <a:srgbClr val="000000"/>
              </a:solidFill>
              <a:latin typeface="仿宋" panose="02010609060101010101" pitchFamily="49" charset="-122"/>
              <a:ea typeface="仿宋" panose="02010609060101010101" pitchFamily="49" charset="-122"/>
            </a:endParaRPr>
          </a:p>
          <a:p>
            <a:pPr eaLnBrk="1">
              <a:defRPr/>
            </a:pPr>
            <a:endParaRPr lang="en-US" altLang="zh-CN" sz="2400" dirty="0">
              <a:solidFill>
                <a:srgbClr val="000000"/>
              </a:solidFill>
              <a:latin typeface="仿宋" panose="02010609060101010101" pitchFamily="49" charset="-122"/>
              <a:ea typeface="仿宋" panose="02010609060101010101" pitchFamily="49" charset="-122"/>
            </a:endParaRPr>
          </a:p>
          <a:p>
            <a:pPr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练习犯罪的手段，如练习射击技术。</a:t>
            </a:r>
            <a:endParaRPr lang="en-US" altLang="zh-CN" sz="2400" dirty="0">
              <a:solidFill>
                <a:srgbClr val="000000"/>
              </a:solidFill>
              <a:latin typeface="仿宋" panose="02010609060101010101" pitchFamily="49" charset="-122"/>
              <a:ea typeface="仿宋" panose="02010609060101010101" pitchFamily="49" charset="-122"/>
            </a:endParaRPr>
          </a:p>
          <a:p>
            <a:pPr eaLnBrk="1">
              <a:defRPr/>
            </a:pPr>
            <a:endParaRPr lang="en-US" altLang="zh-CN" sz="2400" dirty="0">
              <a:solidFill>
                <a:srgbClr val="000000"/>
              </a:solidFill>
              <a:latin typeface="仿宋" panose="02010609060101010101" pitchFamily="49" charset="-122"/>
              <a:ea typeface="仿宋" panose="02010609060101010101" pitchFamily="49" charset="-122"/>
            </a:endParaRPr>
          </a:p>
          <a:p>
            <a:pPr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3]</a:t>
            </a:r>
            <a:r>
              <a:rPr lang="zh-CN" altLang="en-US" sz="2400" dirty="0">
                <a:solidFill>
                  <a:srgbClr val="000000"/>
                </a:solidFill>
                <a:latin typeface="仿宋" panose="02010609060101010101" pitchFamily="49" charset="-122"/>
                <a:ea typeface="仿宋" panose="02010609060101010101" pitchFamily="49" charset="-122"/>
              </a:rPr>
              <a:t>进行犯罪前的调查，如踩点、了解被害人作息情况。</a:t>
            </a:r>
            <a:endParaRPr lang="en-US" altLang="zh-CN" sz="2400" dirty="0">
              <a:solidFill>
                <a:srgbClr val="000000"/>
              </a:solidFill>
              <a:latin typeface="仿宋" panose="02010609060101010101" pitchFamily="49" charset="-122"/>
              <a:ea typeface="仿宋" panose="02010609060101010101" pitchFamily="49" charset="-122"/>
            </a:endParaRPr>
          </a:p>
          <a:p>
            <a:pPr eaLnBrk="1">
              <a:defRPr/>
            </a:pPr>
            <a:endParaRPr lang="en-US" altLang="zh-CN" sz="2400" dirty="0">
              <a:solidFill>
                <a:srgbClr val="000000"/>
              </a:solidFill>
              <a:latin typeface="仿宋" panose="02010609060101010101" pitchFamily="49" charset="-122"/>
              <a:ea typeface="仿宋" panose="02010609060101010101" pitchFamily="49" charset="-122"/>
            </a:endParaRPr>
          </a:p>
          <a:p>
            <a:pPr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4]</a:t>
            </a:r>
            <a:r>
              <a:rPr lang="zh-CN" altLang="en-US" sz="2400" dirty="0">
                <a:solidFill>
                  <a:srgbClr val="000000"/>
                </a:solidFill>
                <a:latin typeface="仿宋" panose="02010609060101010101" pitchFamily="49" charset="-122"/>
                <a:ea typeface="仿宋" panose="02010609060101010101" pitchFamily="49" charset="-122"/>
              </a:rPr>
              <a:t>排除实行犯罪的障碍，如为了盗窃，把看门的狗毒死。</a:t>
            </a:r>
            <a:endParaRPr lang="en-US" altLang="zh-CN" sz="2400" dirty="0">
              <a:solidFill>
                <a:srgbClr val="000000"/>
              </a:solidFill>
              <a:latin typeface="仿宋" panose="02010609060101010101" pitchFamily="49" charset="-122"/>
              <a:ea typeface="仿宋" panose="02010609060101010101" pitchFamily="49" charset="-122"/>
            </a:endParaRPr>
          </a:p>
          <a:p>
            <a:pPr eaLnBrk="1">
              <a:defRPr/>
            </a:pPr>
            <a:endParaRPr lang="en-US" altLang="zh-CN" sz="2400" dirty="0">
              <a:solidFill>
                <a:srgbClr val="000000"/>
              </a:solidFill>
              <a:latin typeface="仿宋" panose="02010609060101010101" pitchFamily="49" charset="-122"/>
              <a:ea typeface="仿宋" panose="02010609060101010101" pitchFamily="49" charset="-122"/>
            </a:endParaRPr>
          </a:p>
          <a:p>
            <a:pPr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5]</a:t>
            </a:r>
            <a:r>
              <a:rPr lang="zh-CN" altLang="en-US" sz="2400" dirty="0">
                <a:solidFill>
                  <a:srgbClr val="000000"/>
                </a:solidFill>
                <a:latin typeface="仿宋" panose="02010609060101010101" pitchFamily="49" charset="-122"/>
                <a:ea typeface="仿宋" panose="02010609060101010101" pitchFamily="49" charset="-122"/>
              </a:rPr>
              <a:t>前往犯罪现场或诱骗被害人去犯罪现场。</a:t>
            </a:r>
            <a:endParaRPr lang="en-US" altLang="zh-CN" sz="2400" dirty="0">
              <a:solidFill>
                <a:srgbClr val="000000"/>
              </a:solidFill>
              <a:latin typeface="仿宋" panose="02010609060101010101" pitchFamily="49" charset="-122"/>
              <a:ea typeface="仿宋" panose="02010609060101010101" pitchFamily="49" charset="-122"/>
            </a:endParaRPr>
          </a:p>
          <a:p>
            <a:pPr eaLnBrk="1">
              <a:defRPr/>
            </a:pPr>
            <a:endParaRPr lang="en-US" altLang="zh-CN" sz="2400" dirty="0">
              <a:solidFill>
                <a:srgbClr val="000000"/>
              </a:solidFill>
              <a:latin typeface="仿宋" panose="02010609060101010101" pitchFamily="49" charset="-122"/>
              <a:ea typeface="仿宋" panose="02010609060101010101" pitchFamily="49" charset="-122"/>
            </a:endParaRPr>
          </a:p>
          <a:p>
            <a:pPr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6]</a:t>
            </a:r>
            <a:r>
              <a:rPr lang="zh-CN" altLang="en-US" sz="2400" dirty="0">
                <a:solidFill>
                  <a:srgbClr val="000000"/>
                </a:solidFill>
                <a:latin typeface="仿宋" panose="02010609060101010101" pitchFamily="49" charset="-122"/>
                <a:ea typeface="仿宋" panose="02010609060101010101" pitchFamily="49" charset="-122"/>
              </a:rPr>
              <a:t>尾随和守候行为。</a:t>
            </a:r>
            <a:endParaRPr lang="en-US" altLang="zh-CN" sz="2400" dirty="0">
              <a:solidFill>
                <a:srgbClr val="000000"/>
              </a:solidFill>
              <a:latin typeface="仿宋" panose="02010609060101010101" pitchFamily="49" charset="-122"/>
              <a:ea typeface="仿宋" panose="02010609060101010101" pitchFamily="49" charset="-122"/>
            </a:endParaRPr>
          </a:p>
          <a:p>
            <a:pPr eaLnBrk="1">
              <a:defRPr/>
            </a:pPr>
            <a:endParaRPr lang="en-US" altLang="zh-CN" sz="2400" dirty="0">
              <a:solidFill>
                <a:srgbClr val="000000"/>
              </a:solidFill>
              <a:latin typeface="仿宋" panose="02010609060101010101" pitchFamily="49" charset="-122"/>
              <a:ea typeface="仿宋" panose="02010609060101010101" pitchFamily="49" charset="-122"/>
            </a:endParaRPr>
          </a:p>
          <a:p>
            <a:pPr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7]</a:t>
            </a:r>
            <a:r>
              <a:rPr lang="zh-CN" altLang="en-US" sz="2400" dirty="0">
                <a:solidFill>
                  <a:srgbClr val="000000"/>
                </a:solidFill>
                <a:latin typeface="仿宋" panose="02010609060101010101" pitchFamily="49" charset="-122"/>
                <a:ea typeface="仿宋" panose="02010609060101010101" pitchFamily="49" charset="-122"/>
              </a:rPr>
              <a:t>勾引共犯。</a:t>
            </a:r>
            <a:endParaRPr lang="en-US" altLang="zh-CN" sz="2400" dirty="0">
              <a:solidFill>
                <a:srgbClr val="000000"/>
              </a:solidFill>
              <a:latin typeface="仿宋" panose="02010609060101010101" pitchFamily="49" charset="-122"/>
              <a:ea typeface="仿宋" panose="02010609060101010101" pitchFamily="49" charset="-122"/>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E4618B-CC58-0F03-3258-2D9AE1C722A2}"/>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519A8ADA-70A2-5706-814D-68741921E2EC}"/>
              </a:ext>
            </a:extLst>
          </p:cNvPr>
          <p:cNvSpPr/>
          <p:nvPr/>
        </p:nvSpPr>
        <p:spPr>
          <a:xfrm>
            <a:off x="18814" y="332656"/>
            <a:ext cx="9125186" cy="6370975"/>
          </a:xfrm>
          <a:prstGeom prst="rect">
            <a:avLst/>
          </a:prstGeom>
        </p:spPr>
        <p:txBody>
          <a:bodyPr wrap="square">
            <a:spAutoFit/>
          </a:bodyPr>
          <a:lstStyle/>
          <a:p>
            <a:pPr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（三）由于犯罪分子</a:t>
            </a:r>
            <a:r>
              <a:rPr lang="zh-CN" altLang="en-US" sz="2400" dirty="0">
                <a:solidFill>
                  <a:srgbClr val="00B0F0"/>
                </a:solidFill>
                <a:latin typeface="黑体" panose="02010609060101010101" pitchFamily="49" charset="-122"/>
                <a:ea typeface="黑体" panose="02010609060101010101" pitchFamily="49" charset="-122"/>
              </a:rPr>
              <a:t>意志以外的原因</a:t>
            </a:r>
            <a:r>
              <a:rPr lang="zh-CN" altLang="en-US" sz="2400" dirty="0">
                <a:solidFill>
                  <a:srgbClr val="000000"/>
                </a:solidFill>
                <a:latin typeface="黑体" panose="02010609060101010101" pitchFamily="49" charset="-122"/>
                <a:ea typeface="黑体" panose="02010609060101010101" pitchFamily="49" charset="-122"/>
              </a:rPr>
              <a:t>未能着手实行犯罪</a:t>
            </a:r>
            <a:endParaRPr lang="en-US" altLang="zh-CN" sz="2400" dirty="0">
              <a:solidFill>
                <a:srgbClr val="000000"/>
              </a:solidFill>
              <a:latin typeface="黑体" panose="02010609060101010101" pitchFamily="49" charset="-122"/>
              <a:ea typeface="黑体" panose="02010609060101010101" pitchFamily="49" charset="-122"/>
            </a:endParaRPr>
          </a:p>
          <a:p>
            <a:pPr eaLnBrk="1">
              <a:defRPr/>
            </a:pPr>
            <a:endParaRPr lang="en-US" altLang="zh-CN" sz="2400" dirty="0">
              <a:solidFill>
                <a:srgbClr val="000000"/>
              </a:solidFill>
              <a:latin typeface="黑体" panose="02010609060101010101" pitchFamily="49" charset="-122"/>
              <a:ea typeface="黑体" panose="02010609060101010101" pitchFamily="49" charset="-122"/>
            </a:endParaRPr>
          </a:p>
          <a:p>
            <a:pPr eaLnBrk="1">
              <a:defRPr/>
            </a:pPr>
            <a:r>
              <a:rPr lang="zh-CN" altLang="en-US" sz="2400" dirty="0">
                <a:solidFill>
                  <a:srgbClr val="000000"/>
                </a:solidFill>
                <a:latin typeface="黑体" panose="02010609060101010101" pitchFamily="49" charset="-122"/>
                <a:ea typeface="黑体" panose="02010609060101010101" pitchFamily="49" charset="-122"/>
              </a:rPr>
              <a:t>    犯罪预备行为必须在预备阶段停止下来，行为人由于意志以外的原因而没有能够“</a:t>
            </a:r>
            <a:r>
              <a:rPr lang="zh-CN" altLang="en-US" sz="2400" dirty="0">
                <a:solidFill>
                  <a:srgbClr val="00B0F0"/>
                </a:solidFill>
                <a:latin typeface="黑体" panose="02010609060101010101" pitchFamily="49" charset="-122"/>
                <a:ea typeface="黑体" panose="02010609060101010101" pitchFamily="49" charset="-122"/>
              </a:rPr>
              <a:t>着手</a:t>
            </a:r>
            <a:r>
              <a:rPr lang="zh-CN" altLang="en-US" sz="2400" dirty="0">
                <a:solidFill>
                  <a:srgbClr val="000000"/>
                </a:solidFill>
                <a:latin typeface="黑体" panose="02010609060101010101" pitchFamily="49" charset="-122"/>
                <a:ea typeface="黑体" panose="02010609060101010101" pitchFamily="49" charset="-122"/>
              </a:rPr>
              <a:t>”。假如行为人已经着手犯罪，由于意志以外的原因没有既遂的，是犯罪未遂，不是犯罪预备。如果是出于意志以内的原因，则属于预备阶段的犯罪中止。</a:t>
            </a:r>
            <a:endParaRPr lang="en-US" altLang="zh-CN" sz="2400" dirty="0">
              <a:solidFill>
                <a:srgbClr val="000000"/>
              </a:solidFill>
              <a:latin typeface="黑体" panose="02010609060101010101" pitchFamily="49" charset="-122"/>
              <a:ea typeface="黑体" panose="02010609060101010101" pitchFamily="49" charset="-122"/>
            </a:endParaRPr>
          </a:p>
          <a:p>
            <a:pPr eaLnBrk="1">
              <a:defRPr/>
            </a:pPr>
            <a:endParaRPr lang="en-US" altLang="zh-CN" sz="2400" dirty="0">
              <a:solidFill>
                <a:srgbClr val="000000"/>
              </a:solidFill>
              <a:latin typeface="黑体" panose="02010609060101010101" pitchFamily="49" charset="-122"/>
              <a:ea typeface="黑体" panose="02010609060101010101" pitchFamily="49" charset="-122"/>
            </a:endParaRPr>
          </a:p>
          <a:p>
            <a:pPr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，甲为杀人而准备了大量的毒药，尚未投放即被抓捕，甲构成故意杀人罪预备。</a:t>
            </a:r>
            <a:endParaRPr lang="en-US" altLang="zh-CN" sz="2400" dirty="0">
              <a:solidFill>
                <a:srgbClr val="000000"/>
              </a:solidFill>
              <a:latin typeface="仿宋" panose="02010609060101010101" pitchFamily="49" charset="-122"/>
              <a:ea typeface="仿宋" panose="02010609060101010101" pitchFamily="49" charset="-122"/>
            </a:endParaRPr>
          </a:p>
          <a:p>
            <a:pPr eaLnBrk="1">
              <a:defRPr/>
            </a:pPr>
            <a:endParaRPr lang="en-US" altLang="zh-CN" sz="2400" dirty="0">
              <a:solidFill>
                <a:srgbClr val="000000"/>
              </a:solidFill>
              <a:latin typeface="仿宋" panose="02010609060101010101" pitchFamily="49" charset="-122"/>
              <a:ea typeface="仿宋" panose="02010609060101010101" pitchFamily="49" charset="-122"/>
            </a:endParaRPr>
          </a:p>
          <a:p>
            <a:pPr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，甲欲毒死丈夫，让知道真相的乙为其买回毒药，但甲后来打消杀意，将毒药扔</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掉，甲是自动放弃着手，成立预备阶段的中止，乙的犯罪是意志以外的原因未能着手，乙成立犯罪预备。</a:t>
            </a:r>
            <a:endParaRPr lang="en-US" altLang="zh-CN" sz="2400" dirty="0">
              <a:solidFill>
                <a:srgbClr val="000000"/>
              </a:solidFill>
              <a:latin typeface="仿宋" panose="02010609060101010101" pitchFamily="49" charset="-122"/>
              <a:ea typeface="仿宋" panose="02010609060101010101" pitchFamily="49" charset="-122"/>
            </a:endParaRPr>
          </a:p>
          <a:p>
            <a:pPr eaLnBrk="1">
              <a:defRPr/>
            </a:pPr>
            <a:endParaRPr lang="en-US" altLang="zh-CN" sz="2400" dirty="0">
              <a:solidFill>
                <a:srgbClr val="000000"/>
              </a:solidFill>
              <a:latin typeface="仿宋" panose="02010609060101010101" pitchFamily="49" charset="-122"/>
              <a:ea typeface="仿宋" panose="02010609060101010101" pitchFamily="49" charset="-122"/>
            </a:endParaRPr>
          </a:p>
          <a:p>
            <a:pPr eaLnBrk="1">
              <a:defRPr/>
            </a:pPr>
            <a:r>
              <a:rPr lang="zh-CN" altLang="en-US" sz="2400" dirty="0">
                <a:solidFill>
                  <a:srgbClr val="000000"/>
                </a:solidFill>
                <a:latin typeface="黑体" panose="02010609060101010101" pitchFamily="49" charset="-122"/>
                <a:ea typeface="黑体" panose="02010609060101010101" pitchFamily="49" charset="-122"/>
              </a:rPr>
              <a:t>    三、对预备犯的处罚</a:t>
            </a:r>
            <a:endParaRPr lang="en-US" altLang="zh-CN" sz="2400" dirty="0">
              <a:solidFill>
                <a:srgbClr val="000000"/>
              </a:solidFill>
              <a:latin typeface="黑体" panose="02010609060101010101" pitchFamily="49" charset="-122"/>
              <a:ea typeface="黑体" panose="02010609060101010101" pitchFamily="49" charset="-122"/>
            </a:endParaRPr>
          </a:p>
          <a:p>
            <a:pPr eaLnBrk="1">
              <a:defRPr/>
            </a:pPr>
            <a:endParaRPr lang="zh-CN" altLang="en-US" sz="2400" dirty="0">
              <a:solidFill>
                <a:srgbClr val="000000"/>
              </a:solidFill>
              <a:latin typeface="黑体" panose="02010609060101010101" pitchFamily="49" charset="-122"/>
              <a:ea typeface="黑体" panose="02010609060101010101" pitchFamily="49" charset="-122"/>
            </a:endParaRPr>
          </a:p>
          <a:p>
            <a:pPr eaLnBrk="1">
              <a:defRPr/>
            </a:pPr>
            <a:r>
              <a:rPr lang="zh-CN" altLang="en-US" sz="2400" dirty="0">
                <a:solidFill>
                  <a:srgbClr val="000000"/>
                </a:solidFill>
                <a:latin typeface="黑体" panose="02010609060101010101" pitchFamily="49" charset="-122"/>
                <a:ea typeface="黑体" panose="02010609060101010101" pitchFamily="49" charset="-122"/>
              </a:rPr>
              <a:t>    对于预备犯，</a:t>
            </a:r>
            <a:r>
              <a:rPr lang="zh-CN" altLang="en-US" sz="2400" dirty="0">
                <a:solidFill>
                  <a:srgbClr val="00B0F0"/>
                </a:solidFill>
                <a:latin typeface="黑体" panose="02010609060101010101" pitchFamily="49" charset="-122"/>
                <a:ea typeface="黑体" panose="02010609060101010101" pitchFamily="49" charset="-122"/>
              </a:rPr>
              <a:t>可以</a:t>
            </a:r>
            <a:r>
              <a:rPr lang="zh-CN" altLang="en-US" sz="2400" dirty="0">
                <a:solidFill>
                  <a:srgbClr val="000000"/>
                </a:solidFill>
                <a:latin typeface="黑体" panose="02010609060101010101" pitchFamily="49" charset="-122"/>
                <a:ea typeface="黑体" panose="02010609060101010101" pitchFamily="49" charset="-122"/>
              </a:rPr>
              <a:t>比照既遂犯</a:t>
            </a:r>
            <a:r>
              <a:rPr lang="zh-CN" altLang="en-US" sz="2400" dirty="0">
                <a:solidFill>
                  <a:srgbClr val="00B0F0"/>
                </a:solidFill>
                <a:latin typeface="黑体" panose="02010609060101010101" pitchFamily="49" charset="-122"/>
                <a:ea typeface="黑体" panose="02010609060101010101" pitchFamily="49" charset="-122"/>
              </a:rPr>
              <a:t>从轻、减轻处罚或者免除</a:t>
            </a:r>
            <a:r>
              <a:rPr lang="zh-CN" altLang="en-US" sz="2400" dirty="0">
                <a:solidFill>
                  <a:srgbClr val="000000"/>
                </a:solidFill>
                <a:latin typeface="黑体" panose="02010609060101010101" pitchFamily="49" charset="-122"/>
                <a:ea typeface="黑体" panose="02010609060101010101" pitchFamily="49" charset="-122"/>
              </a:rPr>
              <a:t>处罚。</a:t>
            </a:r>
          </a:p>
        </p:txBody>
      </p:sp>
    </p:spTree>
    <p:extLst>
      <p:ext uri="{BB962C8B-B14F-4D97-AF65-F5344CB8AC3E}">
        <p14:creationId xmlns:p14="http://schemas.microsoft.com/office/powerpoint/2010/main" val="7410299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0BF66A88-272A-875F-C442-73D4FAAAD253}"/>
              </a:ext>
            </a:extLst>
          </p:cNvPr>
          <p:cNvSpPr/>
          <p:nvPr/>
        </p:nvSpPr>
        <p:spPr>
          <a:xfrm>
            <a:off x="116632" y="428178"/>
            <a:ext cx="8910736" cy="6001643"/>
          </a:xfrm>
          <a:prstGeom prst="rect">
            <a:avLst/>
          </a:prstGeom>
        </p:spPr>
        <p:txBody>
          <a:bodyPr wrap="square">
            <a:spAutoFit/>
          </a:bodyPr>
          <a:lstStyle/>
          <a:p>
            <a:pPr algn="ctr" eaLnBrk="1">
              <a:defRPr/>
            </a:pPr>
            <a:r>
              <a:rPr lang="zh-CN" altLang="en-US" sz="2800" b="1" dirty="0">
                <a:solidFill>
                  <a:srgbClr val="000000"/>
                </a:solidFill>
                <a:latin typeface="黑体" panose="02010609060101010101" pitchFamily="49" charset="-122"/>
                <a:ea typeface="黑体" panose="02010609060101010101" pitchFamily="49" charset="-122"/>
              </a:rPr>
              <a:t>第四节 犯罪未遂</a:t>
            </a:r>
            <a:endParaRPr lang="en-US" altLang="zh-CN" sz="2800" b="1"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    </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小案例</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甲、乙二人合谋抢劫出租车，准备凶器和绳索后拦住一辆出租车，谎称去郊区某地。出租车行驶到检查站，检查人员见甲、乙二人神色慌张便进一步检查，甲、乙意图逃离出租车被当场抓获。甲、乙成立抢劫罪的预备还是未遂？（抢劫出租车案）</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一、犯罪未遂的概念</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犯罪未遂</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是指已经</a:t>
            </a:r>
            <a:r>
              <a:rPr lang="zh-CN" altLang="en-US" sz="2400" dirty="0">
                <a:solidFill>
                  <a:srgbClr val="00B0F0"/>
                </a:solidFill>
                <a:latin typeface="黑体" panose="02010609060101010101" pitchFamily="49" charset="-122"/>
                <a:ea typeface="黑体" panose="02010609060101010101" pitchFamily="49" charset="-122"/>
              </a:rPr>
              <a:t>着手</a:t>
            </a:r>
            <a:r>
              <a:rPr lang="zh-CN" altLang="en-US" sz="2400" dirty="0">
                <a:solidFill>
                  <a:srgbClr val="000000"/>
                </a:solidFill>
                <a:latin typeface="黑体" panose="02010609060101010101" pitchFamily="49" charset="-122"/>
                <a:ea typeface="黑体" panose="02010609060101010101" pitchFamily="49" charset="-122"/>
              </a:rPr>
              <a:t>实行犯罪</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由于犯罪分子</a:t>
            </a:r>
            <a:r>
              <a:rPr lang="zh-CN" altLang="en-US" sz="2400" dirty="0">
                <a:solidFill>
                  <a:srgbClr val="00B0F0"/>
                </a:solidFill>
                <a:latin typeface="黑体" panose="02010609060101010101" pitchFamily="49" charset="-122"/>
                <a:ea typeface="黑体" panose="02010609060101010101" pitchFamily="49" charset="-122"/>
              </a:rPr>
              <a:t>意志以外</a:t>
            </a:r>
            <a:r>
              <a:rPr lang="zh-CN" altLang="en-US" sz="2400" dirty="0">
                <a:solidFill>
                  <a:srgbClr val="000000"/>
                </a:solidFill>
                <a:latin typeface="黑体" panose="02010609060101010101" pitchFamily="49" charset="-122"/>
                <a:ea typeface="黑体" panose="02010609060101010101" pitchFamily="49" charset="-122"/>
              </a:rPr>
              <a:t>的原因而</a:t>
            </a:r>
            <a:r>
              <a:rPr lang="zh-CN" altLang="en-US" sz="2400" dirty="0">
                <a:solidFill>
                  <a:srgbClr val="00B0F0"/>
                </a:solidFill>
                <a:latin typeface="黑体" panose="02010609060101010101" pitchFamily="49" charset="-122"/>
                <a:ea typeface="黑体" panose="02010609060101010101" pitchFamily="49" charset="-122"/>
              </a:rPr>
              <a:t>未得逞</a:t>
            </a:r>
            <a:r>
              <a:rPr lang="zh-CN" altLang="en-US" sz="2400" dirty="0">
                <a:solidFill>
                  <a:srgbClr val="000000"/>
                </a:solidFill>
                <a:latin typeface="黑体" panose="02010609060101010101" pitchFamily="49" charset="-122"/>
                <a:ea typeface="黑体" panose="02010609060101010101" pitchFamily="49" charset="-122"/>
              </a:rPr>
              <a:t>的形态。犯罪未遂是犯罪的未完成形态之一。</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犯罪未遂的成立条件有两个：第一，</a:t>
            </a:r>
            <a:r>
              <a:rPr lang="zh-CN" altLang="en-US" sz="2400" dirty="0">
                <a:solidFill>
                  <a:srgbClr val="0070C0"/>
                </a:solidFill>
                <a:latin typeface="黑体" panose="02010609060101010101" pitchFamily="49" charset="-122"/>
                <a:ea typeface="黑体" panose="02010609060101010101" pitchFamily="49" charset="-122"/>
              </a:rPr>
              <a:t>已经着手</a:t>
            </a:r>
            <a:r>
              <a:rPr lang="zh-CN" altLang="en-US" sz="2400" dirty="0">
                <a:solidFill>
                  <a:srgbClr val="000000"/>
                </a:solidFill>
                <a:latin typeface="黑体" panose="02010609060101010101" pitchFamily="49" charset="-122"/>
                <a:ea typeface="黑体" panose="02010609060101010101" pitchFamily="49" charset="-122"/>
              </a:rPr>
              <a:t>实行犯罪；第二，因为</a:t>
            </a:r>
            <a:r>
              <a:rPr lang="zh-CN" altLang="en-US" sz="2400" dirty="0">
                <a:solidFill>
                  <a:srgbClr val="0070C0"/>
                </a:solidFill>
                <a:latin typeface="黑体" panose="02010609060101010101" pitchFamily="49" charset="-122"/>
                <a:ea typeface="黑体" panose="02010609060101010101" pitchFamily="49" charset="-122"/>
              </a:rPr>
              <a:t>意志以外</a:t>
            </a:r>
            <a:r>
              <a:rPr lang="zh-CN" altLang="en-US" sz="2400" dirty="0">
                <a:solidFill>
                  <a:srgbClr val="000000"/>
                </a:solidFill>
                <a:latin typeface="黑体" panose="02010609060101010101" pitchFamily="49" charset="-122"/>
                <a:ea typeface="黑体" panose="02010609060101010101" pitchFamily="49" charset="-122"/>
              </a:rPr>
              <a:t>原因</a:t>
            </a:r>
            <a:r>
              <a:rPr lang="zh-CN" altLang="en-US" sz="2400" dirty="0">
                <a:solidFill>
                  <a:srgbClr val="0070C0"/>
                </a:solidFill>
                <a:latin typeface="黑体" panose="02010609060101010101" pitchFamily="49" charset="-122"/>
                <a:ea typeface="黑体" panose="02010609060101010101" pitchFamily="49" charset="-122"/>
              </a:rPr>
              <a:t>未得逞</a:t>
            </a:r>
            <a:r>
              <a:rPr lang="zh-CN" altLang="en-US" sz="2400" dirty="0">
                <a:solidFill>
                  <a:srgbClr val="000000"/>
                </a:solidFill>
                <a:latin typeface="黑体" panose="02010609060101010101" pitchFamily="49" charset="-122"/>
                <a:ea typeface="黑体" panose="02010609060101010101" pitchFamily="49" charset="-122"/>
              </a:rPr>
              <a:t>。“未得逞”，表明不是犯罪既遂。“因为意志以外原因”，表明不是犯罪中止。</a:t>
            </a:r>
            <a:endParaRPr lang="en-US" altLang="zh-CN" sz="2400" dirty="0">
              <a:solidFill>
                <a:srgbClr val="000000"/>
              </a:solidFill>
              <a:latin typeface="黑体" panose="02010609060101010101" pitchFamily="49" charset="-122"/>
              <a:ea typeface="黑体" panose="02010609060101010101" pitchFamily="49" charset="-122"/>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E4613659-CED7-4248-C378-8E2E467A1818}"/>
              </a:ext>
            </a:extLst>
          </p:cNvPr>
          <p:cNvSpPr/>
          <p:nvPr/>
        </p:nvSpPr>
        <p:spPr>
          <a:xfrm>
            <a:off x="71437" y="260648"/>
            <a:ext cx="9001125" cy="6186309"/>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zh-CN" altLang="en-US" sz="2400" b="1" dirty="0">
                <a:solidFill>
                  <a:srgbClr val="000000"/>
                </a:solidFill>
                <a:latin typeface="黑体" panose="02010609060101010101" pitchFamily="49" charset="-122"/>
                <a:ea typeface="黑体" panose="02010609060101010101" pitchFamily="49" charset="-122"/>
              </a:rPr>
              <a:t>二、犯罪未遂的特征</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一</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犯罪分子已</a:t>
            </a:r>
            <a:r>
              <a:rPr lang="zh-CN" altLang="en-US" sz="2400" dirty="0">
                <a:solidFill>
                  <a:srgbClr val="00B0F0"/>
                </a:solidFill>
                <a:latin typeface="黑体" panose="02010609060101010101" pitchFamily="49" charset="-122"/>
                <a:ea typeface="黑体" panose="02010609060101010101" pitchFamily="49" charset="-122"/>
              </a:rPr>
              <a:t>着手</a:t>
            </a:r>
            <a:r>
              <a:rPr lang="zh-CN" altLang="en-US" sz="2400" dirty="0">
                <a:solidFill>
                  <a:srgbClr val="000000"/>
                </a:solidFill>
                <a:latin typeface="黑体" panose="02010609060101010101" pitchFamily="49" charset="-122"/>
                <a:ea typeface="黑体" panose="02010609060101010101" pitchFamily="49" charset="-122"/>
              </a:rPr>
              <a:t>实行犯罪</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mn-ea"/>
              <a:ea typeface="+mn-ea"/>
            </a:endParaRPr>
          </a:p>
          <a:p>
            <a:pPr algn="just" eaLnBrk="1">
              <a:defRPr/>
            </a:pPr>
            <a:r>
              <a:rPr lang="zh-CN" altLang="en-US" sz="2400" dirty="0">
                <a:solidFill>
                  <a:srgbClr val="000000"/>
                </a:solidFill>
                <a:latin typeface="+mn-ea"/>
                <a:ea typeface="+mn-ea"/>
              </a:rPr>
              <a:t>    </a:t>
            </a:r>
            <a:r>
              <a:rPr lang="zh-CN" altLang="en-US" sz="2400" dirty="0">
                <a:solidFill>
                  <a:srgbClr val="000000"/>
                </a:solidFill>
                <a:latin typeface="黑体" panose="02010609060101010101" pitchFamily="49" charset="-122"/>
                <a:ea typeface="黑体" panose="02010609060101010101" pitchFamily="49" charset="-122"/>
              </a:rPr>
              <a:t>是指犯罪分子已经开始实行刑法分则条文所规定的某种犯罪的基本构成要件的行为，已经对客体产生现实、紧迫的危险。</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b="1" dirty="0">
                <a:solidFill>
                  <a:srgbClr val="000000"/>
                </a:solidFill>
                <a:latin typeface="黑体" panose="02010609060101010101" pitchFamily="49" charset="-122"/>
                <a:ea typeface="黑体" panose="02010609060101010101" pitchFamily="49" charset="-122"/>
              </a:rPr>
              <a:t>    </a:t>
            </a:r>
            <a:r>
              <a:rPr lang="zh-CN" altLang="en-US" sz="2400" b="1" dirty="0">
                <a:solidFill>
                  <a:srgbClr val="000000"/>
                </a:solidFill>
                <a:latin typeface="黑体" panose="02010609060101010101" pitchFamily="49" charset="-122"/>
                <a:ea typeface="黑体" panose="02010609060101010101" pitchFamily="49" charset="-122"/>
              </a:rPr>
              <a:t>“</a:t>
            </a:r>
            <a:r>
              <a:rPr lang="zh-CN" altLang="en-US" sz="2400" b="1" dirty="0">
                <a:solidFill>
                  <a:srgbClr val="0070C0"/>
                </a:solidFill>
                <a:latin typeface="黑体" panose="02010609060101010101" pitchFamily="49" charset="-122"/>
                <a:ea typeface="黑体" panose="02010609060101010101" pitchFamily="49" charset="-122"/>
              </a:rPr>
              <a:t>着手</a:t>
            </a:r>
            <a:r>
              <a:rPr lang="zh-CN" altLang="en-US" sz="2400" b="1"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不是犯罪行为的起点，犯罪行为的起点是预备行为，而是实行行为的起点。“着手”要同时符合如下两项条件：</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70C0"/>
                </a:solidFill>
                <a:latin typeface="黑体" panose="02010609060101010101" pitchFamily="49" charset="-122"/>
                <a:ea typeface="黑体" panose="02010609060101010101" pitchFamily="49" charset="-122"/>
              </a:rPr>
              <a:t>    1.</a:t>
            </a:r>
            <a:r>
              <a:rPr lang="zh-CN" altLang="en-US" sz="2400" dirty="0">
                <a:solidFill>
                  <a:srgbClr val="0070C0"/>
                </a:solidFill>
                <a:latin typeface="黑体" panose="02010609060101010101" pitchFamily="49" charset="-122"/>
                <a:ea typeface="黑体" panose="02010609060101010101" pitchFamily="49" charset="-122"/>
              </a:rPr>
              <a:t>犯罪对象出现</a:t>
            </a:r>
            <a:r>
              <a:rPr lang="zh-CN" altLang="en-US" sz="2400" dirty="0">
                <a:solidFill>
                  <a:srgbClr val="000000"/>
                </a:solidFill>
                <a:latin typeface="黑体" panose="02010609060101010101" pitchFamily="49" charset="-122"/>
                <a:ea typeface="黑体" panose="02010609060101010101" pitchFamily="49" charset="-122"/>
              </a:rPr>
              <a:t>：一般认为，犯罪对象没有出现，不能认为已经着手。</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mn-ea"/>
              <a:ea typeface="+mn-ea"/>
            </a:endParaRPr>
          </a:p>
          <a:p>
            <a:pPr algn="just" eaLnBrk="1">
              <a:defRPr/>
            </a:pPr>
            <a:r>
              <a:rPr lang="zh-CN" altLang="en-US" sz="2400" dirty="0">
                <a:solidFill>
                  <a:srgbClr val="000000"/>
                </a:solidFill>
                <a:latin typeface="+mn-ea"/>
                <a:ea typeface="+mn-ea"/>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，甲欲杀害其仇人乙，某日，甲在乙下班必经的路口进行等候，等待许久，仍不见乙。遂离去。</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zh-CN" altLang="en-US" sz="1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在隔隙犯的情况下，也应贯彻该观点。甲欲杀害其仇人乙，于是将带毒药的包裹寄给乙，但包裹在半路上因运输车辆事故被毁。该案中，甲邮寄的包裹还没有到达乙处，乙并没有出现，甲的行为成立故意杀人罪的犯罪预备。</a:t>
            </a:r>
            <a:endParaRPr lang="en-US" altLang="zh-CN" sz="2400" dirty="0">
              <a:solidFill>
                <a:srgbClr val="00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2082355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D3794D-04EA-F1A6-E2B6-FA5EC31E8521}"/>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F94ED1A6-C33B-D783-D041-D9006E33A2F4}"/>
              </a:ext>
            </a:extLst>
          </p:cNvPr>
          <p:cNvSpPr/>
          <p:nvPr/>
        </p:nvSpPr>
        <p:spPr>
          <a:xfrm>
            <a:off x="107950" y="20638"/>
            <a:ext cx="8928100" cy="2154436"/>
          </a:xfrm>
          <a:prstGeom prst="rect">
            <a:avLst/>
          </a:prstGeom>
        </p:spPr>
        <p:txBody>
          <a:bodyPr>
            <a:spAutoFit/>
          </a:bodyPr>
          <a:lstStyle/>
          <a:p>
            <a:pPr algn="ctr" eaLnBrk="1">
              <a:defRPr/>
            </a:pPr>
            <a:r>
              <a:rPr lang="zh-CN" altLang="en-US" sz="2800" b="1" dirty="0">
                <a:solidFill>
                  <a:srgbClr val="000000"/>
                </a:solidFill>
                <a:latin typeface="黑体" panose="02010609060101010101" pitchFamily="49" charset="-122"/>
                <a:ea typeface="黑体" panose="02010609060101010101" pitchFamily="49" charset="-122"/>
              </a:rPr>
              <a:t>第一节 犯罪的停止形态概述</a:t>
            </a:r>
            <a:endParaRPr lang="en-US" altLang="zh-CN" sz="28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mn-ea"/>
              <a:ea typeface="+mn-ea"/>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犯罪的停止形态具体包括两大部分：</a:t>
            </a:r>
            <a:r>
              <a:rPr lang="zh-CN" altLang="en-US" sz="2400" dirty="0">
                <a:solidFill>
                  <a:srgbClr val="00B0F0"/>
                </a:solidFill>
                <a:latin typeface="黑体" panose="02010609060101010101" pitchFamily="49" charset="-122"/>
                <a:ea typeface="黑体" panose="02010609060101010101" pitchFamily="49" charset="-122"/>
              </a:rPr>
              <a:t>完成形态</a:t>
            </a:r>
            <a:r>
              <a:rPr lang="zh-CN" altLang="en-US" sz="2400" dirty="0">
                <a:solidFill>
                  <a:srgbClr val="000000"/>
                </a:solidFill>
                <a:latin typeface="黑体" panose="02010609060101010101" pitchFamily="49" charset="-122"/>
                <a:ea typeface="黑体" panose="02010609060101010101" pitchFamily="49" charset="-122"/>
              </a:rPr>
              <a:t>的既遂和</a:t>
            </a:r>
            <a:r>
              <a:rPr lang="zh-CN" altLang="en-US" sz="2400" dirty="0">
                <a:solidFill>
                  <a:srgbClr val="00B0F0"/>
                </a:solidFill>
                <a:latin typeface="黑体" panose="02010609060101010101" pitchFamily="49" charset="-122"/>
                <a:ea typeface="黑体" panose="02010609060101010101" pitchFamily="49" charset="-122"/>
              </a:rPr>
              <a:t>未完成形态</a:t>
            </a:r>
            <a:r>
              <a:rPr lang="zh-CN" altLang="en-US" sz="2400" dirty="0">
                <a:solidFill>
                  <a:srgbClr val="000000"/>
                </a:solidFill>
                <a:latin typeface="黑体" panose="02010609060101010101" pitchFamily="49" charset="-122"/>
                <a:ea typeface="黑体" panose="02010609060101010101" pitchFamily="49" charset="-122"/>
              </a:rPr>
              <a:t>的犯罪预备、犯罪未遂、犯罪中止。犯罪未完成形态是故意犯罪的特有概念，由于过失犯罪（如交通肇事罪）要求必须存在实害结果，因此本章并不探讨其未完成形态的问题。</a:t>
            </a:r>
            <a:endParaRPr lang="en-US" altLang="zh-CN" sz="2400" dirty="0">
              <a:solidFill>
                <a:srgbClr val="000000"/>
              </a:solidFill>
              <a:latin typeface="黑体" panose="02010609060101010101" pitchFamily="49" charset="-122"/>
              <a:ea typeface="黑体" panose="02010609060101010101" pitchFamily="49" charset="-122"/>
            </a:endParaRPr>
          </a:p>
        </p:txBody>
      </p:sp>
      <p:pic>
        <p:nvPicPr>
          <p:cNvPr id="4" name="图片 3">
            <a:extLst>
              <a:ext uri="{FF2B5EF4-FFF2-40B4-BE49-F238E27FC236}">
                <a16:creationId xmlns:a16="http://schemas.microsoft.com/office/drawing/2014/main" id="{6C58BDC1-69AF-D11E-F0DC-B61AE86635EC}"/>
              </a:ext>
            </a:extLst>
          </p:cNvPr>
          <p:cNvPicPr>
            <a:picLocks noChangeAspect="1"/>
          </p:cNvPicPr>
          <p:nvPr/>
        </p:nvPicPr>
        <p:blipFill>
          <a:blip r:embed="rId2"/>
          <a:stretch>
            <a:fillRect/>
          </a:stretch>
        </p:blipFill>
        <p:spPr>
          <a:xfrm>
            <a:off x="1115616" y="2233375"/>
            <a:ext cx="6597989" cy="4603987"/>
          </a:xfrm>
          <a:prstGeom prst="rect">
            <a:avLst/>
          </a:prstGeom>
        </p:spPr>
      </p:pic>
    </p:spTree>
    <p:extLst>
      <p:ext uri="{BB962C8B-B14F-4D97-AF65-F5344CB8AC3E}">
        <p14:creationId xmlns:p14="http://schemas.microsoft.com/office/powerpoint/2010/main" val="6222651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1ABEA4-ABB5-6489-F029-8892B8D2F819}"/>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8C2223BA-16CF-0BE5-384E-CE7E671D2EFC}"/>
              </a:ext>
            </a:extLst>
          </p:cNvPr>
          <p:cNvSpPr/>
          <p:nvPr/>
        </p:nvSpPr>
        <p:spPr>
          <a:xfrm>
            <a:off x="71437" y="404664"/>
            <a:ext cx="8965059" cy="5878532"/>
          </a:xfrm>
          <a:prstGeom prst="rect">
            <a:avLst/>
          </a:prstGeom>
        </p:spPr>
        <p:txBody>
          <a:bodyPr wrap="square">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行为人开始实施刑法分则所要求的</a:t>
            </a:r>
            <a:r>
              <a:rPr lang="zh-CN" altLang="en-US" sz="2400" dirty="0">
                <a:solidFill>
                  <a:srgbClr val="0070C0"/>
                </a:solidFill>
                <a:latin typeface="黑体" panose="02010609060101010101" pitchFamily="49" charset="-122"/>
                <a:ea typeface="黑体" panose="02010609060101010101" pitchFamily="49" charset="-122"/>
              </a:rPr>
              <a:t>实行行为（动词）：</a:t>
            </a:r>
            <a:r>
              <a:rPr lang="zh-CN" altLang="en-US" sz="2400" dirty="0">
                <a:solidFill>
                  <a:srgbClr val="000000"/>
                </a:solidFill>
                <a:latin typeface="黑体" panose="02010609060101010101" pitchFamily="49" charset="-122"/>
                <a:ea typeface="黑体" panose="02010609060101010101" pitchFamily="49" charset="-122"/>
              </a:rPr>
              <a:t>即考察行为人的行为是否已经直接作用于具体的犯罪对象。</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mn-ea"/>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，故意杀人罪的着手，一般要求被害人已经出现，行为人开始实施“杀”（如开枪、砍杀）这一实行行为。</a:t>
            </a:r>
          </a:p>
          <a:p>
            <a:pPr algn="just" eaLnBrk="1">
              <a:defRPr/>
            </a:pPr>
            <a:endParaRPr lang="zh-CN" altLang="en-US" sz="1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，“抢劫出租车案”中，甲、乙二人的行为成立抢劫罪的犯罪预备，因为该案中，虽然犯罪对象已经出现，但甲、乙还没有实施“抢”的行为。</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不同的犯罪，其实行行为是不同的，所以“着手”的特点也不一样。即使是相同的犯罪，由于方式或场合的不同， “着手”的表现形式也有所不同。</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同样是故意杀人罪，枪杀和刀杀的着手标准就不一样。在枪杀的情况下，一般认为举枪瞄准，正要扣动扳机的时候是杀人的着手。在刀杀的场合，一般认为举刀要砍的时候是杀人的着手，因为此时才对法益有现实侵害的危险性。</a:t>
            </a:r>
          </a:p>
        </p:txBody>
      </p:sp>
    </p:spTree>
    <p:extLst>
      <p:ext uri="{BB962C8B-B14F-4D97-AF65-F5344CB8AC3E}">
        <p14:creationId xmlns:p14="http://schemas.microsoft.com/office/powerpoint/2010/main" val="36952226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290BFC99-09CE-F576-79EC-ADCE0EE531DB}"/>
              </a:ext>
            </a:extLst>
          </p:cNvPr>
          <p:cNvSpPr/>
          <p:nvPr/>
        </p:nvSpPr>
        <p:spPr>
          <a:xfrm>
            <a:off x="71437" y="116632"/>
            <a:ext cx="9001125" cy="6986528"/>
          </a:xfrm>
          <a:prstGeom prst="rect">
            <a:avLst/>
          </a:prstGeom>
        </p:spPr>
        <p:txBody>
          <a:bodyPr>
            <a:spAutoFit/>
          </a:bodyPr>
          <a:lstStyle/>
          <a:p>
            <a:pPr algn="just">
              <a:defRPr/>
            </a:pPr>
            <a:r>
              <a:rPr lang="zh-CN" altLang="en-US" sz="2400" b="1" dirty="0">
                <a:solidFill>
                  <a:srgbClr val="000000"/>
                </a:solidFill>
                <a:latin typeface="黑体" panose="02010609060101010101" pitchFamily="49" charset="-122"/>
                <a:ea typeface="黑体" panose="02010609060101010101" pitchFamily="49" charset="-122"/>
              </a:rPr>
              <a:t>    常考情形：</a:t>
            </a:r>
            <a:endParaRPr lang="en-US" altLang="zh-CN" sz="2400" b="1" dirty="0">
              <a:solidFill>
                <a:srgbClr val="000000"/>
              </a:solidFill>
              <a:latin typeface="黑体" panose="02010609060101010101" pitchFamily="49" charset="-122"/>
              <a:ea typeface="黑体" panose="02010609060101010101" pitchFamily="49" charset="-122"/>
            </a:endParaRPr>
          </a:p>
          <a:p>
            <a:pPr algn="just">
              <a:defRPr/>
            </a:pPr>
            <a:endParaRPr lang="en-US" altLang="zh-CN" sz="1000" b="1" dirty="0">
              <a:solidFill>
                <a:srgbClr val="000000"/>
              </a:solidFill>
              <a:latin typeface="黑体" panose="02010609060101010101" pitchFamily="49" charset="-122"/>
              <a:ea typeface="黑体" panose="02010609060101010101" pitchFamily="49" charset="-122"/>
            </a:endParaRPr>
          </a:p>
          <a:p>
            <a:pPr algn="just">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抢劫罪：对人使用暴力胁迫或其他强制手段时是着手。</a:t>
            </a:r>
            <a:r>
              <a:rPr lang="zh-CN" altLang="en-US" sz="2400" dirty="0">
                <a:solidFill>
                  <a:srgbClr val="000000"/>
                </a:solidFill>
                <a:latin typeface="仿宋" panose="02010609060101010101" pitchFamily="49" charset="-122"/>
                <a:ea typeface="仿宋" panose="02010609060101010101" pitchFamily="49" charset="-122"/>
              </a:rPr>
              <a:t>例如，甲乙合谋抢劫出租车，准备好凶器，上了出租车，谎称去郊外，打算在郊外动手。出租车行驶到某检查站，甲乙发现检查人员怀疑自己，便逃离。甲乙是犯罪预备。</a:t>
            </a:r>
            <a:endParaRPr lang="en-US" altLang="zh-CN" sz="2400" dirty="0">
              <a:solidFill>
                <a:srgbClr val="000000"/>
              </a:solidFill>
              <a:latin typeface="仿宋" panose="02010609060101010101" pitchFamily="49" charset="-122"/>
              <a:ea typeface="仿宋" panose="02010609060101010101" pitchFamily="49" charset="-122"/>
            </a:endParaRPr>
          </a:p>
          <a:p>
            <a:pPr algn="just">
              <a:defRPr/>
            </a:pPr>
            <a:endParaRPr lang="en-US" altLang="zh-CN" sz="1000" dirty="0">
              <a:solidFill>
                <a:srgbClr val="000000"/>
              </a:solidFill>
              <a:latin typeface="仿宋" panose="02010609060101010101" pitchFamily="49" charset="-122"/>
              <a:ea typeface="仿宋" panose="02010609060101010101" pitchFamily="49" charset="-122"/>
            </a:endParaRPr>
          </a:p>
          <a:p>
            <a:pPr algn="just">
              <a:defRPr/>
            </a:pPr>
            <a:r>
              <a:rPr lang="en-US" altLang="zh-CN" sz="2400" dirty="0">
                <a:solidFill>
                  <a:srgbClr val="000000"/>
                </a:solidFill>
                <a:latin typeface="仿宋" panose="02010609060101010101" pitchFamily="49" charset="-122"/>
                <a:ea typeface="仿宋" panose="02010609060101010101" pitchFamily="49" charset="-122"/>
              </a:rPr>
              <a:t>    </a:t>
            </a:r>
            <a:r>
              <a:rPr lang="en-US" altLang="zh-CN" sz="2400" b="1" dirty="0">
                <a:solidFill>
                  <a:srgbClr val="000000"/>
                </a:solidFill>
                <a:latin typeface="黑体" panose="02010609060101010101" pitchFamily="49" charset="-122"/>
                <a:ea typeface="黑体" panose="02010609060101010101" pitchFamily="49" charset="-122"/>
              </a:rPr>
              <a:t>2.</a:t>
            </a:r>
            <a:r>
              <a:rPr lang="zh-CN" altLang="en-US" sz="2400" b="1" dirty="0">
                <a:solidFill>
                  <a:srgbClr val="000000"/>
                </a:solidFill>
                <a:latin typeface="黑体" panose="02010609060101010101" pitchFamily="49" charset="-122"/>
                <a:ea typeface="黑体" panose="02010609060101010101" pitchFamily="49" charset="-122"/>
              </a:rPr>
              <a:t>强奸罪：对妇女使用暴力胁迫或其他强制手段时是着手，而非奸淫时。    </a:t>
            </a:r>
            <a:endParaRPr lang="en-US" altLang="zh-CN" sz="2400" b="1" dirty="0">
              <a:solidFill>
                <a:srgbClr val="000000"/>
              </a:solidFill>
              <a:latin typeface="黑体" panose="02010609060101010101" pitchFamily="49" charset="-122"/>
              <a:ea typeface="黑体" panose="02010609060101010101" pitchFamily="49" charset="-122"/>
            </a:endParaRPr>
          </a:p>
          <a:p>
            <a:pPr algn="just">
              <a:defRPr/>
            </a:pPr>
            <a:r>
              <a:rPr lang="en-US" altLang="zh-CN" sz="2400" dirty="0">
                <a:solidFill>
                  <a:srgbClr val="000000"/>
                </a:solidFill>
                <a:latin typeface="+mn-ea"/>
                <a:ea typeface="+mn-ea"/>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，将妇女向车里拖，准备在车里强奸，向车里拖时就是着手。</a:t>
            </a:r>
            <a:endParaRPr lang="en-US" altLang="zh-CN" sz="2400" dirty="0">
              <a:solidFill>
                <a:srgbClr val="000000"/>
              </a:solidFill>
              <a:latin typeface="仿宋" panose="02010609060101010101" pitchFamily="49" charset="-122"/>
              <a:ea typeface="仿宋" panose="02010609060101010101" pitchFamily="49" charset="-122"/>
            </a:endParaRPr>
          </a:p>
          <a:p>
            <a:pPr algn="just">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，甲欲强奸乙女，埋伏在乙女下班回家路上，由于乙提前路过，甲没等到。甲构成犯罪预备。</a:t>
            </a:r>
            <a:endParaRPr lang="en-US" altLang="zh-CN" sz="2400" dirty="0">
              <a:solidFill>
                <a:srgbClr val="000000"/>
              </a:solidFill>
              <a:latin typeface="仿宋" panose="02010609060101010101" pitchFamily="49" charset="-122"/>
              <a:ea typeface="仿宋" panose="02010609060101010101" pitchFamily="49" charset="-122"/>
            </a:endParaRPr>
          </a:p>
          <a:p>
            <a:pPr algn="just">
              <a:defRPr/>
            </a:pPr>
            <a:endParaRPr lang="en-US" altLang="zh-CN" sz="1000" dirty="0">
              <a:solidFill>
                <a:srgbClr val="000000"/>
              </a:solidFill>
              <a:latin typeface="仿宋" panose="02010609060101010101" pitchFamily="49" charset="-122"/>
              <a:ea typeface="仿宋" panose="02010609060101010101" pitchFamily="49" charset="-122"/>
            </a:endParaRPr>
          </a:p>
          <a:p>
            <a:pPr algn="just">
              <a:defRPr/>
            </a:pPr>
            <a:r>
              <a:rPr lang="en-US" altLang="zh-CN" sz="2400" dirty="0">
                <a:solidFill>
                  <a:srgbClr val="000000"/>
                </a:solidFill>
                <a:latin typeface="+mn-ea"/>
                <a:ea typeface="+mn-ea"/>
              </a:rPr>
              <a:t>    </a:t>
            </a:r>
            <a:r>
              <a:rPr lang="en-US" altLang="zh-CN" sz="2400" b="1" dirty="0">
                <a:solidFill>
                  <a:srgbClr val="000000"/>
                </a:solidFill>
                <a:latin typeface="黑体" panose="02010609060101010101" pitchFamily="49" charset="-122"/>
                <a:ea typeface="黑体" panose="02010609060101010101" pitchFamily="49" charset="-122"/>
              </a:rPr>
              <a:t>3.</a:t>
            </a:r>
            <a:r>
              <a:rPr lang="zh-CN" altLang="en-US" sz="2400" b="1" dirty="0">
                <a:solidFill>
                  <a:srgbClr val="000000"/>
                </a:solidFill>
                <a:latin typeface="黑体" panose="02010609060101010101" pitchFamily="49" charset="-122"/>
                <a:ea typeface="黑体" panose="02010609060101010101" pitchFamily="49" charset="-122"/>
              </a:rPr>
              <a:t>盗窃罪。入户盗窃，翻院墙，不算着手；翻进去后，若屋里没人，撬门算着手；若屋里有人，进门后才算着手。</a:t>
            </a:r>
            <a:r>
              <a:rPr lang="zh-CN" altLang="en-US" sz="2400" dirty="0">
                <a:solidFill>
                  <a:srgbClr val="000000"/>
                </a:solidFill>
                <a:latin typeface="仿宋" panose="02010609060101010101" pitchFamily="49" charset="-122"/>
                <a:ea typeface="仿宋" panose="02010609060101010101" pitchFamily="49" charset="-122"/>
              </a:rPr>
              <a:t>如果题干没有特别交代，就以屋里没人为准。</a:t>
            </a:r>
            <a:endParaRPr lang="en-US" altLang="zh-CN" sz="2400" dirty="0">
              <a:solidFill>
                <a:srgbClr val="000000"/>
              </a:solidFill>
              <a:latin typeface="仿宋" panose="02010609060101010101" pitchFamily="49" charset="-122"/>
              <a:ea typeface="仿宋" panose="02010609060101010101" pitchFamily="49" charset="-122"/>
            </a:endParaRPr>
          </a:p>
          <a:p>
            <a:pPr algn="just">
              <a:defRPr/>
            </a:pPr>
            <a:endParaRPr lang="en-US" altLang="zh-CN" sz="1000" dirty="0">
              <a:solidFill>
                <a:srgbClr val="000000"/>
              </a:solidFill>
              <a:latin typeface="仿宋" panose="02010609060101010101" pitchFamily="49" charset="-122"/>
              <a:ea typeface="仿宋" panose="02010609060101010101" pitchFamily="49" charset="-122"/>
            </a:endParaRPr>
          </a:p>
          <a:p>
            <a:pPr algn="just">
              <a:defRPr/>
            </a:pPr>
            <a:r>
              <a:rPr lang="en-US" altLang="zh-CN" sz="2400" b="1" dirty="0">
                <a:solidFill>
                  <a:srgbClr val="000000"/>
                </a:solidFill>
                <a:latin typeface="黑体" panose="02010609060101010101" pitchFamily="49" charset="-122"/>
                <a:ea typeface="黑体" panose="02010609060101010101" pitchFamily="49" charset="-122"/>
              </a:rPr>
              <a:t>    4.</a:t>
            </a:r>
            <a:r>
              <a:rPr lang="zh-CN" altLang="en-US" sz="2400" b="1" dirty="0">
                <a:solidFill>
                  <a:srgbClr val="000000"/>
                </a:solidFill>
                <a:latin typeface="黑体" panose="02010609060101010101" pitchFamily="49" charset="-122"/>
                <a:ea typeface="黑体" panose="02010609060101010101" pitchFamily="49" charset="-122"/>
              </a:rPr>
              <a:t>诈骗罪：为了诈骗而伪造证件的行为是预备行为，开始向被害人实施诈骗才是着手。</a:t>
            </a:r>
            <a:endParaRPr lang="en-US" altLang="zh-CN" sz="2400" b="1" dirty="0">
              <a:solidFill>
                <a:srgbClr val="000000"/>
              </a:solidFill>
              <a:latin typeface="黑体" panose="02010609060101010101" pitchFamily="49" charset="-122"/>
              <a:ea typeface="黑体" panose="02010609060101010101" pitchFamily="49" charset="-122"/>
            </a:endParaRPr>
          </a:p>
          <a:p>
            <a:pPr algn="just">
              <a:defRPr/>
            </a:pPr>
            <a:endParaRPr lang="en-US" altLang="zh-CN" sz="2400" dirty="0">
              <a:solidFill>
                <a:srgbClr val="000000"/>
              </a:solidFill>
              <a:latin typeface="+mn-ea"/>
              <a:ea typeface="+mn-ea"/>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789A69FD-96E0-A035-6B80-50AB56C44085}"/>
              </a:ext>
            </a:extLst>
          </p:cNvPr>
          <p:cNvSpPr/>
          <p:nvPr/>
        </p:nvSpPr>
        <p:spPr>
          <a:xfrm>
            <a:off x="71437" y="116632"/>
            <a:ext cx="9001125" cy="6617196"/>
          </a:xfrm>
          <a:prstGeom prst="rect">
            <a:avLst/>
          </a:prstGeom>
        </p:spPr>
        <p:txBody>
          <a:bodyPr>
            <a:spAutoFit/>
          </a:bodyPr>
          <a:lstStyle/>
          <a:p>
            <a:pPr algn="just" eaLnBrk="1">
              <a:defRPr/>
            </a:pPr>
            <a:r>
              <a:rPr lang="en-US" altLang="zh-CN" sz="2400" dirty="0">
                <a:solidFill>
                  <a:srgbClr val="000000"/>
                </a:solidFill>
                <a:latin typeface="黑体" panose="02010609060101010101" pitchFamily="49" charset="-122"/>
                <a:ea typeface="黑体" panose="02010609060101010101" pitchFamily="49" charset="-122"/>
              </a:rPr>
              <a:t>    5.</a:t>
            </a:r>
            <a:r>
              <a:rPr lang="zh-CN" altLang="en-US" sz="2400" dirty="0">
                <a:solidFill>
                  <a:srgbClr val="000000"/>
                </a:solidFill>
                <a:latin typeface="黑体" panose="02010609060101010101" pitchFamily="49" charset="-122"/>
                <a:ea typeface="黑体" panose="02010609060101010101" pitchFamily="49" charset="-122"/>
              </a:rPr>
              <a:t>保险诈骗罪：为了保险诈骗而制造事故的行为是预备行为，开始向保险公司提出索赔才是着手。制造完事故后，向保险公司打电话询问索赔事宜，不是着手。</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mn-ea"/>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6.</a:t>
            </a:r>
            <a:r>
              <a:rPr lang="zh-CN" altLang="en-US" sz="2400" dirty="0">
                <a:solidFill>
                  <a:srgbClr val="000000"/>
                </a:solidFill>
                <a:latin typeface="黑体" panose="02010609060101010101" pitchFamily="49" charset="-122"/>
                <a:ea typeface="黑体" panose="02010609060101010101" pitchFamily="49" charset="-122"/>
              </a:rPr>
              <a:t>诬告陷害罪：为了诬告陷害而写诬告材料是预备行为，向有关机关告发才是着手。</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mn-ea"/>
              <a:ea typeface="+mn-ea"/>
            </a:endParaRPr>
          </a:p>
          <a:p>
            <a:pPr algn="just" eaLnBrk="1">
              <a:defRPr/>
            </a:pPr>
            <a:r>
              <a:rPr lang="en-US" altLang="zh-CN" sz="2400" dirty="0">
                <a:solidFill>
                  <a:srgbClr val="000000"/>
                </a:solidFill>
                <a:latin typeface="+mn-ea"/>
                <a:ea typeface="+mn-ea"/>
              </a:rPr>
              <a:t>    </a:t>
            </a:r>
            <a:r>
              <a:rPr lang="en-US" altLang="zh-CN" sz="2400" dirty="0">
                <a:solidFill>
                  <a:srgbClr val="000000"/>
                </a:solidFill>
                <a:latin typeface="黑体" panose="02010609060101010101" pitchFamily="49" charset="-122"/>
                <a:ea typeface="黑体" panose="02010609060101010101" pitchFamily="49" charset="-122"/>
              </a:rPr>
              <a:t>7.</a:t>
            </a:r>
            <a:r>
              <a:rPr lang="zh-CN" altLang="en-US" sz="2400" dirty="0">
                <a:solidFill>
                  <a:srgbClr val="000000"/>
                </a:solidFill>
                <a:latin typeface="黑体" panose="02010609060101010101" pitchFamily="49" charset="-122"/>
                <a:ea typeface="黑体" panose="02010609060101010101" pitchFamily="49" charset="-122"/>
              </a:rPr>
              <a:t>隔离犯的着手。隔离犯是指行为与结果之间存在时空上的间隔。</a:t>
            </a:r>
            <a:endParaRPr lang="en-US" altLang="zh-CN" sz="2400" dirty="0">
              <a:solidFill>
                <a:srgbClr val="000000"/>
              </a:solidFill>
              <a:latin typeface="黑体" panose="02010609060101010101" pitchFamily="49" charset="-122"/>
              <a:ea typeface="黑体" panose="02010609060101010101" pitchFamily="49" charset="-122"/>
            </a:endParaRPr>
          </a:p>
          <a:p>
            <a:pPr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，甲邮寄一盒有毒饼干给乙，乙收到时，甲才算杀人着手。如果收到但不打开，那么打开时算着手。</a:t>
            </a:r>
            <a:endParaRPr lang="en-US" altLang="zh-CN" sz="2400" dirty="0">
              <a:solidFill>
                <a:srgbClr val="000000"/>
              </a:solidFill>
              <a:latin typeface="仿宋" panose="02010609060101010101" pitchFamily="49" charset="-122"/>
              <a:ea typeface="仿宋" panose="02010609060101010101" pitchFamily="49" charset="-122"/>
            </a:endParaRPr>
          </a:p>
          <a:p>
            <a:pPr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，甲邮寄炭疽热病毒粉给乙，由于该病毒粉在邮寄途中一旦泄漏就有传播危险，所以寄出时就是杀人着手。</a:t>
            </a:r>
            <a:endParaRPr lang="en-US" altLang="zh-CN" sz="2400" dirty="0">
              <a:solidFill>
                <a:srgbClr val="000000"/>
              </a:solidFill>
              <a:latin typeface="仿宋" panose="02010609060101010101" pitchFamily="49" charset="-122"/>
              <a:ea typeface="仿宋" panose="02010609060101010101" pitchFamily="49" charset="-122"/>
            </a:endParaRPr>
          </a:p>
          <a:p>
            <a:pPr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8.</a:t>
            </a:r>
            <a:r>
              <a:rPr lang="zh-CN" altLang="en-US" sz="2400" dirty="0">
                <a:solidFill>
                  <a:srgbClr val="000000"/>
                </a:solidFill>
                <a:latin typeface="黑体" panose="02010609060101010101" pitchFamily="49" charset="-122"/>
                <a:ea typeface="黑体" panose="02010609060101010101" pitchFamily="49" charset="-122"/>
              </a:rPr>
              <a:t>间接正犯的着手：以被利用人为标准，被利用人着手，就视为间接正犯着手。</a:t>
            </a:r>
            <a:endParaRPr lang="en-US" altLang="zh-CN" sz="2400" dirty="0">
              <a:solidFill>
                <a:srgbClr val="000000"/>
              </a:solidFill>
              <a:latin typeface="黑体" panose="02010609060101010101" pitchFamily="49" charset="-122"/>
              <a:ea typeface="黑体" panose="02010609060101010101" pitchFamily="49" charset="-122"/>
            </a:endParaRPr>
          </a:p>
          <a:p>
            <a:pPr eaLnBrk="1">
              <a:defRPr/>
            </a:pPr>
            <a:r>
              <a:rPr lang="en-US" altLang="zh-CN" sz="2400" dirty="0">
                <a:solidFill>
                  <a:srgbClr val="000000"/>
                </a:solidFill>
                <a:latin typeface="+mn-ea"/>
                <a:ea typeface="+mn-ea"/>
              </a:rPr>
              <a:t>    </a:t>
            </a:r>
            <a:r>
              <a:rPr lang="zh-CN" altLang="en-US" sz="2400" dirty="0">
                <a:solidFill>
                  <a:srgbClr val="000000"/>
                </a:solidFill>
                <a:latin typeface="仿宋" panose="02010609060101010101" pitchFamily="49" charset="-122"/>
                <a:ea typeface="仿宋" panose="02010609060101010101" pitchFamily="49" charset="-122"/>
              </a:rPr>
              <a:t>例如，甲指使小孩入室盗窃乙家，甲指使时不算着手，小孩着手实施时才算着手；小孩在去乙家路上被人拐卖了，则甲构成盗窃罪间接正犯的犯罪预备。</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5501A449-0932-DD8C-67FD-7E272089E506}"/>
              </a:ext>
            </a:extLst>
          </p:cNvPr>
          <p:cNvSpPr/>
          <p:nvPr/>
        </p:nvSpPr>
        <p:spPr>
          <a:xfrm>
            <a:off x="119513" y="332656"/>
            <a:ext cx="9001125" cy="6032421"/>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（二）犯罪未得逞</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B0F0"/>
                </a:solidFill>
                <a:latin typeface="黑体" panose="02010609060101010101" pitchFamily="49" charset="-122"/>
                <a:ea typeface="黑体" panose="02010609060101010101" pitchFamily="49" charset="-122"/>
              </a:rPr>
              <a:t>未得逞</a:t>
            </a:r>
            <a:r>
              <a:rPr lang="zh-CN" altLang="en-US" sz="2400" dirty="0">
                <a:solidFill>
                  <a:srgbClr val="000000"/>
                </a:solidFill>
                <a:latin typeface="黑体" panose="02010609060101010101" pitchFamily="49" charset="-122"/>
                <a:ea typeface="黑体" panose="02010609060101010101" pitchFamily="49" charset="-122"/>
              </a:rPr>
              <a:t>”不等于不发生任何损害结果，它是指没有具备刑法分则条文规定的某一犯罪构成的全部要件，这是未遂和既遂区别的关键。</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实害犯：未得逞表现为法定的犯罪结果没有发生。</a:t>
            </a:r>
            <a:r>
              <a:rPr lang="zh-CN" altLang="en-US" sz="2400" dirty="0">
                <a:solidFill>
                  <a:srgbClr val="000000"/>
                </a:solidFill>
                <a:latin typeface="仿宋" panose="02010609060101010101" pitchFamily="49" charset="-122"/>
                <a:ea typeface="仿宋" panose="02010609060101010101" pitchFamily="49" charset="-122"/>
              </a:rPr>
              <a:t>例如：甲在乙茶杯中投毒，但乙喝下有毒茶水后并未中毒死亡，成立故意杀人罪未遂。</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危险犯：未得逞表现为法定的危险状态尚未出现。</a:t>
            </a:r>
            <a:r>
              <a:rPr lang="zh-CN" altLang="en-US" sz="2400" dirty="0">
                <a:solidFill>
                  <a:srgbClr val="000000"/>
                </a:solidFill>
                <a:latin typeface="仿宋" panose="02010609060101010101" pitchFamily="49" charset="-122"/>
                <a:ea typeface="仿宋" panose="02010609060101010101" pitchFamily="49" charset="-122"/>
              </a:rPr>
              <a:t>例如：甲在油库放火，因火柴受潮而未能擦着时被抓获，成立放火罪未遂。</a:t>
            </a:r>
            <a:r>
              <a:rPr lang="zh-CN" altLang="en-US" sz="2400" dirty="0">
                <a:solidFill>
                  <a:srgbClr val="000000"/>
                </a:solidFill>
                <a:latin typeface="黑体" panose="02010609060101010101" pitchFamily="49" charset="-122"/>
                <a:ea typeface="黑体" panose="02010609060101010101" pitchFamily="49" charset="-122"/>
              </a:rPr>
              <a:t>危险状态是一种司法机关必须加以证明的具体危险，这种具体危险是可以验证的。</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3.</a:t>
            </a:r>
            <a:r>
              <a:rPr lang="zh-CN" altLang="en-US" sz="2400" dirty="0">
                <a:solidFill>
                  <a:srgbClr val="000000"/>
                </a:solidFill>
                <a:latin typeface="黑体" panose="02010609060101010101" pitchFamily="49" charset="-122"/>
                <a:ea typeface="黑体" panose="02010609060101010101" pitchFamily="49" charset="-122"/>
              </a:rPr>
              <a:t>行为犯：未得逞表现为法定的犯罪行为未能完成。</a:t>
            </a:r>
            <a:r>
              <a:rPr lang="zh-CN" altLang="en-US" sz="2400" dirty="0">
                <a:solidFill>
                  <a:srgbClr val="000000"/>
                </a:solidFill>
                <a:latin typeface="仿宋" panose="02010609060101010101" pitchFamily="49" charset="-122"/>
                <a:ea typeface="仿宋" panose="02010609060101010101" pitchFamily="49" charset="-122"/>
              </a:rPr>
              <a:t>例如：甲越狱脱逃，但未能逃离监管人员的控制范围即被抓获，成立脱逃罪未遂。</a:t>
            </a:r>
            <a:endParaRPr lang="en-US" altLang="zh-CN" sz="2400" dirty="0">
              <a:solidFill>
                <a:srgbClr val="000000"/>
              </a:solidFill>
              <a:latin typeface="仿宋" panose="02010609060101010101" pitchFamily="49" charset="-122"/>
              <a:ea typeface="仿宋" panose="02010609060101010101" pitchFamily="49" charset="-122"/>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8F5854E6-C120-1438-071C-F0A246888D51}"/>
              </a:ext>
            </a:extLst>
          </p:cNvPr>
          <p:cNvSpPr/>
          <p:nvPr/>
        </p:nvSpPr>
        <p:spPr>
          <a:xfrm>
            <a:off x="71437" y="188640"/>
            <a:ext cx="9001125" cy="6355586"/>
          </a:xfrm>
          <a:prstGeom prst="rect">
            <a:avLst/>
          </a:prstGeom>
        </p:spPr>
        <p:txBody>
          <a:bodyPr>
            <a:spAutoFit/>
          </a:bodyPr>
          <a:lstStyle/>
          <a:p>
            <a:pPr algn="just">
              <a:defRPr/>
            </a:pPr>
            <a:r>
              <a:rPr lang="zh-CN" altLang="en-US" sz="2300" b="1" dirty="0">
                <a:solidFill>
                  <a:srgbClr val="000000"/>
                </a:solidFill>
                <a:latin typeface="黑体" panose="02010609060101010101" pitchFamily="49" charset="-122"/>
                <a:ea typeface="黑体" panose="02010609060101010101" pitchFamily="49" charset="-122"/>
              </a:rPr>
              <a:t>  （三）未得逞是由于犯罪分子意志以外的原因（</a:t>
            </a:r>
            <a:r>
              <a:rPr lang="zh-CN" altLang="en-US" sz="2300" b="1" dirty="0">
                <a:solidFill>
                  <a:srgbClr val="00B0F0"/>
                </a:solidFill>
                <a:latin typeface="黑体" panose="02010609060101010101" pitchFamily="49" charset="-122"/>
                <a:ea typeface="黑体" panose="02010609060101010101" pitchFamily="49" charset="-122"/>
              </a:rPr>
              <a:t>欲达目的而不能</a:t>
            </a:r>
            <a:r>
              <a:rPr lang="zh-CN" altLang="en-US" sz="2300" b="1" dirty="0">
                <a:solidFill>
                  <a:srgbClr val="000000"/>
                </a:solidFill>
                <a:latin typeface="黑体" panose="02010609060101010101" pitchFamily="49" charset="-122"/>
                <a:ea typeface="黑体" panose="02010609060101010101" pitchFamily="49" charset="-122"/>
              </a:rPr>
              <a:t>）</a:t>
            </a:r>
            <a:endParaRPr lang="en-US" altLang="zh-CN" sz="23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这是未遂犯和中止犯的区别。意志以外的原因，是指并非出于行为人的意愿而是遭遇客观障碍，</a:t>
            </a:r>
            <a:r>
              <a:rPr lang="zh-CN" altLang="en-US" sz="2400" dirty="0">
                <a:solidFill>
                  <a:srgbClr val="00B0F0"/>
                </a:solidFill>
                <a:latin typeface="黑体" panose="02010609060101010101" pitchFamily="49" charset="-122"/>
                <a:ea typeface="黑体" panose="02010609060101010101" pitchFamily="49" charset="-122"/>
              </a:rPr>
              <a:t>被迫</a:t>
            </a:r>
            <a:r>
              <a:rPr lang="zh-CN" altLang="en-US" sz="2400" dirty="0">
                <a:solidFill>
                  <a:srgbClr val="000000"/>
                </a:solidFill>
                <a:latin typeface="黑体" panose="02010609060101010101" pitchFamily="49" charset="-122"/>
                <a:ea typeface="黑体" panose="02010609060101010101" pitchFamily="49" charset="-122"/>
              </a:rPr>
              <a:t>停止于既遂之前。</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比较常见的意志以外的原因如：（我方、敌方、第三方） </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mn-ea"/>
                <a:ea typeface="+mn-ea"/>
              </a:rPr>
              <a:t>  </a:t>
            </a:r>
            <a:endParaRPr lang="en-US" altLang="zh-CN" sz="2400" dirty="0">
              <a:solidFill>
                <a:srgbClr val="000000"/>
              </a:solidFill>
              <a:latin typeface="+mn-ea"/>
              <a:ea typeface="+mn-ea"/>
            </a:endParaRPr>
          </a:p>
          <a:p>
            <a:pPr algn="just" eaLnBrk="1">
              <a:defRPr/>
            </a:pPr>
            <a:r>
              <a:rPr lang="en-US" altLang="zh-CN" sz="2400" dirty="0">
                <a:solidFill>
                  <a:srgbClr val="000000"/>
                </a:solidFill>
                <a:latin typeface="+mn-ea"/>
                <a:ea typeface="+mn-ea"/>
              </a:rPr>
              <a:t>    </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自身能力的不足。</a:t>
            </a:r>
            <a:r>
              <a:rPr lang="zh-CN" altLang="en-US" sz="2400" dirty="0">
                <a:solidFill>
                  <a:srgbClr val="000000"/>
                </a:solidFill>
                <a:latin typeface="仿宋" panose="02010609060101010101" pitchFamily="49" charset="-122"/>
                <a:ea typeface="仿宋" panose="02010609060101010101" pitchFamily="49" charset="-122"/>
              </a:rPr>
              <a:t>例如，晕血，杀人时一见血就晕倒了。</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mn-ea"/>
                <a:ea typeface="+mn-ea"/>
              </a:rPr>
              <a:t>    </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认识错误。</a:t>
            </a:r>
            <a:r>
              <a:rPr lang="zh-CN" altLang="en-US" sz="2400" dirty="0">
                <a:solidFill>
                  <a:srgbClr val="000000"/>
                </a:solidFill>
                <a:latin typeface="仿宋" panose="02010609060101010101" pitchFamily="49" charset="-122"/>
                <a:ea typeface="仿宋" panose="02010609060101010101" pitchFamily="49" charset="-122"/>
              </a:rPr>
              <a:t>例如，由于对象的错误、工具的错误而没有既遂的；把男人当成女人予以强奸的。</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mn-ea"/>
              <a:ea typeface="+mn-ea"/>
            </a:endParaRPr>
          </a:p>
          <a:p>
            <a:pPr algn="just" eaLnBrk="1">
              <a:defRPr/>
            </a:pPr>
            <a:r>
              <a:rPr lang="en-US" altLang="zh-CN" sz="2400" dirty="0">
                <a:solidFill>
                  <a:srgbClr val="000000"/>
                </a:solidFill>
                <a:latin typeface="+mn-ea"/>
                <a:ea typeface="+mn-ea"/>
              </a:rPr>
              <a:t>    </a:t>
            </a:r>
            <a:r>
              <a:rPr lang="en-US" altLang="zh-CN" sz="2400" dirty="0">
                <a:solidFill>
                  <a:srgbClr val="000000"/>
                </a:solidFill>
                <a:latin typeface="黑体" panose="02010609060101010101" pitchFamily="49" charset="-122"/>
                <a:ea typeface="黑体" panose="02010609060101010101" pitchFamily="49" charset="-122"/>
              </a:rPr>
              <a:t>3.</a:t>
            </a:r>
            <a:r>
              <a:rPr lang="zh-CN" altLang="en-US" sz="2400" dirty="0">
                <a:solidFill>
                  <a:srgbClr val="000000"/>
                </a:solidFill>
                <a:latin typeface="黑体" panose="02010609060101010101" pitchFamily="49" charset="-122"/>
                <a:ea typeface="黑体" panose="02010609060101010101" pitchFamily="49" charset="-122"/>
              </a:rPr>
              <a:t>被害人强烈的反抗。</a:t>
            </a:r>
            <a:r>
              <a:rPr lang="zh-CN" altLang="en-US" sz="2400" dirty="0">
                <a:solidFill>
                  <a:srgbClr val="000000"/>
                </a:solidFill>
                <a:latin typeface="仿宋" panose="02010609060101010101" pitchFamily="49" charset="-122"/>
                <a:ea typeface="仿宋" panose="02010609060101010101" pitchFamily="49" charset="-122"/>
              </a:rPr>
              <a:t>例如，抢劫时，反而被被害人打昏。</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mn-ea"/>
                <a:ea typeface="+mn-ea"/>
              </a:rPr>
              <a:t>    </a:t>
            </a:r>
            <a:r>
              <a:rPr lang="en-US" altLang="zh-CN" sz="2400" dirty="0">
                <a:solidFill>
                  <a:srgbClr val="000000"/>
                </a:solidFill>
                <a:latin typeface="黑体" panose="02010609060101010101" pitchFamily="49" charset="-122"/>
                <a:ea typeface="黑体" panose="02010609060101010101" pitchFamily="49" charset="-122"/>
              </a:rPr>
              <a:t>4.</a:t>
            </a:r>
            <a:r>
              <a:rPr lang="zh-CN" altLang="en-US" sz="2400" dirty="0">
                <a:solidFill>
                  <a:srgbClr val="000000"/>
                </a:solidFill>
                <a:latin typeface="黑体" panose="02010609060101010101" pitchFamily="49" charset="-122"/>
                <a:ea typeface="黑体" panose="02010609060101010101" pitchFamily="49" charset="-122"/>
              </a:rPr>
              <a:t>第三人的出现、制止、抓获。</a:t>
            </a:r>
            <a:r>
              <a:rPr lang="zh-CN" altLang="en-US" sz="2400" dirty="0">
                <a:solidFill>
                  <a:srgbClr val="000000"/>
                </a:solidFill>
                <a:latin typeface="仿宋" panose="02010609060101010101" pitchFamily="49" charset="-122"/>
                <a:ea typeface="仿宋" panose="02010609060101010101" pitchFamily="49" charset="-122"/>
              </a:rPr>
              <a:t>例如，警察的制止。</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mn-ea"/>
                <a:ea typeface="+mn-ea"/>
              </a:rPr>
              <a:t>    </a:t>
            </a:r>
            <a:r>
              <a:rPr lang="en-US" altLang="zh-CN" sz="2400" dirty="0">
                <a:solidFill>
                  <a:srgbClr val="000000"/>
                </a:solidFill>
                <a:latin typeface="黑体" panose="02010609060101010101" pitchFamily="49" charset="-122"/>
                <a:ea typeface="黑体" panose="02010609060101010101" pitchFamily="49" charset="-122"/>
              </a:rPr>
              <a:t>5.</a:t>
            </a:r>
            <a:r>
              <a:rPr lang="zh-CN" altLang="en-US" sz="2400" dirty="0">
                <a:solidFill>
                  <a:srgbClr val="000000"/>
                </a:solidFill>
                <a:latin typeface="黑体" panose="02010609060101010101" pitchFamily="49" charset="-122"/>
                <a:ea typeface="黑体" panose="02010609060101010101" pitchFamily="49" charset="-122"/>
              </a:rPr>
              <a:t>自然力的破坏。</a:t>
            </a:r>
            <a:r>
              <a:rPr lang="zh-CN" altLang="en-US" sz="2400" dirty="0">
                <a:solidFill>
                  <a:srgbClr val="000000"/>
                </a:solidFill>
                <a:latin typeface="仿宋" panose="02010609060101010101" pitchFamily="49" charset="-122"/>
                <a:ea typeface="仿宋" panose="02010609060101010101" pitchFamily="49" charset="-122"/>
              </a:rPr>
              <a:t>例如，放火时突然下雨无法点着对象物。</a:t>
            </a:r>
            <a:r>
              <a:rPr lang="en-US" altLang="zh-CN" sz="2400" dirty="0">
                <a:solidFill>
                  <a:srgbClr val="000000"/>
                </a:solidFill>
                <a:latin typeface="+mn-ea"/>
                <a:ea typeface="+mn-ea"/>
              </a:rPr>
              <a:t>  </a:t>
            </a:r>
            <a:endParaRPr lang="zh-CN" altLang="en-US" sz="2400" dirty="0">
              <a:solidFill>
                <a:srgbClr val="000000"/>
              </a:solidFill>
              <a:latin typeface="仿宋" panose="02010609060101010101" pitchFamily="49" charset="-122"/>
              <a:ea typeface="仿宋" panose="02010609060101010101" pitchFamily="49" charset="-122"/>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44B0CC92-F560-68B8-992D-C3EA3059B2A2}"/>
              </a:ext>
            </a:extLst>
          </p:cNvPr>
          <p:cNvSpPr/>
          <p:nvPr/>
        </p:nvSpPr>
        <p:spPr>
          <a:xfrm>
            <a:off x="71438" y="0"/>
            <a:ext cx="9001125" cy="6663363"/>
          </a:xfrm>
          <a:prstGeom prst="rect">
            <a:avLst/>
          </a:prstGeom>
        </p:spPr>
        <p:txBody>
          <a:bodyPr>
            <a:spAutoFit/>
          </a:bodyPr>
          <a:lstStyle/>
          <a:p>
            <a:pPr algn="just">
              <a:defRPr/>
            </a:pPr>
            <a:r>
              <a:rPr lang="zh-CN" altLang="en-US" sz="1100" dirty="0">
                <a:solidFill>
                  <a:srgbClr val="000000"/>
                </a:solidFill>
                <a:latin typeface="仿宋" panose="02010609060101010101" pitchFamily="49" charset="-122"/>
                <a:ea typeface="仿宋" panose="02010609060101010101" pitchFamily="49" charset="-122"/>
              </a:rPr>
              <a:t>   </a:t>
            </a:r>
            <a:endParaRPr lang="en-US" altLang="zh-CN" sz="11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mn-ea"/>
              <a:ea typeface="+mn-ea"/>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行为人主观上还是</a:t>
            </a:r>
            <a:r>
              <a:rPr lang="zh-CN" altLang="en-US" sz="2400" b="1" dirty="0">
                <a:solidFill>
                  <a:srgbClr val="00B0F0"/>
                </a:solidFill>
                <a:latin typeface="黑体" panose="02010609060101010101" pitchFamily="49" charset="-122"/>
                <a:ea typeface="黑体" panose="02010609060101010101" pitchFamily="49" charset="-122"/>
              </a:rPr>
              <a:t>希望</a:t>
            </a:r>
            <a:r>
              <a:rPr lang="zh-CN" altLang="en-US" sz="2400" dirty="0">
                <a:solidFill>
                  <a:srgbClr val="000000"/>
                </a:solidFill>
                <a:latin typeface="黑体" panose="02010609060101010101" pitchFamily="49" charset="-122"/>
                <a:ea typeface="黑体" panose="02010609060101010101" pitchFamily="49" charset="-122"/>
              </a:rPr>
              <a:t>犯罪既遂所要求的结果</a:t>
            </a:r>
            <a:r>
              <a:rPr lang="zh-CN" altLang="en-US" sz="2400" b="1" dirty="0">
                <a:solidFill>
                  <a:srgbClr val="00B0F0"/>
                </a:solidFill>
                <a:latin typeface="黑体" panose="02010609060101010101" pitchFamily="49" charset="-122"/>
                <a:ea typeface="黑体" panose="02010609060101010101" pitchFamily="49" charset="-122"/>
              </a:rPr>
              <a:t>能够</a:t>
            </a:r>
            <a:r>
              <a:rPr lang="zh-CN" altLang="en-US" sz="2400" b="1" dirty="0">
                <a:solidFill>
                  <a:srgbClr val="000000"/>
                </a:solidFill>
                <a:latin typeface="黑体" panose="02010609060101010101" pitchFamily="49" charset="-122"/>
                <a:ea typeface="黑体" panose="02010609060101010101" pitchFamily="49" charset="-122"/>
              </a:rPr>
              <a:t>出现</a:t>
            </a:r>
            <a:r>
              <a:rPr lang="zh-CN" altLang="en-US" sz="2400" dirty="0">
                <a:solidFill>
                  <a:srgbClr val="000000"/>
                </a:solidFill>
                <a:latin typeface="黑体" panose="02010609060101010101" pitchFamily="49" charset="-122"/>
                <a:ea typeface="黑体" panose="02010609060101010101" pitchFamily="49" charset="-122"/>
              </a:rPr>
              <a:t>，但行为人本人</a:t>
            </a:r>
            <a:r>
              <a:rPr lang="zh-CN" altLang="en-US" sz="2400" dirty="0">
                <a:solidFill>
                  <a:srgbClr val="00B0F0"/>
                </a:solidFill>
                <a:latin typeface="黑体" panose="02010609060101010101" pitchFamily="49" charset="-122"/>
                <a:ea typeface="黑体" panose="02010609060101010101" pitchFamily="49" charset="-122"/>
              </a:rPr>
              <a:t>主观上</a:t>
            </a:r>
            <a:r>
              <a:rPr lang="zh-CN" altLang="en-US" sz="2400" dirty="0">
                <a:solidFill>
                  <a:srgbClr val="000000"/>
                </a:solidFill>
                <a:latin typeface="黑体" panose="02010609060101010101" pitchFamily="49" charset="-122"/>
                <a:ea typeface="黑体" panose="02010609060101010101" pitchFamily="49" charset="-122"/>
              </a:rPr>
              <a:t>认为“不能”达到既遂，进而停止犯罪行为的，是犯罪未遂。对于</a:t>
            </a:r>
            <a:r>
              <a:rPr lang="zh-CN" altLang="en-US" sz="2400" b="1" dirty="0">
                <a:solidFill>
                  <a:srgbClr val="000000"/>
                </a:solidFill>
                <a:latin typeface="黑体" panose="02010609060101010101" pitchFamily="49" charset="-122"/>
                <a:ea typeface="黑体" panose="02010609060101010101" pitchFamily="49" charset="-122"/>
              </a:rPr>
              <a:t>“能”或“不能”</a:t>
            </a:r>
            <a:r>
              <a:rPr lang="zh-CN" altLang="en-US" sz="2400" dirty="0">
                <a:solidFill>
                  <a:srgbClr val="000000"/>
                </a:solidFill>
                <a:latin typeface="黑体" panose="02010609060101010101" pitchFamily="49" charset="-122"/>
                <a:ea typeface="黑体" panose="02010609060101010101" pitchFamily="49" charset="-122"/>
              </a:rPr>
              <a:t>的判断，应以</a:t>
            </a:r>
            <a:r>
              <a:rPr lang="zh-CN" altLang="en-US" sz="2400" b="1" dirty="0">
                <a:solidFill>
                  <a:srgbClr val="000000"/>
                </a:solidFill>
                <a:latin typeface="黑体" panose="02010609060101010101" pitchFamily="49" charset="-122"/>
                <a:ea typeface="黑体" panose="02010609060101010101" pitchFamily="49" charset="-122"/>
              </a:rPr>
              <a:t>犯罪分子</a:t>
            </a:r>
            <a:r>
              <a:rPr lang="zh-CN" altLang="en-US" sz="2400" b="1" dirty="0">
                <a:solidFill>
                  <a:schemeClr val="tx2">
                    <a:lumMod val="60000"/>
                    <a:lumOff val="40000"/>
                  </a:schemeClr>
                </a:solidFill>
                <a:latin typeface="黑体" panose="02010609060101010101" pitchFamily="49" charset="-122"/>
                <a:ea typeface="黑体" panose="02010609060101010101" pitchFamily="49" charset="-122"/>
              </a:rPr>
              <a:t>本人的主观判断</a:t>
            </a:r>
            <a:r>
              <a:rPr lang="zh-CN" altLang="en-US" sz="2400" b="1" dirty="0">
                <a:solidFill>
                  <a:srgbClr val="000000"/>
                </a:solidFill>
                <a:latin typeface="黑体" panose="02010609060101010101" pitchFamily="49" charset="-122"/>
                <a:ea typeface="黑体" panose="02010609060101010101" pitchFamily="49" charset="-122"/>
              </a:rPr>
              <a:t>为标准</a:t>
            </a:r>
            <a:r>
              <a:rPr lang="zh-CN" altLang="en-US" sz="2400" dirty="0">
                <a:solidFill>
                  <a:srgbClr val="000000"/>
                </a:solidFill>
                <a:latin typeface="黑体" panose="02010609060101010101" pitchFamily="49" charset="-122"/>
                <a:ea typeface="黑体" panose="02010609060101010101" pitchFamily="49" charset="-122"/>
              </a:rPr>
              <a:t>，即使行为人本人的判断是错误的。</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mn-ea"/>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    例如，甲在实施盗窃行为时，听到警车响，以为是来抓他的，便迅速逃离现场。事实上根本没有警车，从当时的情况来看，是可以将犯罪行为实施完毕的，但甲当时认为犯罪行为不能实施下去，进而放弃犯罪的，成立犯罪未遂。</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zh-CN" altLang="en-US"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    又如，甲欲枪杀仇人乙，但早有防备的乙当天穿着防弹背心，甲的子弹刚好打在防弹背心上，乙毫发无损。甲见状一边逃离现场，一边气呼呼地大声说：“我就不信你天天穿防弹背心，看我改天不收拾你！”甲构成故意杀人未遂，该案中，从甲的话中（主观说）可以看出，甲在当时“不能”杀乙。</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000" dirty="0">
                <a:solidFill>
                  <a:srgbClr val="000000"/>
                </a:solidFill>
                <a:latin typeface="仿宋" panose="02010609060101010101" pitchFamily="49" charset="-122"/>
                <a:ea typeface="仿宋" panose="02010609060101010101" pitchFamily="49" charset="-122"/>
              </a:rPr>
              <a:t>    </a:t>
            </a:r>
            <a:r>
              <a:rPr lang="zh-CN" altLang="en-US" sz="2000" dirty="0">
                <a:solidFill>
                  <a:srgbClr val="000000"/>
                </a:solidFill>
                <a:latin typeface="仿宋" panose="02010609060101010101" pitchFamily="49" charset="-122"/>
                <a:ea typeface="仿宋" panose="02010609060101010101" pitchFamily="49" charset="-122"/>
              </a:rPr>
              <a:t>再如，甲欲杀乙，将乙打倒在地，掐住脖子致乙深度昏迷。</a:t>
            </a:r>
            <a:r>
              <a:rPr lang="en-US" altLang="zh-CN" sz="2000" dirty="0">
                <a:solidFill>
                  <a:srgbClr val="000000"/>
                </a:solidFill>
                <a:latin typeface="仿宋" panose="02010609060101010101" pitchFamily="49" charset="-122"/>
                <a:ea typeface="仿宋" panose="02010609060101010101" pitchFamily="49" charset="-122"/>
              </a:rPr>
              <a:t>30</a:t>
            </a:r>
            <a:r>
              <a:rPr lang="zh-CN" altLang="en-US" sz="2000" dirty="0">
                <a:solidFill>
                  <a:srgbClr val="000000"/>
                </a:solidFill>
                <a:latin typeface="仿宋" panose="02010609060101010101" pitchFamily="49" charset="-122"/>
                <a:ea typeface="仿宋" panose="02010609060101010101" pitchFamily="49" charset="-122"/>
              </a:rPr>
              <a:t>分钟后，甲发现乙未死，便举刀刺乙，第一刀刺中乙腹，第二刀扎在乙的皮带上，刺第三刀时刀柄折断。甲长叹“你命太大，整不死你，我服气了”，遂将乙送医，乙得以保命。经查，第一刀已致乙重伤。甲成立故意杀人罪未遂，本案中，甲自己都明确表态“你命太大，整不死你，我服气了”，即甲认为该犯罪“不能”完成（主观说）。</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0E67417A-991B-EDCD-5091-5CBE882C561E}"/>
              </a:ext>
            </a:extLst>
          </p:cNvPr>
          <p:cNvSpPr/>
          <p:nvPr/>
        </p:nvSpPr>
        <p:spPr>
          <a:xfrm>
            <a:off x="71437" y="188640"/>
            <a:ext cx="9001125" cy="6401753"/>
          </a:xfrm>
          <a:prstGeom prst="rect">
            <a:avLst/>
          </a:prstGeom>
        </p:spPr>
        <p:txBody>
          <a:bodyPr>
            <a:spAutoFit/>
          </a:bodyPr>
          <a:lstStyle/>
          <a:p>
            <a:pPr algn="just" eaLnBrk="1">
              <a:defRPr/>
            </a:pPr>
            <a:r>
              <a:rPr lang="zh-CN" altLang="en-US" sz="2400" b="1" dirty="0">
                <a:solidFill>
                  <a:srgbClr val="000000"/>
                </a:solidFill>
                <a:latin typeface="黑体" panose="02010609060101010101" pitchFamily="49" charset="-122"/>
                <a:ea typeface="黑体" panose="02010609060101010101" pitchFamily="49" charset="-122"/>
              </a:rPr>
              <a:t>    三、犯罪未遂的分类</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b="1"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（一）实行终了的未遂、未实行终了的未遂</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实行终了的未遂：行为人把实现犯罪意图必要的行为实施完毕的未遂。</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mn-ea"/>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，杀人后以为被害人已死而离去，被害人实际未死。</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，在投毒杀人时，毒药已经投放完毕、被害人已经服下毒药未死。</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3</a:t>
            </a:r>
            <a:r>
              <a:rPr lang="zh-CN" altLang="en-US" sz="2400" dirty="0">
                <a:solidFill>
                  <a:srgbClr val="000000"/>
                </a:solidFill>
                <a:latin typeface="仿宋" panose="02010609060101010101" pitchFamily="49" charset="-122"/>
                <a:ea typeface="仿宋" panose="02010609060101010101" pitchFamily="49" charset="-122"/>
              </a:rPr>
              <a:t>，以为是正品而盗窃，事后发现是不值钱的赝品。</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4</a:t>
            </a:r>
            <a:r>
              <a:rPr lang="zh-CN" altLang="en-US" sz="2400" dirty="0">
                <a:solidFill>
                  <a:srgbClr val="000000"/>
                </a:solidFill>
                <a:latin typeface="仿宋" panose="02010609060101010101" pitchFamily="49" charset="-122"/>
                <a:ea typeface="仿宋" panose="02010609060101010101" pitchFamily="49" charset="-122"/>
              </a:rPr>
              <a:t>，盗窃保险柜中的财物，但柜中空无一物。</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mn-ea"/>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未实行终了的未遂：行为人没有把实现犯罪意图必要的行为实施完毕的未遂。</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mn-ea"/>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，杀人时被害人反抗后逃脱。</a:t>
            </a:r>
            <a:endParaRPr lang="en-US" altLang="zh-CN" sz="2400" dirty="0">
              <a:solidFill>
                <a:prstClr val="black"/>
              </a:solidFill>
              <a:latin typeface="仿宋" panose="02010609060101010101" pitchFamily="49" charset="-122"/>
              <a:ea typeface="仿宋" panose="02010609060101010101" pitchFamily="49" charset="-122"/>
            </a:endParaRPr>
          </a:p>
          <a:p>
            <a:pPr algn="just" eaLnBrk="1">
              <a:defRPr/>
            </a:pPr>
            <a:r>
              <a:rPr lang="en-US" altLang="zh-CN" sz="2400" dirty="0">
                <a:solidFill>
                  <a:prstClr val="black"/>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，盗窃保险柜中的财物，但未能打开保险柜。</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3</a:t>
            </a:r>
            <a:r>
              <a:rPr lang="zh-CN" altLang="en-US" sz="2400" dirty="0">
                <a:solidFill>
                  <a:srgbClr val="000000"/>
                </a:solidFill>
                <a:latin typeface="仿宋" panose="02010609060101010101" pitchFamily="49" charset="-122"/>
                <a:ea typeface="仿宋" panose="02010609060101010101" pitchFamily="49" charset="-122"/>
              </a:rPr>
              <a:t>，强奸遭反抗未得逞</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4</a:t>
            </a:r>
            <a:r>
              <a:rPr lang="zh-CN" altLang="en-US" sz="2400" dirty="0">
                <a:solidFill>
                  <a:srgbClr val="000000"/>
                </a:solidFill>
                <a:latin typeface="仿宋" panose="02010609060101010101" pitchFamily="49" charset="-122"/>
                <a:ea typeface="仿宋" panose="02010609060101010101" pitchFamily="49" charset="-122"/>
              </a:rPr>
              <a:t>，实施诈骗被识破，未能获取财物。</a:t>
            </a:r>
            <a:endParaRPr lang="en-US" altLang="zh-CN" sz="2400" dirty="0">
              <a:solidFill>
                <a:srgbClr val="000000"/>
              </a:solidFill>
              <a:latin typeface="仿宋" panose="02010609060101010101" pitchFamily="49" charset="-122"/>
              <a:ea typeface="仿宋" panose="02010609060101010101" pitchFamily="49" charset="-122"/>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E3FA97EF-6F01-22A8-AC6F-2BAFCEC63EA8}"/>
              </a:ext>
            </a:extLst>
          </p:cNvPr>
          <p:cNvSpPr/>
          <p:nvPr/>
        </p:nvSpPr>
        <p:spPr>
          <a:xfrm>
            <a:off x="71437" y="332656"/>
            <a:ext cx="9001125" cy="5940088"/>
          </a:xfrm>
          <a:prstGeom prst="rect">
            <a:avLst/>
          </a:prstGeom>
        </p:spPr>
        <p:txBody>
          <a:bodyPr>
            <a:spAutoFit/>
          </a:bodyPr>
          <a:lstStyle/>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（二）能犯未遂与不能犯未遂</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能犯未遂：有既遂的可能性，只是由于遇到了意志以外的原因而没有既遂。在能犯未遂的情况下，犯罪行为本身是可以既遂的，只是由于行为人自身的原因导致犯罪没有成功（</a:t>
            </a:r>
            <a:r>
              <a:rPr lang="zh-CN" altLang="en-US" sz="2400" b="1" dirty="0">
                <a:solidFill>
                  <a:srgbClr val="00B0F0"/>
                </a:solidFill>
                <a:latin typeface="黑体" panose="02010609060101010101" pitchFamily="49" charset="-122"/>
                <a:ea typeface="黑体" panose="02010609060101010101" pitchFamily="49" charset="-122"/>
              </a:rPr>
              <a:t>一手好牌被你打烂了</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000" dirty="0">
              <a:solidFill>
                <a:srgbClr val="000000"/>
              </a:solidFill>
              <a:latin typeface="+mn-ea"/>
            </a:endParaRPr>
          </a:p>
          <a:p>
            <a:pPr algn="just" eaLnBrk="1">
              <a:defRPr/>
            </a:pPr>
            <a:r>
              <a:rPr lang="en-US" altLang="zh-CN" sz="2000" dirty="0">
                <a:solidFill>
                  <a:srgbClr val="000000"/>
                </a:solidFill>
                <a:latin typeface="+mn-ea"/>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，甲枪杀乙，乙逃脱。如果甲击中乙能将其杀死，有既遂的可能，但因为意志以外的原因没有既遂，是能犯未遂。</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，甲向乙投放致死量的毒药被识破而未遂，如果甲未被识破，有既遂的可能，但因为意志以外的原因没有既遂，是能犯未遂。</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3</a:t>
            </a:r>
            <a:r>
              <a:rPr lang="zh-CN" altLang="en-US" sz="2400" dirty="0">
                <a:solidFill>
                  <a:srgbClr val="000000"/>
                </a:solidFill>
                <a:latin typeface="仿宋" panose="02010609060101010101" pitchFamily="49" charset="-122"/>
                <a:ea typeface="仿宋" panose="02010609060101010101" pitchFamily="49" charset="-122"/>
              </a:rPr>
              <a:t>，甲盗窃财物时因被发现而未遂，如果甲未被发现，有既遂的可能，但因为意志以外的原因没有既遂，是能犯未遂。</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B2CC6302-572D-3DC9-01E7-8EFB7EAA5B1A}"/>
              </a:ext>
            </a:extLst>
          </p:cNvPr>
          <p:cNvSpPr/>
          <p:nvPr/>
        </p:nvSpPr>
        <p:spPr>
          <a:xfrm>
            <a:off x="71437" y="260648"/>
            <a:ext cx="9001125" cy="6524863"/>
          </a:xfrm>
          <a:prstGeom prst="rect">
            <a:avLst/>
          </a:prstGeom>
        </p:spPr>
        <p:txBody>
          <a:bodyPr>
            <a:spAutoFit/>
          </a:bodyPr>
          <a:lstStyle/>
          <a:p>
            <a:pPr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不能犯未遂：由于行为人对有关犯罪事实的</a:t>
            </a:r>
            <a:r>
              <a:rPr lang="zh-CN" altLang="en-US" sz="2400" b="1" dirty="0">
                <a:solidFill>
                  <a:srgbClr val="000000"/>
                </a:solidFill>
                <a:latin typeface="黑体" panose="02010609060101010101" pitchFamily="49" charset="-122"/>
                <a:ea typeface="黑体" panose="02010609060101010101" pitchFamily="49" charset="-122"/>
              </a:rPr>
              <a:t>认识错误</a:t>
            </a:r>
            <a:r>
              <a:rPr lang="zh-CN" altLang="en-US" sz="2400" dirty="0">
                <a:solidFill>
                  <a:srgbClr val="000000"/>
                </a:solidFill>
                <a:latin typeface="黑体" panose="02010609060101010101" pitchFamily="49" charset="-122"/>
                <a:ea typeface="黑体" panose="02010609060101010101" pitchFamily="49" charset="-122"/>
              </a:rPr>
              <a:t>，而使该犯罪行为在当时不可能达到既遂的情况（</a:t>
            </a:r>
            <a:r>
              <a:rPr lang="zh-CN" altLang="en-US" sz="2400" b="1" dirty="0">
                <a:solidFill>
                  <a:srgbClr val="00B0F0"/>
                </a:solidFill>
                <a:latin typeface="黑体" panose="02010609060101010101" pitchFamily="49" charset="-122"/>
                <a:ea typeface="黑体" panose="02010609060101010101" pitchFamily="49" charset="-122"/>
              </a:rPr>
              <a:t>巧妇难为无米之炊</a:t>
            </a:r>
            <a:r>
              <a:rPr lang="zh-CN" altLang="en-US" sz="2400" dirty="0">
                <a:solidFill>
                  <a:srgbClr val="000000"/>
                </a:solidFill>
                <a:latin typeface="黑体" panose="02010609060101010101" pitchFamily="49" charset="-122"/>
                <a:ea typeface="黑体" panose="02010609060101010101" pitchFamily="49" charset="-122"/>
              </a:rPr>
              <a:t>）。分为对象不能犯与手段（工具）不能犯。</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b="1" dirty="0">
                <a:solidFill>
                  <a:schemeClr val="tx2">
                    <a:lumMod val="60000"/>
                    <a:lumOff val="40000"/>
                  </a:schemeClr>
                </a:solidFill>
                <a:latin typeface="黑体" panose="02010609060101010101" pitchFamily="49" charset="-122"/>
                <a:ea typeface="黑体" panose="02010609060101010101" pitchFamily="49" charset="-122"/>
              </a:rPr>
              <a:t>对象不能犯</a:t>
            </a:r>
            <a:r>
              <a:rPr lang="zh-CN" altLang="en-US" sz="2400" dirty="0">
                <a:solidFill>
                  <a:srgbClr val="000000"/>
                </a:solidFill>
                <a:latin typeface="黑体" panose="02010609060101010101" pitchFamily="49" charset="-122"/>
                <a:ea typeface="黑体" panose="02010609060101010101" pitchFamily="49" charset="-122"/>
              </a:rPr>
              <a:t>，是指由于行为人的错误认识，使得其犯罪行为所指向的犯罪对象在行为当时不存在。</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，甲误将一条狗当成仇人乙而开枪射击，构成故意杀人罪未遂。</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，甲误将尸体当成活人杀害的，构成故意杀人罪未遂。</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3</a:t>
            </a:r>
            <a:r>
              <a:rPr lang="zh-CN" altLang="en-US" sz="2400" dirty="0">
                <a:solidFill>
                  <a:srgbClr val="000000"/>
                </a:solidFill>
                <a:latin typeface="仿宋" panose="02010609060101010101" pitchFamily="49" charset="-122"/>
                <a:ea typeface="仿宋" panose="02010609060101010101" pitchFamily="49" charset="-122"/>
              </a:rPr>
              <a:t>，甲误将男人当作女人实施强奸的，构成强奸罪未遂。</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mn-ea"/>
              </a:rPr>
              <a:t>    </a:t>
            </a:r>
            <a:r>
              <a:rPr lang="zh-CN" altLang="en-US" sz="2400" b="1" dirty="0">
                <a:solidFill>
                  <a:schemeClr val="tx2">
                    <a:lumMod val="60000"/>
                    <a:lumOff val="40000"/>
                  </a:schemeClr>
                </a:solidFill>
                <a:latin typeface="黑体" panose="02010609060101010101" pitchFamily="49" charset="-122"/>
                <a:ea typeface="黑体" panose="02010609060101010101" pitchFamily="49" charset="-122"/>
              </a:rPr>
              <a:t>手段（工具）不能犯</a:t>
            </a:r>
            <a:r>
              <a:rPr lang="zh-CN" altLang="en-US" sz="2400" dirty="0">
                <a:solidFill>
                  <a:srgbClr val="000000"/>
                </a:solidFill>
                <a:latin typeface="黑体" panose="02010609060101010101" pitchFamily="49" charset="-122"/>
                <a:ea typeface="黑体" panose="02010609060101010101" pitchFamily="49" charset="-122"/>
              </a:rPr>
              <a:t>，行为人具有实现犯罪的意思，但使用的手段方法根本不可能导致结果的发生。</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，甲误用失效的农药投毒杀乙，构成故意杀人罪未遂。</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，甲误用不能爆炸的哑弹杀乙，若危害了公共安全，也只能认定为爆炸罪未遂。  </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3</a:t>
            </a:r>
            <a:r>
              <a:rPr lang="zh-CN" altLang="en-US" sz="2400" dirty="0">
                <a:solidFill>
                  <a:srgbClr val="000000"/>
                </a:solidFill>
                <a:latin typeface="仿宋" panose="02010609060101010101" pitchFamily="49" charset="-122"/>
                <a:ea typeface="仿宋" panose="02010609060101010101" pitchFamily="49" charset="-122"/>
              </a:rPr>
              <a:t>，甲在轨道上放置不足以颠覆列车的障碍，用来破坏交通设施，构成破坏交通设施罪未遂。</a:t>
            </a:r>
            <a:endParaRPr lang="zh-CN" altLang="en-US" sz="2400" dirty="0">
              <a:solidFill>
                <a:prstClr val="black"/>
              </a:solidFill>
              <a:latin typeface="仿宋" panose="02010609060101010101" pitchFamily="49" charset="-122"/>
              <a:ea typeface="仿宋" panose="02010609060101010101" pitchFamily="49" charset="-122"/>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75B7CE20-8E82-8E97-F126-7DE015C17165}"/>
              </a:ext>
            </a:extLst>
          </p:cNvPr>
          <p:cNvSpPr/>
          <p:nvPr/>
        </p:nvSpPr>
        <p:spPr>
          <a:xfrm>
            <a:off x="71437" y="305068"/>
            <a:ext cx="9001125" cy="6247864"/>
          </a:xfrm>
          <a:prstGeom prst="rect">
            <a:avLst/>
          </a:prstGeom>
        </p:spPr>
        <p:txBody>
          <a:bodyPr>
            <a:spAutoFit/>
          </a:bodyPr>
          <a:lstStyle/>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（三）迷信犯与不能犯</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迷信犯：是指由于行为人愚昧无知，因而采用在</a:t>
            </a:r>
            <a:r>
              <a:rPr lang="zh-CN" altLang="en-US" sz="2400" dirty="0">
                <a:solidFill>
                  <a:srgbClr val="00B0F0"/>
                </a:solidFill>
                <a:latin typeface="黑体" panose="02010609060101010101" pitchFamily="49" charset="-122"/>
                <a:ea typeface="黑体" panose="02010609060101010101" pitchFamily="49" charset="-122"/>
              </a:rPr>
              <a:t>任何情况都不可能造成实际损害结果</a:t>
            </a:r>
            <a:r>
              <a:rPr lang="zh-CN" altLang="en-US" sz="2400" dirty="0">
                <a:solidFill>
                  <a:srgbClr val="000000"/>
                </a:solidFill>
                <a:latin typeface="黑体" panose="02010609060101010101" pitchFamily="49" charset="-122"/>
                <a:ea typeface="黑体" panose="02010609060101010101" pitchFamily="49" charset="-122"/>
              </a:rPr>
              <a:t>的迷信方法来意图实现自己所追求的某种危害结果的行为。</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mn-ea"/>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例如，甲愚昧地以为用针扎小人的方式可以致他人死亡，于是实施此行为。因为此种行为不可能致人死亡，并且甲主观上也如此愚昧地认为，就不应以犯罪论处一绝对不构成犯罪。</a:t>
            </a:r>
            <a:r>
              <a:rPr lang="zh-CN" altLang="en-US" sz="2400" b="1" dirty="0">
                <a:solidFill>
                  <a:srgbClr val="000000"/>
                </a:solidFill>
                <a:latin typeface="黑体" panose="02010609060101010101" pitchFamily="49" charset="-122"/>
                <a:ea typeface="黑体" panose="02010609060101010101" pitchFamily="49" charset="-122"/>
              </a:rPr>
              <a:t>（</a:t>
            </a:r>
            <a:r>
              <a:rPr lang="zh-CN" altLang="en-US" sz="2400" b="1" dirty="0">
                <a:solidFill>
                  <a:srgbClr val="00B0F0"/>
                </a:solidFill>
                <a:latin typeface="黑体" panose="02010609060101010101" pitchFamily="49" charset="-122"/>
                <a:ea typeface="黑体" panose="02010609060101010101" pitchFamily="49" charset="-122"/>
              </a:rPr>
              <a:t>主观上愚昧无知，客观上无害</a:t>
            </a:r>
            <a:r>
              <a:rPr lang="zh-CN" altLang="en-US" sz="2400" b="1" dirty="0">
                <a:solidFill>
                  <a:srgbClr val="000000"/>
                </a:solidFill>
                <a:latin typeface="黑体" panose="02010609060101010101" pitchFamily="49" charset="-122"/>
                <a:ea typeface="黑体" panose="02010609060101010101" pitchFamily="49" charset="-122"/>
              </a:rPr>
              <a:t>）</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b="1"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不能犯与迷信犯的区分：不能犯是行为人</a:t>
            </a:r>
            <a:r>
              <a:rPr lang="zh-CN" altLang="en-US" sz="2400" dirty="0">
                <a:solidFill>
                  <a:srgbClr val="00B0F0"/>
                </a:solidFill>
                <a:latin typeface="黑体" panose="02010609060101010101" pitchFamily="49" charset="-122"/>
                <a:ea typeface="黑体" panose="02010609060101010101" pitchFamily="49" charset="-122"/>
              </a:rPr>
              <a:t>认识错了</a:t>
            </a:r>
            <a:r>
              <a:rPr lang="zh-CN" altLang="en-US" sz="2400" dirty="0">
                <a:solidFill>
                  <a:srgbClr val="000000"/>
                </a:solidFill>
                <a:latin typeface="黑体" panose="02010609060101010101" pitchFamily="49" charset="-122"/>
                <a:ea typeface="黑体" panose="02010609060101010101" pitchFamily="49" charset="-122"/>
              </a:rPr>
              <a:t>，如果行为人知道事实真相，则可能改变犯罪方法、计划。而迷信犯中行为人是</a:t>
            </a:r>
            <a:r>
              <a:rPr lang="zh-CN" altLang="en-US" sz="2400" dirty="0">
                <a:solidFill>
                  <a:srgbClr val="00B0F0"/>
                </a:solidFill>
                <a:latin typeface="黑体" panose="02010609060101010101" pitchFamily="49" charset="-122"/>
                <a:ea typeface="黑体" panose="02010609060101010101" pitchFamily="49" charset="-122"/>
              </a:rPr>
              <a:t>愚昧</a:t>
            </a:r>
            <a:r>
              <a:rPr lang="zh-CN" altLang="en-US" sz="2400" dirty="0">
                <a:solidFill>
                  <a:srgbClr val="000000"/>
                </a:solidFill>
                <a:latin typeface="黑体" panose="02010609060101010101" pitchFamily="49" charset="-122"/>
                <a:ea typeface="黑体" panose="02010609060101010101" pitchFamily="49" charset="-122"/>
              </a:rPr>
              <a:t>的，他就是这么认为的，即使你告诉他这种愚昧的方法不可能达到犯罪既遂，他也不会改变自己的“愚昧”计划。</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mn-ea"/>
            </a:endParaRPr>
          </a:p>
          <a:p>
            <a:pPr algn="just" eaLnBrk="1">
              <a:defRPr/>
            </a:pPr>
            <a:r>
              <a:rPr lang="en-US" altLang="zh-CN" sz="2400" b="1" dirty="0">
                <a:solidFill>
                  <a:srgbClr val="000000"/>
                </a:solidFill>
                <a:latin typeface="+mn-ea"/>
                <a:ea typeface="黑体" panose="02010609060101010101" pitchFamily="49" charset="-122"/>
              </a:rPr>
              <a:t>    </a:t>
            </a:r>
            <a:r>
              <a:rPr lang="zh-CN" altLang="en-US" sz="2400" b="1" dirty="0">
                <a:solidFill>
                  <a:srgbClr val="000000"/>
                </a:solidFill>
                <a:latin typeface="黑体" panose="02010609060101010101" pitchFamily="49" charset="-122"/>
                <a:ea typeface="黑体" panose="02010609060101010101" pitchFamily="49" charset="-122"/>
              </a:rPr>
              <a:t>四、未遂犯的处罚</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b="1"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未遂犯，可以比照既遂犯从轻或者减轻处罚。</a:t>
            </a:r>
            <a:endParaRPr lang="en-US" altLang="zh-CN" sz="2400" dirty="0">
              <a:solidFill>
                <a:srgbClr val="000000"/>
              </a:solidFill>
              <a:latin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D63560C0-6891-637D-D5A6-8E3609D51327}"/>
              </a:ext>
            </a:extLst>
          </p:cNvPr>
          <p:cNvSpPr/>
          <p:nvPr/>
        </p:nvSpPr>
        <p:spPr>
          <a:xfrm>
            <a:off x="71437" y="258901"/>
            <a:ext cx="8928100" cy="2985433"/>
          </a:xfrm>
          <a:prstGeom prst="rect">
            <a:avLst/>
          </a:prstGeom>
        </p:spPr>
        <p:txBody>
          <a:bodyPr>
            <a:spAutoFit/>
          </a:bodyPr>
          <a:lstStyle/>
          <a:p>
            <a:pPr algn="just" eaLnBrk="1">
              <a:defRPr/>
            </a:pPr>
            <a:endParaRPr lang="en-US" altLang="zh-CN" sz="2000" dirty="0">
              <a:solidFill>
                <a:srgbClr val="000000"/>
              </a:solidFill>
              <a:latin typeface="+mn-ea"/>
              <a:ea typeface="+mn-ea"/>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故意犯罪的停止形态，是指</a:t>
            </a:r>
            <a:r>
              <a:rPr lang="zh-CN" altLang="en-US" sz="2400" b="1" dirty="0">
                <a:solidFill>
                  <a:schemeClr val="tx2">
                    <a:lumMod val="60000"/>
                    <a:lumOff val="40000"/>
                  </a:schemeClr>
                </a:solidFill>
                <a:latin typeface="黑体" panose="02010609060101010101" pitchFamily="49" charset="-122"/>
                <a:ea typeface="黑体" panose="02010609060101010101" pitchFamily="49" charset="-122"/>
              </a:rPr>
              <a:t>部分故意犯罪</a:t>
            </a:r>
            <a:r>
              <a:rPr lang="zh-CN" altLang="en-US" sz="2400" dirty="0">
                <a:solidFill>
                  <a:srgbClr val="000000"/>
                </a:solidFill>
                <a:latin typeface="黑体" panose="02010609060101010101" pitchFamily="49" charset="-122"/>
                <a:ea typeface="黑体" panose="02010609060101010101" pitchFamily="49" charset="-122"/>
              </a:rPr>
              <a:t>在实施过程中，由于</a:t>
            </a:r>
            <a:r>
              <a:rPr lang="zh-CN" altLang="en-US" sz="2400" dirty="0">
                <a:solidFill>
                  <a:schemeClr val="tx2">
                    <a:lumMod val="60000"/>
                    <a:lumOff val="40000"/>
                  </a:schemeClr>
                </a:solidFill>
                <a:latin typeface="黑体" panose="02010609060101010101" pitchFamily="49" charset="-122"/>
                <a:ea typeface="黑体" panose="02010609060101010101" pitchFamily="49" charset="-122"/>
              </a:rPr>
              <a:t>主客观</a:t>
            </a:r>
            <a:r>
              <a:rPr lang="zh-CN" altLang="en-US" sz="2400" dirty="0">
                <a:solidFill>
                  <a:srgbClr val="000000"/>
                </a:solidFill>
                <a:latin typeface="黑体" panose="02010609060101010101" pitchFamily="49" charset="-122"/>
                <a:ea typeface="黑体" panose="02010609060101010101" pitchFamily="49" charset="-122"/>
              </a:rPr>
              <a:t>原因</a:t>
            </a:r>
            <a:r>
              <a:rPr lang="zh-CN" altLang="en-US" sz="2400" b="1" dirty="0">
                <a:solidFill>
                  <a:schemeClr val="tx2">
                    <a:lumMod val="60000"/>
                    <a:lumOff val="40000"/>
                  </a:schemeClr>
                </a:solidFill>
                <a:latin typeface="黑体" panose="02010609060101010101" pitchFamily="49" charset="-122"/>
                <a:ea typeface="黑体" panose="02010609060101010101" pitchFamily="49" charset="-122"/>
              </a:rPr>
              <a:t>停止</a:t>
            </a:r>
            <a:r>
              <a:rPr lang="zh-CN" altLang="en-US" sz="2400" dirty="0">
                <a:solidFill>
                  <a:srgbClr val="000000"/>
                </a:solidFill>
                <a:latin typeface="黑体" panose="02010609060101010101" pitchFamily="49" charset="-122"/>
                <a:ea typeface="黑体" panose="02010609060101010101" pitchFamily="49" charset="-122"/>
              </a:rPr>
              <a:t>后所呈现的各种具体状态，如犯罪预备、犯罪未遂、犯罪中止、犯罪既遂等。</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不同的停止形态，反映了行为人的</a:t>
            </a:r>
            <a:r>
              <a:rPr lang="zh-CN" altLang="en-US" sz="2400" b="1" dirty="0">
                <a:solidFill>
                  <a:schemeClr val="tx2">
                    <a:lumMod val="60000"/>
                    <a:lumOff val="40000"/>
                  </a:schemeClr>
                </a:solidFill>
                <a:latin typeface="黑体" panose="02010609060101010101" pitchFamily="49" charset="-122"/>
                <a:ea typeface="黑体" panose="02010609060101010101" pitchFamily="49" charset="-122"/>
              </a:rPr>
              <a:t>主观恶性</a:t>
            </a:r>
            <a:r>
              <a:rPr lang="zh-CN" altLang="en-US" sz="2400" dirty="0">
                <a:solidFill>
                  <a:srgbClr val="000000"/>
                </a:solidFill>
                <a:latin typeface="黑体" panose="02010609060101010101" pitchFamily="49" charset="-122"/>
                <a:ea typeface="黑体" panose="02010609060101010101" pitchFamily="49" charset="-122"/>
              </a:rPr>
              <a:t>及</a:t>
            </a:r>
            <a:r>
              <a:rPr lang="zh-CN" altLang="en-US" sz="2400" b="1" dirty="0">
                <a:solidFill>
                  <a:schemeClr val="tx2">
                    <a:lumMod val="60000"/>
                    <a:lumOff val="40000"/>
                  </a:schemeClr>
                </a:solidFill>
                <a:latin typeface="黑体" panose="02010609060101010101" pitchFamily="49" charset="-122"/>
                <a:ea typeface="黑体" panose="02010609060101010101" pitchFamily="49" charset="-122"/>
              </a:rPr>
              <a:t>客观危害性</a:t>
            </a:r>
            <a:r>
              <a:rPr lang="zh-CN" altLang="en-US" sz="2400" dirty="0">
                <a:solidFill>
                  <a:srgbClr val="000000"/>
                </a:solidFill>
                <a:latin typeface="黑体" panose="02010609060101010101" pitchFamily="49" charset="-122"/>
                <a:ea typeface="黑体" panose="02010609060101010101" pitchFamily="49" charset="-122"/>
              </a:rPr>
              <a:t>的不同，</a:t>
            </a:r>
            <a:r>
              <a:rPr lang="zh-CN" altLang="en-US" sz="2400" b="1" dirty="0">
                <a:solidFill>
                  <a:srgbClr val="000000"/>
                </a:solidFill>
                <a:highlight>
                  <a:srgbClr val="FFFF00"/>
                </a:highlight>
                <a:latin typeface="黑体" panose="02010609060101010101" pitchFamily="49" charset="-122"/>
                <a:ea typeface="黑体" panose="02010609060101010101" pitchFamily="49" charset="-122"/>
              </a:rPr>
              <a:t>处罚原则</a:t>
            </a:r>
            <a:r>
              <a:rPr lang="zh-CN" altLang="en-US" sz="2400" dirty="0">
                <a:solidFill>
                  <a:srgbClr val="000000"/>
                </a:solidFill>
                <a:latin typeface="黑体" panose="02010609060101010101" pitchFamily="49" charset="-122"/>
                <a:ea typeface="黑体" panose="02010609060101010101" pitchFamily="49" charset="-122"/>
              </a:rPr>
              <a:t>也各不相同。因此，弄清具体的犯罪停止形态有利于更清楚地界定犯罪，进而更好地定罪量刑。</a:t>
            </a:r>
            <a:endParaRPr lang="zh-CN" altLang="en-US" sz="2400" dirty="0">
              <a:solidFill>
                <a:prstClr val="black"/>
              </a:solidFill>
              <a:latin typeface="黑体" panose="02010609060101010101" pitchFamily="49" charset="-122"/>
              <a:ea typeface="黑体" panose="02010609060101010101" pitchFamily="49" charset="-122"/>
            </a:endParaRPr>
          </a:p>
        </p:txBody>
      </p:sp>
      <p:pic>
        <p:nvPicPr>
          <p:cNvPr id="5123" name="图片 2">
            <a:extLst>
              <a:ext uri="{FF2B5EF4-FFF2-40B4-BE49-F238E27FC236}">
                <a16:creationId xmlns:a16="http://schemas.microsoft.com/office/drawing/2014/main" id="{5B1CEEF6-A3F9-7994-5C04-19E78C0AD8A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589" y="4077072"/>
            <a:ext cx="9001126" cy="2233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5B4936-89CD-337D-D5B1-1B1B5881EEF4}"/>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A57D368C-F210-4ACD-21DC-49124CA089B6}"/>
              </a:ext>
            </a:extLst>
          </p:cNvPr>
          <p:cNvSpPr/>
          <p:nvPr/>
        </p:nvSpPr>
        <p:spPr>
          <a:xfrm>
            <a:off x="-108520" y="548680"/>
            <a:ext cx="9001125" cy="461665"/>
          </a:xfrm>
          <a:prstGeom prst="rect">
            <a:avLst/>
          </a:prstGeom>
        </p:spPr>
        <p:txBody>
          <a:bodyPr>
            <a:spAutoFit/>
          </a:bodyPr>
          <a:lstStyle/>
          <a:p>
            <a:pPr algn="ctr">
              <a:defRPr/>
            </a:pPr>
            <a:r>
              <a:rPr lang="zh-CN" altLang="en-US" sz="2400" b="1" dirty="0">
                <a:solidFill>
                  <a:srgbClr val="000000"/>
                </a:solidFill>
                <a:latin typeface="黑体" panose="02010609060101010101" pitchFamily="49" charset="-122"/>
                <a:ea typeface="黑体" panose="02010609060101010101" pitchFamily="49" charset="-122"/>
              </a:rPr>
              <a:t>迷信犯与不能犯的区别</a:t>
            </a:r>
            <a:endParaRPr lang="en-US" altLang="zh-CN" sz="2400" b="1" dirty="0">
              <a:solidFill>
                <a:srgbClr val="000000"/>
              </a:solidFill>
              <a:latin typeface="黑体" panose="02010609060101010101" pitchFamily="49" charset="-122"/>
              <a:ea typeface="黑体" panose="02010609060101010101" pitchFamily="49" charset="-122"/>
            </a:endParaRPr>
          </a:p>
        </p:txBody>
      </p:sp>
      <p:graphicFrame>
        <p:nvGraphicFramePr>
          <p:cNvPr id="3" name="表格 2">
            <a:extLst>
              <a:ext uri="{FF2B5EF4-FFF2-40B4-BE49-F238E27FC236}">
                <a16:creationId xmlns:a16="http://schemas.microsoft.com/office/drawing/2014/main" id="{B4CD6430-36B3-549C-B152-2E77F22F368E}"/>
              </a:ext>
            </a:extLst>
          </p:cNvPr>
          <p:cNvGraphicFramePr>
            <a:graphicFrameLocks noGrp="1"/>
          </p:cNvGraphicFramePr>
          <p:nvPr>
            <p:extLst>
              <p:ext uri="{D42A27DB-BD31-4B8C-83A1-F6EECF244321}">
                <p14:modId xmlns:p14="http://schemas.microsoft.com/office/powerpoint/2010/main" val="3491325426"/>
              </p:ext>
            </p:extLst>
          </p:nvPr>
        </p:nvGraphicFramePr>
        <p:xfrm>
          <a:off x="142875" y="1196752"/>
          <a:ext cx="8893621" cy="4955770"/>
        </p:xfrm>
        <a:graphic>
          <a:graphicData uri="http://schemas.openxmlformats.org/drawingml/2006/table">
            <a:tbl>
              <a:tblPr bandRow="1">
                <a:tableStyleId>{5C22544A-7EE6-4342-B048-85BDC9FD1C3A}</a:tableStyleId>
              </a:tblPr>
              <a:tblGrid>
                <a:gridCol w="2124870">
                  <a:extLst>
                    <a:ext uri="{9D8B030D-6E8A-4147-A177-3AD203B41FA5}">
                      <a16:colId xmlns:a16="http://schemas.microsoft.com/office/drawing/2014/main" val="648575368"/>
                    </a:ext>
                  </a:extLst>
                </a:gridCol>
                <a:gridCol w="3168352">
                  <a:extLst>
                    <a:ext uri="{9D8B030D-6E8A-4147-A177-3AD203B41FA5}">
                      <a16:colId xmlns:a16="http://schemas.microsoft.com/office/drawing/2014/main" val="4011177338"/>
                    </a:ext>
                  </a:extLst>
                </a:gridCol>
                <a:gridCol w="3600399">
                  <a:extLst>
                    <a:ext uri="{9D8B030D-6E8A-4147-A177-3AD203B41FA5}">
                      <a16:colId xmlns:a16="http://schemas.microsoft.com/office/drawing/2014/main" val="2456055028"/>
                    </a:ext>
                  </a:extLst>
                </a:gridCol>
              </a:tblGrid>
              <a:tr h="348909">
                <a:tc>
                  <a:txBody>
                    <a:bodyPr/>
                    <a:lstStyle/>
                    <a:p>
                      <a:endParaRPr lang="zh-CN" altLang="en-US" sz="2000" dirty="0">
                        <a:latin typeface="仿宋" panose="02010609060101010101" pitchFamily="49" charset="-122"/>
                        <a:ea typeface="仿宋" panose="02010609060101010101" pitchFamily="49" charset="-122"/>
                      </a:endParaRPr>
                    </a:p>
                  </a:txBody>
                  <a:tcPr anchor="ctr"/>
                </a:tc>
                <a:tc>
                  <a:txBody>
                    <a:bodyPr/>
                    <a:lstStyle/>
                    <a:p>
                      <a:pPr algn="ctr"/>
                      <a:r>
                        <a:rPr lang="zh-CN" altLang="en-US" sz="2000" dirty="0">
                          <a:latin typeface="仿宋" panose="02010609060101010101" pitchFamily="49" charset="-122"/>
                          <a:ea typeface="仿宋" panose="02010609060101010101" pitchFamily="49" charset="-122"/>
                        </a:rPr>
                        <a:t>迷信犯</a:t>
                      </a:r>
                    </a:p>
                  </a:txBody>
                  <a:tcPr anchor="ctr"/>
                </a:tc>
                <a:tc>
                  <a:txBody>
                    <a:bodyPr/>
                    <a:lstStyle/>
                    <a:p>
                      <a:pPr algn="ctr"/>
                      <a:r>
                        <a:rPr lang="zh-CN" altLang="en-US" sz="2000" dirty="0">
                          <a:latin typeface="仿宋" panose="02010609060101010101" pitchFamily="49" charset="-122"/>
                          <a:ea typeface="仿宋" panose="02010609060101010101" pitchFamily="49" charset="-122"/>
                        </a:rPr>
                        <a:t>不能犯未遂</a:t>
                      </a:r>
                    </a:p>
                  </a:txBody>
                  <a:tcPr anchor="ctr"/>
                </a:tc>
                <a:extLst>
                  <a:ext uri="{0D108BD9-81ED-4DB2-BD59-A6C34878D82A}">
                    <a16:rowId xmlns:a16="http://schemas.microsoft.com/office/drawing/2014/main" val="2606215481"/>
                  </a:ext>
                </a:extLst>
              </a:tr>
              <a:tr h="348909">
                <a:tc>
                  <a:txBody>
                    <a:bodyPr/>
                    <a:lstStyle/>
                    <a:p>
                      <a:pPr algn="ctr"/>
                      <a:r>
                        <a:rPr lang="zh-CN" altLang="en-US" sz="2000" dirty="0">
                          <a:latin typeface="仿宋" panose="02010609060101010101" pitchFamily="49" charset="-122"/>
                          <a:ea typeface="仿宋" panose="02010609060101010101" pitchFamily="49" charset="-122"/>
                        </a:rPr>
                        <a:t>是否有常识错误</a:t>
                      </a:r>
                    </a:p>
                  </a:txBody>
                  <a:tcPr anchor="ctr"/>
                </a:tc>
                <a:tc>
                  <a:txBody>
                    <a:bodyPr/>
                    <a:lstStyle/>
                    <a:p>
                      <a:r>
                        <a:rPr lang="zh-CN" altLang="en-US" sz="2000" dirty="0">
                          <a:latin typeface="仿宋" panose="02010609060101010101" pitchFamily="49" charset="-122"/>
                          <a:ea typeface="仿宋" panose="02010609060101010101" pitchFamily="49" charset="-122"/>
                        </a:rPr>
                        <a:t>犯了常识错误</a:t>
                      </a:r>
                    </a:p>
                  </a:txBody>
                  <a:tcPr anchor="ctr"/>
                </a:tc>
                <a:tc>
                  <a:txBody>
                    <a:bodyPr/>
                    <a:lstStyle/>
                    <a:p>
                      <a:r>
                        <a:rPr lang="zh-CN" altLang="en-US" sz="2000" dirty="0">
                          <a:latin typeface="仿宋" panose="02010609060101010101" pitchFamily="49" charset="-122"/>
                          <a:ea typeface="仿宋" panose="02010609060101010101" pitchFamily="49" charset="-122"/>
                        </a:rPr>
                        <a:t>没有犯常识错误</a:t>
                      </a:r>
                    </a:p>
                  </a:txBody>
                  <a:tcPr anchor="ctr"/>
                </a:tc>
                <a:extLst>
                  <a:ext uri="{0D108BD9-81ED-4DB2-BD59-A6C34878D82A}">
                    <a16:rowId xmlns:a16="http://schemas.microsoft.com/office/drawing/2014/main" val="1740710958"/>
                  </a:ext>
                </a:extLst>
              </a:tr>
              <a:tr h="1422475">
                <a:tc>
                  <a:txBody>
                    <a:bodyPr/>
                    <a:lstStyle/>
                    <a:p>
                      <a:pPr algn="ctr"/>
                      <a:r>
                        <a:rPr lang="zh-CN" altLang="en-US" sz="2000" dirty="0">
                          <a:latin typeface="仿宋" panose="02010609060101010101" pitchFamily="49" charset="-122"/>
                          <a:ea typeface="仿宋" panose="02010609060101010101" pitchFamily="49" charset="-122"/>
                        </a:rPr>
                        <a:t>预定的行为与实际行为是否一致</a:t>
                      </a:r>
                    </a:p>
                  </a:txBody>
                  <a:tcPr anchor="ctr"/>
                </a:tc>
                <a:tc>
                  <a:txBody>
                    <a:bodyPr/>
                    <a:lstStyle/>
                    <a:p>
                      <a:r>
                        <a:rPr lang="zh-CN" altLang="en-US" sz="2000" dirty="0">
                          <a:latin typeface="仿宋" panose="02010609060101010101" pitchFamily="49" charset="-122"/>
                          <a:ea typeface="仿宋" panose="02010609060101010101" pitchFamily="49" charset="-122"/>
                        </a:rPr>
                        <a:t>预定实施的行为与实际实施的行为一致，但是迷信的、不科学的方法</a:t>
                      </a:r>
                    </a:p>
                  </a:txBody>
                  <a:tcPr anchor="ctr"/>
                </a:tc>
                <a:tc>
                  <a:txBody>
                    <a:bodyPr/>
                    <a:lstStyle/>
                    <a:p>
                      <a:r>
                        <a:rPr lang="zh-CN" altLang="en-US" sz="2000" dirty="0">
                          <a:latin typeface="仿宋" panose="02010609060101010101" pitchFamily="49" charset="-122"/>
                          <a:ea typeface="仿宋" panose="02010609060101010101" pitchFamily="49" charset="-122"/>
                        </a:rPr>
                        <a:t>实际使用的犯罪方法与预想使用的犯罪方法不一致，以致犯罪不能既遂</a:t>
                      </a:r>
                    </a:p>
                  </a:txBody>
                  <a:tcPr anchor="ctr"/>
                </a:tc>
                <a:extLst>
                  <a:ext uri="{0D108BD9-81ED-4DB2-BD59-A6C34878D82A}">
                    <a16:rowId xmlns:a16="http://schemas.microsoft.com/office/drawing/2014/main" val="2645518785"/>
                  </a:ext>
                </a:extLst>
              </a:tr>
              <a:tr h="617300">
                <a:tc>
                  <a:txBody>
                    <a:bodyPr/>
                    <a:lstStyle/>
                    <a:p>
                      <a:pPr algn="ctr"/>
                      <a:r>
                        <a:rPr lang="zh-CN" altLang="en-US" sz="2000" dirty="0">
                          <a:latin typeface="仿宋" panose="02010609060101010101" pitchFamily="49" charset="-122"/>
                          <a:ea typeface="仿宋" panose="02010609060101010101" pitchFamily="49" charset="-122"/>
                        </a:rPr>
                        <a:t>是否构成犯罪</a:t>
                      </a:r>
                    </a:p>
                  </a:txBody>
                  <a:tcPr anchor="ctr"/>
                </a:tc>
                <a:tc>
                  <a:txBody>
                    <a:bodyPr/>
                    <a:lstStyle/>
                    <a:p>
                      <a:r>
                        <a:rPr lang="zh-CN" altLang="en-US" sz="2000" dirty="0">
                          <a:latin typeface="仿宋" panose="02010609060101010101" pitchFamily="49" charset="-122"/>
                          <a:ea typeface="仿宋" panose="02010609060101010101" pitchFamily="49" charset="-122"/>
                        </a:rPr>
                        <a:t>不为罪，不可罚</a:t>
                      </a:r>
                    </a:p>
                  </a:txBody>
                  <a:tcPr anchor="ctr"/>
                </a:tc>
                <a:tc>
                  <a:txBody>
                    <a:bodyPr/>
                    <a:lstStyle/>
                    <a:p>
                      <a:r>
                        <a:rPr lang="zh-CN" altLang="en-US" sz="2000" dirty="0">
                          <a:latin typeface="仿宋" panose="02010609060101010101" pitchFamily="49" charset="-122"/>
                          <a:ea typeface="仿宋" panose="02010609060101010101" pitchFamily="49" charset="-122"/>
                        </a:rPr>
                        <a:t>构成犯罪，按照未遂犯处罚</a:t>
                      </a:r>
                    </a:p>
                  </a:txBody>
                  <a:tcPr anchor="ctr"/>
                </a:tc>
                <a:extLst>
                  <a:ext uri="{0D108BD9-81ED-4DB2-BD59-A6C34878D82A}">
                    <a16:rowId xmlns:a16="http://schemas.microsoft.com/office/drawing/2014/main" val="2867492138"/>
                  </a:ext>
                </a:extLst>
              </a:tr>
              <a:tr h="617300">
                <a:tc>
                  <a:txBody>
                    <a:bodyPr/>
                    <a:lstStyle/>
                    <a:p>
                      <a:pPr algn="ctr"/>
                      <a:r>
                        <a:rPr lang="zh-CN" altLang="en-US" sz="2000" dirty="0">
                          <a:latin typeface="仿宋" panose="02010609060101010101" pitchFamily="49" charset="-122"/>
                          <a:ea typeface="仿宋" panose="02010609060101010101" pitchFamily="49" charset="-122"/>
                        </a:rPr>
                        <a:t>实例</a:t>
                      </a:r>
                    </a:p>
                  </a:txBody>
                  <a:tcPr anchor="ctr"/>
                </a:tc>
                <a:tc>
                  <a:txBody>
                    <a:bodyPr/>
                    <a:lstStyle/>
                    <a:p>
                      <a:r>
                        <a:rPr lang="zh-CN" altLang="en-US" sz="2000" dirty="0">
                          <a:latin typeface="仿宋" panose="02010609060101010101" pitchFamily="49" charset="-122"/>
                          <a:ea typeface="仿宋" panose="02010609060101010101" pitchFamily="49" charset="-122"/>
                        </a:rPr>
                        <a:t>误以为白糖可杀人，用白糖杀人</a:t>
                      </a:r>
                    </a:p>
                  </a:txBody>
                  <a:tcPr anchor="ctr"/>
                </a:tc>
                <a:tc>
                  <a:txBody>
                    <a:bodyPr/>
                    <a:lstStyle/>
                    <a:p>
                      <a:r>
                        <a:rPr lang="zh-CN" altLang="en-US" sz="2000" dirty="0">
                          <a:latin typeface="仿宋" panose="02010609060101010101" pitchFamily="49" charset="-122"/>
                          <a:ea typeface="仿宋" panose="02010609060101010101" pitchFamily="49" charset="-122"/>
                        </a:rPr>
                        <a:t>误把白糖当砒霜杀人​</a:t>
                      </a:r>
                    </a:p>
                  </a:txBody>
                  <a:tcPr anchor="ctr"/>
                </a:tc>
                <a:extLst>
                  <a:ext uri="{0D108BD9-81ED-4DB2-BD59-A6C34878D82A}">
                    <a16:rowId xmlns:a16="http://schemas.microsoft.com/office/drawing/2014/main" val="4292381079"/>
                  </a:ext>
                </a:extLst>
              </a:tr>
              <a:tr h="1422475">
                <a:tc>
                  <a:txBody>
                    <a:bodyPr/>
                    <a:lstStyle/>
                    <a:p>
                      <a:pPr algn="ctr"/>
                      <a:r>
                        <a:rPr lang="zh-CN" altLang="en-US" sz="2000" dirty="0">
                          <a:latin typeface="仿宋" panose="02010609060101010101" pitchFamily="49" charset="-122"/>
                          <a:ea typeface="仿宋" panose="02010609060101010101" pitchFamily="49" charset="-122"/>
                        </a:rPr>
                        <a:t>原理</a:t>
                      </a:r>
                    </a:p>
                  </a:txBody>
                  <a:tcPr anchor="ctr"/>
                </a:tc>
                <a:tc>
                  <a:txBody>
                    <a:bodyPr/>
                    <a:lstStyle/>
                    <a:p>
                      <a:r>
                        <a:rPr lang="zh-CN" altLang="en-US" sz="2000" dirty="0">
                          <a:latin typeface="仿宋" panose="02010609060101010101" pitchFamily="49" charset="-122"/>
                          <a:ea typeface="仿宋" panose="02010609060101010101" pitchFamily="49" charset="-122"/>
                        </a:rPr>
                        <a:t>办了一件蠢事，蠢到不需要处罚，因为下次投毒还是用白糖</a:t>
                      </a:r>
                    </a:p>
                  </a:txBody>
                  <a:tcPr anchor="ctr"/>
                </a:tc>
                <a:tc>
                  <a:txBody>
                    <a:bodyPr/>
                    <a:lstStyle/>
                    <a:p>
                      <a:r>
                        <a:rPr lang="zh-CN" altLang="en-US" sz="2000" dirty="0">
                          <a:latin typeface="仿宋" panose="02010609060101010101" pitchFamily="49" charset="-122"/>
                          <a:ea typeface="仿宋" panose="02010609060101010101" pitchFamily="49" charset="-122"/>
                        </a:rPr>
                        <a:t>办了一件错事，错了还需要处罚，因为下次投毒就会用砒霜！须防止类似行为再次上演</a:t>
                      </a:r>
                    </a:p>
                  </a:txBody>
                  <a:tcPr anchor="ctr"/>
                </a:tc>
                <a:extLst>
                  <a:ext uri="{0D108BD9-81ED-4DB2-BD59-A6C34878D82A}">
                    <a16:rowId xmlns:a16="http://schemas.microsoft.com/office/drawing/2014/main" val="2956101415"/>
                  </a:ext>
                </a:extLst>
              </a:tr>
            </a:tbl>
          </a:graphicData>
        </a:graphic>
      </p:graphicFrame>
    </p:spTree>
    <p:extLst>
      <p:ext uri="{BB962C8B-B14F-4D97-AF65-F5344CB8AC3E}">
        <p14:creationId xmlns:p14="http://schemas.microsoft.com/office/powerpoint/2010/main" val="11141382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51C164D9-4426-2EE4-9699-A60FA8ACF38D}"/>
              </a:ext>
            </a:extLst>
          </p:cNvPr>
          <p:cNvSpPr/>
          <p:nvPr/>
        </p:nvSpPr>
        <p:spPr>
          <a:xfrm>
            <a:off x="71437" y="620688"/>
            <a:ext cx="9001125" cy="5262979"/>
          </a:xfrm>
          <a:prstGeom prst="rect">
            <a:avLst/>
          </a:prstGeom>
        </p:spPr>
        <p:txBody>
          <a:bodyPr>
            <a:spAutoFit/>
          </a:bodyPr>
          <a:lstStyle/>
          <a:p>
            <a:pPr algn="ctr" eaLnBrk="1">
              <a:defRPr/>
            </a:pPr>
            <a:r>
              <a:rPr lang="zh-CN" altLang="en-US" sz="2800" b="1" dirty="0">
                <a:solidFill>
                  <a:srgbClr val="000000"/>
                </a:solidFill>
                <a:latin typeface="黑体" panose="02010609060101010101" pitchFamily="49" charset="-122"/>
                <a:ea typeface="黑体" panose="02010609060101010101" pitchFamily="49" charset="-122"/>
              </a:rPr>
              <a:t>第五节 犯罪中止</a:t>
            </a:r>
            <a:endParaRPr lang="en-US" altLang="zh-CN" sz="28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000" dirty="0">
              <a:solidFill>
                <a:srgbClr val="000000"/>
              </a:solidFill>
              <a:latin typeface="+mn-ea"/>
            </a:endParaRPr>
          </a:p>
          <a:p>
            <a:pPr algn="just" eaLnBrk="1">
              <a:defRPr/>
            </a:pPr>
            <a:r>
              <a:rPr lang="en-US" altLang="zh-CN" sz="2000" dirty="0">
                <a:solidFill>
                  <a:srgbClr val="000000"/>
                </a:solidFill>
                <a:latin typeface="+mn-ea"/>
              </a:rPr>
              <a:t>    </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小案例</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小明欲杀害妻子乐乐，在车内拿起酒瓶猛击乐乐头部，几分钟后酒瓶完全破碎，小明发现乐乐仍未死亡，便用手掐住其脖子，乐乐苦苦哀求，小明于心不忍便松手。小明构成故意杀人罪未遂还是中止？（酒瓶行凶案）</a:t>
            </a:r>
            <a:r>
              <a:rPr lang="en-US" altLang="zh-CN" sz="2400" dirty="0">
                <a:solidFill>
                  <a:srgbClr val="000000"/>
                </a:solidFill>
                <a:latin typeface="仿宋" panose="02010609060101010101" pitchFamily="49" charset="-122"/>
                <a:ea typeface="仿宋" panose="02010609060101010101" pitchFamily="49" charset="-122"/>
              </a:rPr>
              <a:t> </a:t>
            </a: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一、犯罪中止的概念</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是指在犯罪过程中</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自动放弃犯罪或者自动有效地防止犯罪结果发生的形态。犯罪中止也是犯罪的未完成形态之一。</a:t>
            </a:r>
            <a:r>
              <a:rPr lang="en-US" altLang="zh-CN" sz="2400" dirty="0">
                <a:solidFill>
                  <a:srgbClr val="000000"/>
                </a:solidFill>
                <a:latin typeface="黑体" panose="02010609060101010101" pitchFamily="49" charset="-122"/>
                <a:ea typeface="黑体" panose="02010609060101010101" pitchFamily="49" charset="-122"/>
              </a:rPr>
              <a:t> </a:t>
            </a: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犯罪中止的成立条件有三个：第一，在犯罪的</a:t>
            </a:r>
            <a:r>
              <a:rPr lang="zh-CN" altLang="en-US" sz="2400" dirty="0">
                <a:solidFill>
                  <a:srgbClr val="0070C0"/>
                </a:solidFill>
                <a:latin typeface="黑体" panose="02010609060101010101" pitchFamily="49" charset="-122"/>
                <a:ea typeface="黑体" panose="02010609060101010101" pitchFamily="49" charset="-122"/>
              </a:rPr>
              <a:t>过程中</a:t>
            </a:r>
            <a:r>
              <a:rPr lang="zh-CN" altLang="en-US" sz="2400" dirty="0">
                <a:solidFill>
                  <a:srgbClr val="000000"/>
                </a:solidFill>
                <a:latin typeface="黑体" panose="02010609060101010101" pitchFamily="49" charset="-122"/>
                <a:ea typeface="黑体" panose="02010609060101010101" pitchFamily="49" charset="-122"/>
              </a:rPr>
              <a:t>；第二，中止的</a:t>
            </a:r>
            <a:r>
              <a:rPr lang="zh-CN" altLang="en-US" sz="2400" dirty="0">
                <a:solidFill>
                  <a:srgbClr val="0070C0"/>
                </a:solidFill>
                <a:latin typeface="黑体" panose="02010609060101010101" pitchFamily="49" charset="-122"/>
                <a:ea typeface="黑体" panose="02010609060101010101" pitchFamily="49" charset="-122"/>
              </a:rPr>
              <a:t>自动性</a:t>
            </a:r>
            <a:r>
              <a:rPr lang="zh-CN" altLang="en-US" sz="2400" dirty="0">
                <a:solidFill>
                  <a:srgbClr val="000000"/>
                </a:solidFill>
                <a:latin typeface="黑体" panose="02010609060101010101" pitchFamily="49" charset="-122"/>
                <a:ea typeface="黑体" panose="02010609060101010101" pitchFamily="49" charset="-122"/>
              </a:rPr>
              <a:t>；第三，有</a:t>
            </a:r>
            <a:r>
              <a:rPr lang="zh-CN" altLang="en-US" sz="2400" dirty="0">
                <a:solidFill>
                  <a:srgbClr val="0070C0"/>
                </a:solidFill>
                <a:latin typeface="黑体" panose="02010609060101010101" pitchFamily="49" charset="-122"/>
                <a:ea typeface="黑体" panose="02010609060101010101" pitchFamily="49" charset="-122"/>
              </a:rPr>
              <a:t>中止行为且有效</a:t>
            </a:r>
            <a:r>
              <a:rPr lang="zh-CN" altLang="en-US" sz="2400" dirty="0">
                <a:solidFill>
                  <a:srgbClr val="000000"/>
                </a:solidFill>
                <a:latin typeface="黑体" panose="02010609060101010101" pitchFamily="49" charset="-122"/>
                <a:ea typeface="黑体" panose="02010609060101010101" pitchFamily="49" charset="-122"/>
              </a:rPr>
              <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C769B2-658A-E127-090B-C77B0883D1B2}"/>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31629DF1-3C6F-3695-9384-89BA7BD0CB44}"/>
              </a:ext>
            </a:extLst>
          </p:cNvPr>
          <p:cNvSpPr/>
          <p:nvPr/>
        </p:nvSpPr>
        <p:spPr>
          <a:xfrm>
            <a:off x="71437" y="188640"/>
            <a:ext cx="9001125" cy="6463308"/>
          </a:xfrm>
          <a:prstGeom prst="rect">
            <a:avLst/>
          </a:prstGeom>
        </p:spPr>
        <p:txBody>
          <a:bodyPr>
            <a:spAutoFit/>
          </a:bodyPr>
          <a:lstStyle/>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二、犯罪中止的特征</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（一）时间性：在犯罪的过程中</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所谓犯罪过程</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是从犯罪预备开始到犯罪既遂以前的全过程。</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犯罪中止可以发生在危害结果发生之前</a:t>
            </a:r>
            <a:r>
              <a:rPr lang="zh-CN" altLang="en-US" sz="2400" dirty="0">
                <a:solidFill>
                  <a:srgbClr val="0070C0"/>
                </a:solidFill>
                <a:latin typeface="黑体" panose="02010609060101010101" pitchFamily="49" charset="-122"/>
                <a:ea typeface="黑体" panose="02010609060101010101" pitchFamily="49" charset="-122"/>
              </a:rPr>
              <a:t>的 </a:t>
            </a:r>
            <a:r>
              <a:rPr lang="en-US" altLang="zh-CN" sz="2400" dirty="0">
                <a:solidFill>
                  <a:srgbClr val="0070C0"/>
                </a:solidFill>
                <a:latin typeface="黑体" panose="02010609060101010101" pitchFamily="49" charset="-122"/>
                <a:ea typeface="黑体" panose="02010609060101010101" pitchFamily="49" charset="-122"/>
              </a:rPr>
              <a:t>A </a:t>
            </a:r>
            <a:r>
              <a:rPr lang="zh-CN" altLang="en-US" sz="2400" dirty="0">
                <a:solidFill>
                  <a:srgbClr val="0070C0"/>
                </a:solidFill>
                <a:latin typeface="黑体" panose="02010609060101010101" pitchFamily="49" charset="-122"/>
                <a:ea typeface="黑体" panose="02010609060101010101" pitchFamily="49" charset="-122"/>
              </a:rPr>
              <a:t>、 </a:t>
            </a:r>
            <a:r>
              <a:rPr lang="en-US" altLang="zh-CN" sz="2400" dirty="0">
                <a:solidFill>
                  <a:srgbClr val="0070C0"/>
                </a:solidFill>
                <a:latin typeface="黑体" panose="02010609060101010101" pitchFamily="49" charset="-122"/>
                <a:ea typeface="黑体" panose="02010609060101010101" pitchFamily="49" charset="-122"/>
              </a:rPr>
              <a:t>B </a:t>
            </a:r>
            <a:r>
              <a:rPr lang="zh-CN" altLang="en-US" sz="2400" dirty="0">
                <a:solidFill>
                  <a:srgbClr val="0070C0"/>
                </a:solidFill>
                <a:latin typeface="黑体" panose="02010609060101010101" pitchFamily="49" charset="-122"/>
                <a:ea typeface="黑体" panose="02010609060101010101" pitchFamily="49" charset="-122"/>
              </a:rPr>
              <a:t>、 </a:t>
            </a:r>
            <a:r>
              <a:rPr lang="en-US" altLang="zh-CN" sz="2400" dirty="0">
                <a:solidFill>
                  <a:srgbClr val="0070C0"/>
                </a:solidFill>
                <a:latin typeface="黑体" panose="02010609060101010101" pitchFamily="49" charset="-122"/>
                <a:ea typeface="黑体" panose="02010609060101010101" pitchFamily="49" charset="-122"/>
              </a:rPr>
              <a:t>C </a:t>
            </a:r>
            <a:r>
              <a:rPr lang="zh-CN" altLang="en-US" sz="2400" dirty="0">
                <a:solidFill>
                  <a:srgbClr val="000000"/>
                </a:solidFill>
                <a:latin typeface="黑体" panose="02010609060101010101" pitchFamily="49" charset="-122"/>
                <a:ea typeface="黑体" panose="02010609060101010101" pitchFamily="49" charset="-122"/>
              </a:rPr>
              <a:t>三大阶段。犯罪中止只发生在</a:t>
            </a:r>
            <a:r>
              <a:rPr lang="zh-CN" altLang="en-US" sz="2400" dirty="0">
                <a:solidFill>
                  <a:srgbClr val="0070C0"/>
                </a:solidFill>
                <a:latin typeface="黑体" panose="02010609060101010101" pitchFamily="49" charset="-122"/>
                <a:ea typeface="黑体" panose="02010609060101010101" pitchFamily="49" charset="-122"/>
              </a:rPr>
              <a:t>直接故意犯罪</a:t>
            </a:r>
            <a:r>
              <a:rPr lang="zh-CN" altLang="en-US" sz="2400" dirty="0">
                <a:solidFill>
                  <a:srgbClr val="000000"/>
                </a:solidFill>
                <a:latin typeface="黑体" panose="02010609060101010101" pitchFamily="49" charset="-122"/>
                <a:ea typeface="黑体" panose="02010609060101010101" pitchFamily="49" charset="-122"/>
              </a:rPr>
              <a:t>的过程之中</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预备之前的犯意表示阶段和犯罪既遂之后均不存在中止的问题。同样在犯罪未遂已成终局状态的情况下</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也不再讨论犯罪中止的问题。</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例如，甲对仇人王某猛砍</a:t>
            </a:r>
            <a:r>
              <a:rPr lang="en-US" altLang="zh-CN" sz="2400" dirty="0">
                <a:solidFill>
                  <a:srgbClr val="000000"/>
                </a:solidFill>
                <a:latin typeface="仿宋" panose="02010609060101010101" pitchFamily="49" charset="-122"/>
                <a:ea typeface="仿宋" panose="02010609060101010101" pitchFamily="49" charset="-122"/>
              </a:rPr>
              <a:t>20</a:t>
            </a:r>
            <a:r>
              <a:rPr lang="zh-CN" altLang="en-US" sz="2400" dirty="0">
                <a:solidFill>
                  <a:srgbClr val="000000"/>
                </a:solidFill>
                <a:latin typeface="仿宋" panose="02010609060101010101" pitchFamily="49" charset="-122"/>
                <a:ea typeface="仿宋" panose="02010609060101010101" pitchFamily="49" charset="-122"/>
              </a:rPr>
              <a:t>刀后离开现场。</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个小时后</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甲为销毁犯罪工具回到现场</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见王某仍然没有死亡</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但极其可怜</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随即将其送到医院治疗。甲的行为属于犯罪未遂。之后送医院救助的行为属于未遂后的悔罪表现</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可以作为量刑情节加以考虑。</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在犯罪过程中</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自动放弃</a:t>
            </a:r>
            <a:r>
              <a:rPr lang="zh-CN" altLang="en-US" sz="2400" dirty="0">
                <a:solidFill>
                  <a:srgbClr val="0070C0"/>
                </a:solidFill>
                <a:latin typeface="黑体" panose="02010609060101010101" pitchFamily="49" charset="-122"/>
                <a:ea typeface="黑体" panose="02010609060101010101" pitchFamily="49" charset="-122"/>
              </a:rPr>
              <a:t>可重复加害行为</a:t>
            </a:r>
            <a:r>
              <a:rPr lang="zh-CN" altLang="en-US" sz="2400" dirty="0">
                <a:solidFill>
                  <a:srgbClr val="000000"/>
                </a:solidFill>
                <a:latin typeface="黑体" panose="02010609060101010101" pitchFamily="49" charset="-122"/>
                <a:ea typeface="黑体" panose="02010609060101010101" pitchFamily="49" charset="-122"/>
              </a:rPr>
              <a:t>的</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可以成立犯罪中止。</a:t>
            </a:r>
            <a:r>
              <a:rPr lang="zh-CN" altLang="en-US" sz="2400" dirty="0">
                <a:solidFill>
                  <a:srgbClr val="000000"/>
                </a:solidFill>
                <a:latin typeface="仿宋" panose="02010609060101010101" pitchFamily="49" charset="-122"/>
                <a:ea typeface="仿宋" panose="02010609060101010101" pitchFamily="49" charset="-122"/>
              </a:rPr>
              <a:t>例如文首的酒瓶行凶案。</a:t>
            </a:r>
            <a:endParaRPr lang="en-US" altLang="zh-CN" sz="2400" dirty="0">
              <a:solidFill>
                <a:srgbClr val="000000"/>
              </a:solidFill>
              <a:latin typeface="仿宋" panose="02010609060101010101" pitchFamily="49" charset="-122"/>
              <a:ea typeface="仿宋" panose="02010609060101010101" pitchFamily="49" charset="-122"/>
            </a:endParaRPr>
          </a:p>
        </p:txBody>
      </p:sp>
      <p:pic>
        <p:nvPicPr>
          <p:cNvPr id="4" name="图片 3">
            <a:extLst>
              <a:ext uri="{FF2B5EF4-FFF2-40B4-BE49-F238E27FC236}">
                <a16:creationId xmlns:a16="http://schemas.microsoft.com/office/drawing/2014/main" id="{F0C0A939-1A11-400E-A33B-430E5EEF45CE}"/>
              </a:ext>
            </a:extLst>
          </p:cNvPr>
          <p:cNvPicPr>
            <a:picLocks noChangeAspect="1"/>
          </p:cNvPicPr>
          <p:nvPr/>
        </p:nvPicPr>
        <p:blipFill>
          <a:blip r:embed="rId2"/>
          <a:stretch>
            <a:fillRect/>
          </a:stretch>
        </p:blipFill>
        <p:spPr>
          <a:xfrm>
            <a:off x="1907704" y="1556792"/>
            <a:ext cx="5503546" cy="1008112"/>
          </a:xfrm>
          <a:prstGeom prst="rect">
            <a:avLst/>
          </a:prstGeom>
        </p:spPr>
      </p:pic>
    </p:spTree>
    <p:extLst>
      <p:ext uri="{BB962C8B-B14F-4D97-AF65-F5344CB8AC3E}">
        <p14:creationId xmlns:p14="http://schemas.microsoft.com/office/powerpoint/2010/main" val="42610803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DAE0ED-D97C-36C5-F3E5-561A4B2211E3}"/>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A0D73992-928F-6E0C-DE8B-CEB8B7D3E6D2}"/>
              </a:ext>
            </a:extLst>
          </p:cNvPr>
          <p:cNvSpPr/>
          <p:nvPr/>
        </p:nvSpPr>
        <p:spPr>
          <a:xfrm>
            <a:off x="71437" y="476672"/>
            <a:ext cx="9001125" cy="6001643"/>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（二）自动性：</a:t>
            </a:r>
            <a:r>
              <a:rPr lang="zh-CN" altLang="en-US" sz="2400" dirty="0">
                <a:solidFill>
                  <a:srgbClr val="0070C0"/>
                </a:solidFill>
                <a:latin typeface="黑体" panose="02010609060101010101" pitchFamily="49" charset="-122"/>
                <a:ea typeface="黑体" panose="02010609060101010101" pitchFamily="49" charset="-122"/>
              </a:rPr>
              <a:t>自动放弃</a:t>
            </a:r>
            <a:r>
              <a:rPr lang="zh-CN" altLang="en-US" sz="2400" dirty="0">
                <a:solidFill>
                  <a:srgbClr val="000000"/>
                </a:solidFill>
                <a:latin typeface="黑体" panose="02010609060101010101" pitchFamily="49" charset="-122"/>
                <a:ea typeface="黑体" panose="02010609060101010101" pitchFamily="49" charset="-122"/>
              </a:rPr>
              <a:t>犯罪（</a:t>
            </a:r>
            <a:r>
              <a:rPr lang="zh-CN" altLang="en-US" sz="2400" dirty="0">
                <a:solidFill>
                  <a:schemeClr val="accent1"/>
                </a:solidFill>
                <a:latin typeface="黑体" panose="02010609060101010101" pitchFamily="49" charset="-122"/>
                <a:ea typeface="黑体" panose="02010609060101010101" pitchFamily="49" charset="-122"/>
              </a:rPr>
              <a:t>能</a:t>
            </a:r>
            <a:r>
              <a:rPr lang="zh-CN" altLang="en-US" sz="2400" dirty="0">
                <a:solidFill>
                  <a:srgbClr val="000000"/>
                </a:solidFill>
                <a:latin typeface="黑体" panose="02010609060101010101" pitchFamily="49" charset="-122"/>
                <a:ea typeface="黑体" panose="02010609060101010101" pitchFamily="49" charset="-122"/>
              </a:rPr>
              <a:t>达目的而不</a:t>
            </a:r>
            <a:r>
              <a:rPr lang="zh-CN" altLang="en-US" sz="2400" dirty="0">
                <a:solidFill>
                  <a:schemeClr val="accent1"/>
                </a:solidFill>
                <a:latin typeface="黑体" panose="02010609060101010101" pitchFamily="49" charset="-122"/>
                <a:ea typeface="黑体" panose="02010609060101010101" pitchFamily="49" charset="-122"/>
              </a:rPr>
              <a:t>欲</a:t>
            </a:r>
            <a:r>
              <a:rPr lang="zh-CN" altLang="en-US" sz="2400" dirty="0">
                <a:solidFill>
                  <a:srgbClr val="000000"/>
                </a:solidFill>
                <a:latin typeface="黑体" panose="02010609060101010101" pitchFamily="49" charset="-122"/>
                <a:ea typeface="黑体" panose="02010609060101010101" pitchFamily="49" charset="-122"/>
              </a:rPr>
              <a:t>）或</a:t>
            </a:r>
            <a:r>
              <a:rPr lang="zh-CN" altLang="en-US" sz="2400" dirty="0">
                <a:solidFill>
                  <a:srgbClr val="0070C0"/>
                </a:solidFill>
                <a:latin typeface="黑体" panose="02010609060101010101" pitchFamily="49" charset="-122"/>
                <a:ea typeface="黑体" panose="02010609060101010101" pitchFamily="49" charset="-122"/>
              </a:rPr>
              <a:t>自动有效</a:t>
            </a:r>
            <a:r>
              <a:rPr lang="zh-CN" altLang="en-US" sz="2400" dirty="0">
                <a:latin typeface="黑体" panose="02010609060101010101" pitchFamily="49" charset="-122"/>
                <a:ea typeface="黑体" panose="02010609060101010101" pitchFamily="49" charset="-122"/>
              </a:rPr>
              <a:t>地</a:t>
            </a:r>
            <a:r>
              <a:rPr lang="zh-CN" altLang="en-US" sz="2400" dirty="0">
                <a:solidFill>
                  <a:srgbClr val="000000"/>
                </a:solidFill>
                <a:latin typeface="黑体" panose="02010609060101010101" pitchFamily="49" charset="-122"/>
                <a:ea typeface="黑体" panose="02010609060101010101" pitchFamily="49" charset="-122"/>
              </a:rPr>
              <a:t>防止犯罪结果发生</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所谓自动放弃犯罪，指犯罪分子在</a:t>
            </a:r>
            <a:r>
              <a:rPr lang="zh-CN" altLang="en-US" sz="2400" dirty="0">
                <a:solidFill>
                  <a:srgbClr val="0070C0"/>
                </a:solidFill>
                <a:latin typeface="黑体" panose="02010609060101010101" pitchFamily="49" charset="-122"/>
                <a:ea typeface="黑体" panose="02010609060101010101" pitchFamily="49" charset="-122"/>
              </a:rPr>
              <a:t>自认为</a:t>
            </a:r>
            <a:r>
              <a:rPr lang="zh-CN" altLang="en-US" sz="2400" dirty="0">
                <a:solidFill>
                  <a:srgbClr val="000000"/>
                </a:solidFill>
                <a:latin typeface="黑体" panose="02010609060101010101" pitchFamily="49" charset="-122"/>
                <a:ea typeface="黑体" panose="02010609060101010101" pitchFamily="49" charset="-122"/>
              </a:rPr>
              <a:t>能够完成犯罪的情况下，由本人</a:t>
            </a:r>
            <a:r>
              <a:rPr lang="zh-CN" altLang="en-US" sz="2400" dirty="0">
                <a:solidFill>
                  <a:srgbClr val="0070C0"/>
                </a:solidFill>
                <a:latin typeface="黑体" panose="02010609060101010101" pitchFamily="49" charset="-122"/>
                <a:ea typeface="黑体" panose="02010609060101010101" pitchFamily="49" charset="-122"/>
              </a:rPr>
              <a:t>自主地</a:t>
            </a:r>
            <a:r>
              <a:rPr lang="zh-CN" altLang="en-US" sz="2400" dirty="0">
                <a:solidFill>
                  <a:srgbClr val="000000"/>
                </a:solidFill>
                <a:latin typeface="黑体" panose="02010609060101010101" pitchFamily="49" charset="-122"/>
                <a:ea typeface="黑体" panose="02010609060101010101" pitchFamily="49" charset="-122"/>
              </a:rPr>
              <a:t>决定放弃犯罪。</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例如，甲入户抢劫，看到户主乙身患重病，甲心生怜悯，便离开，甲成立犯罪中止。</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zh-CN" altLang="en-US"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所谓自动有效地防止犯罪结果发生，指在</a:t>
            </a:r>
            <a:r>
              <a:rPr lang="zh-CN" altLang="en-US" sz="2400" dirty="0">
                <a:solidFill>
                  <a:srgbClr val="0070C0"/>
                </a:solidFill>
                <a:latin typeface="黑体" panose="02010609060101010101" pitchFamily="49" charset="-122"/>
                <a:ea typeface="黑体" panose="02010609060101010101" pitchFamily="49" charset="-122"/>
              </a:rPr>
              <a:t>犯罪行为实行终了、犯罪结果尚未发生</a:t>
            </a:r>
            <a:r>
              <a:rPr lang="zh-CN" altLang="en-US" sz="2400" dirty="0">
                <a:solidFill>
                  <a:srgbClr val="000000"/>
                </a:solidFill>
                <a:latin typeface="黑体" panose="02010609060101010101" pitchFamily="49" charset="-122"/>
                <a:ea typeface="黑体" panose="02010609060101010101" pitchFamily="49" charset="-122"/>
              </a:rPr>
              <a:t>的特定场合，行为人</a:t>
            </a:r>
            <a:r>
              <a:rPr lang="zh-CN" altLang="en-US" sz="2400" dirty="0">
                <a:solidFill>
                  <a:srgbClr val="0070C0"/>
                </a:solidFill>
                <a:latin typeface="黑体" panose="02010609060101010101" pitchFamily="49" charset="-122"/>
                <a:ea typeface="黑体" panose="02010609060101010101" pitchFamily="49" charset="-122"/>
              </a:rPr>
              <a:t>自动</a:t>
            </a:r>
            <a:r>
              <a:rPr lang="zh-CN" altLang="en-US" sz="2400" dirty="0">
                <a:solidFill>
                  <a:srgbClr val="000000"/>
                </a:solidFill>
                <a:latin typeface="黑体" panose="02010609060101010101" pitchFamily="49" charset="-122"/>
                <a:ea typeface="黑体" panose="02010609060101010101" pitchFamily="49" charset="-122"/>
              </a:rPr>
              <a:t>采取积极行动实际</a:t>
            </a:r>
            <a:r>
              <a:rPr lang="zh-CN" altLang="en-US" sz="2400" dirty="0">
                <a:solidFill>
                  <a:srgbClr val="0070C0"/>
                </a:solidFill>
                <a:latin typeface="黑体" panose="02010609060101010101" pitchFamily="49" charset="-122"/>
                <a:ea typeface="黑体" panose="02010609060101010101" pitchFamily="49" charset="-122"/>
              </a:rPr>
              <a:t>有效地</a:t>
            </a:r>
            <a:r>
              <a:rPr lang="zh-CN" altLang="en-US" sz="2400" dirty="0">
                <a:solidFill>
                  <a:srgbClr val="000000"/>
                </a:solidFill>
                <a:latin typeface="黑体" panose="02010609060101010101" pitchFamily="49" charset="-122"/>
                <a:ea typeface="黑体" panose="02010609060101010101" pitchFamily="49" charset="-122"/>
              </a:rPr>
              <a:t>阻止了犯罪结果的发生。</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例如，甲投毒杀乙，乙中毒后非常痛苦，甲于心不忍将其送医救活。虽然甲的杀人行为已经实施终了，但甲有效阻止了乙的死亡，构成故意杀人罪中止。</a:t>
            </a:r>
            <a:endParaRPr lang="en-US" altLang="zh-CN" sz="2400" dirty="0">
              <a:solidFill>
                <a:srgbClr val="00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29099031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30C2CF-98C9-DB1D-8302-20C3926EE8B2}"/>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F02228D8-8782-828A-3D98-E26B1FA5D6A1}"/>
              </a:ext>
            </a:extLst>
          </p:cNvPr>
          <p:cNvSpPr/>
          <p:nvPr/>
        </p:nvSpPr>
        <p:spPr>
          <a:xfrm>
            <a:off x="71437" y="210119"/>
            <a:ext cx="9001125" cy="6617196"/>
          </a:xfrm>
          <a:prstGeom prst="rect">
            <a:avLst/>
          </a:prstGeom>
        </p:spPr>
        <p:txBody>
          <a:bodyPr>
            <a:spAutoFit/>
          </a:bodyPr>
          <a:lstStyle/>
          <a:p>
            <a:pPr algn="just" eaLnBrk="1">
              <a:defRPr/>
            </a:pPr>
            <a:r>
              <a:rPr lang="en-US" altLang="zh-CN" sz="2400" dirty="0">
                <a:solidFill>
                  <a:srgbClr val="000000"/>
                </a:solidFill>
                <a:latin typeface="黑体" panose="02010609060101010101" pitchFamily="49" charset="-122"/>
                <a:ea typeface="黑体" panose="02010609060101010101" pitchFamily="49" charset="-122"/>
              </a:rPr>
              <a:t>    3.</a:t>
            </a:r>
            <a:r>
              <a:rPr lang="zh-CN" altLang="en-US" sz="2400" dirty="0">
                <a:solidFill>
                  <a:srgbClr val="000000"/>
                </a:solidFill>
                <a:latin typeface="黑体" panose="02010609060101010101" pitchFamily="49" charset="-122"/>
                <a:ea typeface="黑体" panose="02010609060101010101" pitchFamily="49" charset="-122"/>
              </a:rPr>
              <a:t>判定“自动性”的标准</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“自动性”是犯罪中止形态的</a:t>
            </a:r>
            <a:r>
              <a:rPr lang="zh-CN" altLang="en-US" sz="2400" dirty="0">
                <a:solidFill>
                  <a:srgbClr val="0070C0"/>
                </a:solidFill>
                <a:latin typeface="黑体" panose="02010609060101010101" pitchFamily="49" charset="-122"/>
                <a:ea typeface="黑体" panose="02010609060101010101" pitchFamily="49" charset="-122"/>
              </a:rPr>
              <a:t>本质特征</a:t>
            </a:r>
            <a:r>
              <a:rPr lang="zh-CN" altLang="en-US" sz="2400" dirty="0">
                <a:latin typeface="黑体" panose="02010609060101010101" pitchFamily="49" charset="-122"/>
                <a:ea typeface="黑体" panose="02010609060101010101" pitchFamily="49" charset="-122"/>
              </a:rPr>
              <a:t>，区分犯罪中止与犯罪未遂、预备，关键看行为人是否自动放弃犯罪。</a:t>
            </a:r>
            <a:endParaRPr lang="en-US" altLang="zh-CN" sz="2400" dirty="0">
              <a:latin typeface="黑体" panose="02010609060101010101" pitchFamily="49" charset="-122"/>
              <a:ea typeface="黑体" panose="02010609060101010101" pitchFamily="49" charset="-122"/>
            </a:endParaRPr>
          </a:p>
          <a:p>
            <a:pPr algn="just" eaLnBrk="1">
              <a:defRPr/>
            </a:pPr>
            <a:endParaRPr lang="zh-CN" altLang="en-US" sz="1000" dirty="0">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）核心标准一：</a:t>
            </a:r>
            <a:r>
              <a:rPr lang="zh-CN" altLang="en-US" sz="2400" dirty="0">
                <a:solidFill>
                  <a:srgbClr val="0070C0"/>
                </a:solidFill>
                <a:latin typeface="黑体" panose="02010609060101010101" pitchFamily="49" charset="-122"/>
                <a:ea typeface="黑体" panose="02010609060101010101" pitchFamily="49" charset="-122"/>
              </a:rPr>
              <a:t>主观说（弗兰克公式）</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70C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70C0"/>
                </a:solidFill>
                <a:highlight>
                  <a:srgbClr val="FFFF00"/>
                </a:highlight>
                <a:latin typeface="黑体" panose="02010609060101010101" pitchFamily="49" charset="-122"/>
                <a:ea typeface="黑体" panose="02010609060101010101" pitchFamily="49" charset="-122"/>
              </a:rPr>
              <a:t>能</a:t>
            </a:r>
            <a:r>
              <a:rPr lang="zh-CN" altLang="en-US" sz="2400" dirty="0">
                <a:solidFill>
                  <a:srgbClr val="0070C0"/>
                </a:solidFill>
                <a:latin typeface="黑体" panose="02010609060101010101" pitchFamily="49" charset="-122"/>
                <a:ea typeface="黑体" panose="02010609060101010101" pitchFamily="49" charset="-122"/>
              </a:rPr>
              <a:t>达目的而</a:t>
            </a:r>
            <a:r>
              <a:rPr lang="zh-CN" altLang="en-US" sz="2400" dirty="0">
                <a:solidFill>
                  <a:srgbClr val="0070C0"/>
                </a:solidFill>
                <a:highlight>
                  <a:srgbClr val="FFFF00"/>
                </a:highlight>
                <a:latin typeface="黑体" panose="02010609060101010101" pitchFamily="49" charset="-122"/>
                <a:ea typeface="黑体" panose="02010609060101010101" pitchFamily="49" charset="-122"/>
              </a:rPr>
              <a:t>不欲</a:t>
            </a:r>
            <a:r>
              <a:rPr lang="zh-CN" altLang="en-US" sz="2400" dirty="0">
                <a:solidFill>
                  <a:srgbClr val="000000"/>
                </a:solidFill>
                <a:latin typeface="黑体" panose="02010609060101010101" pitchFamily="49" charset="-122"/>
                <a:ea typeface="黑体" panose="02010609060101010101" pitchFamily="49" charset="-122"/>
              </a:rPr>
              <a:t>”是中止，“</a:t>
            </a:r>
            <a:r>
              <a:rPr lang="zh-CN" altLang="en-US" sz="2400" dirty="0">
                <a:solidFill>
                  <a:srgbClr val="0070C0"/>
                </a:solidFill>
                <a:highlight>
                  <a:srgbClr val="FFFF00"/>
                </a:highlight>
                <a:latin typeface="黑体" panose="02010609060101010101" pitchFamily="49" charset="-122"/>
                <a:ea typeface="黑体" panose="02010609060101010101" pitchFamily="49" charset="-122"/>
              </a:rPr>
              <a:t>欲</a:t>
            </a:r>
            <a:r>
              <a:rPr lang="zh-CN" altLang="en-US" sz="2400" dirty="0">
                <a:solidFill>
                  <a:srgbClr val="0070C0"/>
                </a:solidFill>
                <a:latin typeface="黑体" panose="02010609060101010101" pitchFamily="49" charset="-122"/>
                <a:ea typeface="黑体" panose="02010609060101010101" pitchFamily="49" charset="-122"/>
              </a:rPr>
              <a:t>达目的而不能</a:t>
            </a:r>
            <a:r>
              <a:rPr lang="zh-CN" altLang="en-US" sz="2400" dirty="0">
                <a:solidFill>
                  <a:srgbClr val="000000"/>
                </a:solidFill>
                <a:latin typeface="黑体" panose="02010609060101010101" pitchFamily="49" charset="-122"/>
                <a:ea typeface="黑体" panose="02010609060101010101" pitchFamily="49" charset="-122"/>
              </a:rPr>
              <a:t>”是未遂。应当以行为人的</a:t>
            </a:r>
            <a:r>
              <a:rPr lang="zh-CN" altLang="en-US" sz="2400" dirty="0">
                <a:solidFill>
                  <a:srgbClr val="0070C0"/>
                </a:solidFill>
                <a:latin typeface="黑体" panose="02010609060101010101" pitchFamily="49" charset="-122"/>
                <a:ea typeface="黑体" panose="02010609060101010101" pitchFamily="49" charset="-122"/>
              </a:rPr>
              <a:t>主观认识</a:t>
            </a:r>
            <a:r>
              <a:rPr lang="zh-CN" altLang="en-US" sz="2400" dirty="0">
                <a:solidFill>
                  <a:srgbClr val="000000"/>
                </a:solidFill>
                <a:latin typeface="黑体" panose="02010609060101010101" pitchFamily="49" charset="-122"/>
                <a:ea typeface="黑体" panose="02010609060101010101" pitchFamily="49" charset="-122"/>
              </a:rPr>
              <a:t>为标准判断“能不能”，</a:t>
            </a:r>
            <a:r>
              <a:rPr lang="zh-CN" altLang="en-US" sz="2400" dirty="0">
                <a:solidFill>
                  <a:srgbClr val="000000"/>
                </a:solidFill>
                <a:highlight>
                  <a:srgbClr val="FFFF00"/>
                </a:highlight>
                <a:latin typeface="黑体" panose="02010609060101010101" pitchFamily="49" charset="-122"/>
                <a:ea typeface="黑体" panose="02010609060101010101" pitchFamily="49" charset="-122"/>
              </a:rPr>
              <a:t>即使行为人的认识有错误。</a:t>
            </a:r>
            <a:endParaRPr lang="en-US" altLang="zh-CN" sz="2400" dirty="0">
              <a:solidFill>
                <a:srgbClr val="000000"/>
              </a:solidFill>
              <a:highlight>
                <a:srgbClr val="FFFF00"/>
              </a:highlight>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①行为人</a:t>
            </a:r>
            <a:r>
              <a:rPr lang="zh-CN" altLang="en-US" sz="2400" dirty="0">
                <a:solidFill>
                  <a:srgbClr val="0070C0"/>
                </a:solidFill>
                <a:latin typeface="黑体" panose="02010609060101010101" pitchFamily="49" charset="-122"/>
                <a:ea typeface="黑体" panose="02010609060101010101" pitchFamily="49" charset="-122"/>
              </a:rPr>
              <a:t>自以为能</a:t>
            </a:r>
            <a:r>
              <a:rPr lang="zh-CN" altLang="en-US" sz="2400" dirty="0">
                <a:solidFill>
                  <a:srgbClr val="000000"/>
                </a:solidFill>
                <a:latin typeface="黑体" panose="02010609060101010101" pitchFamily="49" charset="-122"/>
                <a:ea typeface="黑体" panose="02010609060101010101" pitchFamily="49" charset="-122"/>
              </a:rPr>
              <a:t>继续犯罪而放弃，即使客观上不能既遂，也成立犯罪中止。</a:t>
            </a:r>
            <a:r>
              <a:rPr lang="zh-CN" altLang="en-US" sz="2400" dirty="0">
                <a:solidFill>
                  <a:srgbClr val="000000"/>
                </a:solidFill>
                <a:latin typeface="仿宋" panose="02010609060101010101" pitchFamily="49" charset="-122"/>
                <a:ea typeface="仿宋" panose="02010609060101010101" pitchFamily="49" charset="-122"/>
              </a:rPr>
              <a:t>例如甲入户盗窃，以为</a:t>
            </a:r>
            <a:r>
              <a:rPr lang="en-US" altLang="zh-CN" sz="2400" dirty="0">
                <a:solidFill>
                  <a:srgbClr val="000000"/>
                </a:solidFill>
                <a:latin typeface="仿宋" panose="02010609060101010101" pitchFamily="49" charset="-122"/>
                <a:ea typeface="仿宋" panose="02010609060101010101" pitchFamily="49" charset="-122"/>
              </a:rPr>
              <a:t>5</a:t>
            </a:r>
            <a:r>
              <a:rPr lang="zh-CN" altLang="en-US" sz="2400" dirty="0">
                <a:solidFill>
                  <a:srgbClr val="000000"/>
                </a:solidFill>
                <a:latin typeface="仿宋" panose="02010609060101010101" pitchFamily="49" charset="-122"/>
                <a:ea typeface="仿宋" panose="02010609060101010101" pitchFamily="49" charset="-122"/>
              </a:rPr>
              <a:t>分钟内就能打开保险箱但主动放弃了盗窃。即使事后查明，甲不可能打开保险箱，也成立盗窃罪中止。</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②行为人</a:t>
            </a:r>
            <a:r>
              <a:rPr lang="zh-CN" altLang="en-US" sz="2400" dirty="0">
                <a:solidFill>
                  <a:srgbClr val="0070C0"/>
                </a:solidFill>
                <a:latin typeface="黑体" panose="02010609060101010101" pitchFamily="49" charset="-122"/>
                <a:ea typeface="黑体" panose="02010609060101010101" pitchFamily="49" charset="-122"/>
              </a:rPr>
              <a:t>自以为不能</a:t>
            </a:r>
            <a:r>
              <a:rPr lang="zh-CN" altLang="en-US" sz="2400" dirty="0">
                <a:solidFill>
                  <a:srgbClr val="000000"/>
                </a:solidFill>
                <a:latin typeface="黑体" panose="02010609060101010101" pitchFamily="49" charset="-122"/>
                <a:ea typeface="黑体" panose="02010609060101010101" pitchFamily="49" charset="-122"/>
              </a:rPr>
              <a:t>继续犯罪而放弃，即使客观上能既遂，也成立犯罪未遂。</a:t>
            </a:r>
            <a:r>
              <a:rPr lang="zh-CN" altLang="en-US" sz="2400" dirty="0">
                <a:solidFill>
                  <a:srgbClr val="000000"/>
                </a:solidFill>
                <a:latin typeface="仿宋" panose="02010609060101010101" pitchFamily="49" charset="-122"/>
                <a:ea typeface="仿宋" panose="02010609060101010101" pitchFamily="49" charset="-122"/>
              </a:rPr>
              <a:t>例如甲入户盗窃，以为不可能打开保险箱而放弃盗窃，即使事后查明，甲再坚持</a:t>
            </a:r>
            <a:r>
              <a:rPr lang="en-US" altLang="zh-CN" sz="2400" dirty="0">
                <a:solidFill>
                  <a:srgbClr val="000000"/>
                </a:solidFill>
                <a:latin typeface="仿宋" panose="02010609060101010101" pitchFamily="49" charset="-122"/>
                <a:ea typeface="仿宋" panose="02010609060101010101" pitchFamily="49" charset="-122"/>
              </a:rPr>
              <a:t>5</a:t>
            </a:r>
            <a:r>
              <a:rPr lang="zh-CN" altLang="en-US" sz="2400" dirty="0">
                <a:solidFill>
                  <a:srgbClr val="000000"/>
                </a:solidFill>
                <a:latin typeface="仿宋" panose="02010609060101010101" pitchFamily="49" charset="-122"/>
                <a:ea typeface="仿宋" panose="02010609060101010101" pitchFamily="49" charset="-122"/>
              </a:rPr>
              <a:t>分钟就能成功，也构成盗窃罪未遂。</a:t>
            </a:r>
            <a:endParaRPr lang="en-US" altLang="zh-CN" sz="2400" dirty="0">
              <a:solidFill>
                <a:srgbClr val="00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8915872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833AE9-5301-9E20-5F47-E39326E71189}"/>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BB88AF9F-1233-904C-8E18-16DA0A661069}"/>
              </a:ext>
            </a:extLst>
          </p:cNvPr>
          <p:cNvSpPr/>
          <p:nvPr/>
        </p:nvSpPr>
        <p:spPr>
          <a:xfrm>
            <a:off x="71437" y="120402"/>
            <a:ext cx="9001125" cy="6617196"/>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）重要标准二：</a:t>
            </a:r>
            <a:r>
              <a:rPr lang="zh-CN" altLang="en-US" sz="2400" dirty="0">
                <a:solidFill>
                  <a:srgbClr val="0070C0"/>
                </a:solidFill>
                <a:latin typeface="黑体" panose="02010609060101010101" pitchFamily="49" charset="-122"/>
                <a:ea typeface="黑体" panose="02010609060101010101" pitchFamily="49" charset="-122"/>
              </a:rPr>
              <a:t>客观说</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70C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应从社会一般人（平均人格）的视角来分析当时情境下能不能完成犯罪。</a:t>
            </a:r>
            <a:r>
              <a:rPr lang="zh-CN" altLang="en-US" sz="2400" dirty="0">
                <a:solidFill>
                  <a:srgbClr val="0070C0"/>
                </a:solidFill>
                <a:latin typeface="黑体" panose="02010609060101010101" pitchFamily="49" charset="-122"/>
                <a:ea typeface="黑体" panose="02010609060101010101" pitchFamily="49" charset="-122"/>
              </a:rPr>
              <a:t>如果一般人不会放弃，行为人特意放弃的，成立犯罪中止；如果一般都会放弃，行为人也放弃的，成立犯罪未遂。</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70C0"/>
              </a:solidFill>
              <a:latin typeface="黑体" panose="02010609060101010101" pitchFamily="49" charset="-122"/>
              <a:ea typeface="黑体" panose="02010609060101010101" pitchFamily="49" charset="-122"/>
            </a:endParaRPr>
          </a:p>
          <a:p>
            <a:pPr algn="just" eaLnBrk="1">
              <a:defRPr/>
            </a:pPr>
            <a:r>
              <a:rPr lang="zh-CN" altLang="en-US" sz="2400" dirty="0">
                <a:latin typeface="仿宋" panose="02010609060101010101" pitchFamily="49" charset="-122"/>
                <a:ea typeface="仿宋" panose="02010609060101010101" pitchFamily="49" charset="-122"/>
              </a:rPr>
              <a:t>    例</a:t>
            </a:r>
            <a:r>
              <a:rPr lang="en-US" altLang="zh-CN" sz="2400" dirty="0">
                <a:latin typeface="仿宋" panose="02010609060101010101" pitchFamily="49" charset="-122"/>
                <a:ea typeface="仿宋" panose="02010609060101010101" pitchFamily="49" charset="-122"/>
              </a:rPr>
              <a:t>1</a:t>
            </a:r>
            <a:r>
              <a:rPr lang="zh-CN" altLang="en-US" sz="2400" dirty="0">
                <a:latin typeface="仿宋" panose="02010609060101010101" pitchFamily="49" charset="-122"/>
                <a:ea typeface="仿宋" panose="02010609060101010101" pitchFamily="49" charset="-122"/>
              </a:rPr>
              <a:t>，甲想杀仇人乙，举枪瞄准时发现面前的人是丙，甲便放弃了开枪。本案中，甲放弃杀人时，主观上自以为能不能继续开枪，题目并未明示，故根据“主观说”难以得出结论。但是，根据“客观说”，当发现对方不是仇人时，一般人都会放弃开枪，因此甲构成故意杀人罪未遂。因为甲的仇人没出现，这对甲而言属于意志以外的原因未得逞。</a:t>
            </a:r>
            <a:endParaRPr lang="en-US" altLang="zh-CN" sz="2400" dirty="0">
              <a:latin typeface="仿宋" panose="02010609060101010101" pitchFamily="49" charset="-122"/>
              <a:ea typeface="仿宋" panose="02010609060101010101" pitchFamily="49" charset="-122"/>
            </a:endParaRPr>
          </a:p>
          <a:p>
            <a:pPr algn="just" eaLnBrk="1">
              <a:defRPr/>
            </a:pPr>
            <a:endParaRPr lang="en-US" altLang="zh-CN" sz="1000" dirty="0">
              <a:latin typeface="仿宋" panose="02010609060101010101" pitchFamily="49" charset="-122"/>
              <a:ea typeface="仿宋" panose="02010609060101010101" pitchFamily="49" charset="-122"/>
            </a:endParaRPr>
          </a:p>
          <a:p>
            <a:pPr algn="just" eaLnBrk="1">
              <a:defRPr/>
            </a:pPr>
            <a:r>
              <a:rPr lang="en-US" altLang="zh-CN" sz="2400" dirty="0">
                <a:latin typeface="仿宋" panose="02010609060101010101" pitchFamily="49" charset="-122"/>
                <a:ea typeface="仿宋" panose="02010609060101010101" pitchFamily="49" charset="-122"/>
              </a:rPr>
              <a:t>    </a:t>
            </a:r>
            <a:r>
              <a:rPr lang="zh-CN" altLang="en-US" sz="2400" dirty="0">
                <a:latin typeface="仿宋" panose="02010609060101010101" pitchFamily="49" charset="-122"/>
                <a:ea typeface="仿宋" panose="02010609060101010101" pitchFamily="49" charset="-122"/>
              </a:rPr>
              <a:t>例</a:t>
            </a:r>
            <a:r>
              <a:rPr lang="en-US" altLang="zh-CN" sz="2400" dirty="0">
                <a:latin typeface="仿宋" panose="02010609060101010101" pitchFamily="49" charset="-122"/>
                <a:ea typeface="仿宋" panose="02010609060101010101" pitchFamily="49" charset="-122"/>
              </a:rPr>
              <a:t>2</a:t>
            </a:r>
            <a:r>
              <a:rPr lang="zh-CN" altLang="en-US" sz="2400" dirty="0">
                <a:latin typeface="仿宋" panose="02010609060101010101" pitchFamily="49" charset="-122"/>
                <a:ea typeface="仿宋" panose="02010609060101010101" pitchFamily="49" charset="-122"/>
              </a:rPr>
              <a:t>，甲在抢劫过程中发现对方是自己的邻居</a:t>
            </a:r>
            <a:r>
              <a:rPr lang="en-US" altLang="zh-CN" sz="2400" dirty="0">
                <a:latin typeface="仿宋" panose="02010609060101010101" pitchFamily="49" charset="-122"/>
                <a:ea typeface="仿宋" panose="02010609060101010101" pitchFamily="49" charset="-122"/>
              </a:rPr>
              <a:t>,</a:t>
            </a:r>
            <a:r>
              <a:rPr lang="zh-CN" altLang="en-US" sz="2400" dirty="0">
                <a:latin typeface="仿宋" panose="02010609060101010101" pitchFamily="49" charset="-122"/>
                <a:ea typeface="仿宋" panose="02010609060101010101" pitchFamily="49" charset="-122"/>
              </a:rPr>
              <a:t>遂放弃</a:t>
            </a:r>
            <a:r>
              <a:rPr lang="en-US" altLang="zh-CN" sz="2400" dirty="0">
                <a:latin typeface="仿宋" panose="02010609060101010101" pitchFamily="49" charset="-122"/>
                <a:ea typeface="仿宋" panose="02010609060101010101" pitchFamily="49" charset="-122"/>
              </a:rPr>
              <a:t>,</a:t>
            </a:r>
            <a:r>
              <a:rPr lang="zh-CN" altLang="en-US" sz="2400" dirty="0">
                <a:latin typeface="仿宋" panose="02010609060101010101" pitchFamily="49" charset="-122"/>
                <a:ea typeface="仿宋" panose="02010609060101010101" pitchFamily="49" charset="-122"/>
              </a:rPr>
              <a:t>甲成立抢劫罪中止。因为一般人在发现是熟人的情况下</a:t>
            </a:r>
            <a:r>
              <a:rPr lang="en-US" altLang="zh-CN" sz="2400" dirty="0">
                <a:latin typeface="仿宋" panose="02010609060101010101" pitchFamily="49" charset="-122"/>
                <a:ea typeface="仿宋" panose="02010609060101010101" pitchFamily="49" charset="-122"/>
              </a:rPr>
              <a:t>,</a:t>
            </a:r>
            <a:r>
              <a:rPr lang="zh-CN" altLang="en-US" sz="2400" dirty="0">
                <a:latin typeface="仿宋" panose="02010609060101010101" pitchFamily="49" charset="-122"/>
                <a:ea typeface="仿宋" panose="02010609060101010101" pitchFamily="49" charset="-122"/>
              </a:rPr>
              <a:t>往往会继续犯罪</a:t>
            </a:r>
            <a:r>
              <a:rPr lang="en-US" altLang="zh-CN" sz="2400" dirty="0">
                <a:latin typeface="仿宋" panose="02010609060101010101" pitchFamily="49" charset="-122"/>
                <a:ea typeface="仿宋" panose="02010609060101010101" pitchFamily="49" charset="-122"/>
              </a:rPr>
              <a:t>,</a:t>
            </a:r>
            <a:r>
              <a:rPr lang="zh-CN" altLang="en-US" sz="2400" dirty="0">
                <a:latin typeface="仿宋" panose="02010609060101010101" pitchFamily="49" charset="-122"/>
                <a:ea typeface="仿宋" panose="02010609060101010101" pitchFamily="49" charset="-122"/>
              </a:rPr>
              <a:t>并不是放弃。</a:t>
            </a:r>
            <a:endParaRPr lang="en-US" altLang="zh-CN" sz="2400" dirty="0">
              <a:latin typeface="仿宋" panose="02010609060101010101" pitchFamily="49" charset="-122"/>
              <a:ea typeface="仿宋" panose="02010609060101010101" pitchFamily="49" charset="-122"/>
            </a:endParaRPr>
          </a:p>
          <a:p>
            <a:pPr algn="just" eaLnBrk="1">
              <a:defRPr/>
            </a:pPr>
            <a:endParaRPr lang="en-US" altLang="zh-CN" sz="1000" dirty="0">
              <a:latin typeface="仿宋" panose="02010609060101010101" pitchFamily="49" charset="-122"/>
              <a:ea typeface="仿宋" panose="02010609060101010101" pitchFamily="49" charset="-122"/>
            </a:endParaRPr>
          </a:p>
          <a:p>
            <a:pPr algn="just" eaLnBrk="1">
              <a:defRPr/>
            </a:pPr>
            <a:r>
              <a:rPr lang="zh-CN" altLang="en-US" sz="2400" dirty="0">
                <a:latin typeface="仿宋" panose="02010609060101010101" pitchFamily="49" charset="-122"/>
                <a:ea typeface="仿宋" panose="02010609060101010101" pitchFamily="49" charset="-122"/>
              </a:rPr>
              <a:t>    例</a:t>
            </a:r>
            <a:r>
              <a:rPr lang="en-US" altLang="zh-CN" sz="2400" dirty="0">
                <a:latin typeface="仿宋" panose="02010609060101010101" pitchFamily="49" charset="-122"/>
                <a:ea typeface="仿宋" panose="02010609060101010101" pitchFamily="49" charset="-122"/>
              </a:rPr>
              <a:t>2</a:t>
            </a:r>
            <a:r>
              <a:rPr lang="zh-CN" altLang="en-US" sz="2400" dirty="0">
                <a:latin typeface="仿宋" panose="02010609060101010101" pitchFamily="49" charset="-122"/>
                <a:ea typeface="仿宋" panose="02010609060101010101" pitchFamily="49" charset="-122"/>
              </a:rPr>
              <a:t>，甲欲强奸时，发现对方是自己的母亲，便放弃。从社会一般人的角度来看，对方是母亲，即使是人渣都难以对母亲下手，无法继续强奸，甲放弃就是被迫的，成立未遂。</a:t>
            </a:r>
            <a:endParaRPr lang="en-US" altLang="zh-CN" sz="2400" dirty="0">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3118130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53DB78-2FE4-B8F1-8D85-73009B1F5728}"/>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B8B2E4AE-769C-3131-40BC-479B9CC45338}"/>
              </a:ext>
            </a:extLst>
          </p:cNvPr>
          <p:cNvSpPr/>
          <p:nvPr/>
        </p:nvSpPr>
        <p:spPr>
          <a:xfrm>
            <a:off x="71437" y="332656"/>
            <a:ext cx="9001125" cy="5878532"/>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3</a:t>
            </a:r>
            <a:r>
              <a:rPr lang="zh-CN" altLang="en-US" sz="2400" dirty="0">
                <a:solidFill>
                  <a:srgbClr val="000000"/>
                </a:solidFill>
                <a:latin typeface="黑体" panose="02010609060101010101" pitchFamily="49" charset="-122"/>
                <a:ea typeface="黑体" panose="02010609060101010101" pitchFamily="49" charset="-122"/>
              </a:rPr>
              <a:t>）辅助标准三：</a:t>
            </a:r>
            <a:r>
              <a:rPr lang="zh-CN" altLang="en-US" sz="2400" dirty="0">
                <a:solidFill>
                  <a:srgbClr val="0070C0"/>
                </a:solidFill>
                <a:latin typeface="黑体" panose="02010609060101010101" pitchFamily="49" charset="-122"/>
                <a:ea typeface="黑体" panose="02010609060101010101" pitchFamily="49" charset="-122"/>
              </a:rPr>
              <a:t>行为人放弃犯罪时是否面临较大障碍</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70C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行为人因面临较大障碍而放弃犯罪的，构成犯罪未遂；反之，则构成犯罪中止。</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甲意图强奸乙女，将乙骗入卧室，扑倒在床，脱衣服、卡脖子。乙激烈反抗，反卡甲的脖子。甲击打乙的面部、腹部等位置，乙用力踢了甲的裆部位置。甲继续对乙暴力击打后说：“碰到你真倒霉，滚吧。”甲放手后，又扇了乙两耳光，乙离开后报警，甲被抓获。甲是否构成强奸罪中止？第一，甲放弃强奸时，主观上自以为能不能继续下去，题目并未明示，故根据“主观说”难以得出结论；第二，根据“客观说”，在彼时彼刻一般人会放弃强奸吗？这恐怕也有争议。本案中，甲始终未能完全压制乙女反抗，放弃强奸时面临较大的障碍（乙的激烈反抗），无法轻易完成强奸。因此，甲的强奸行为因意志以外的原因未得逞，故应认定为强奸罪未遂。</a:t>
            </a:r>
            <a:endParaRPr lang="en-US" altLang="zh-CN" sz="2400" dirty="0">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40107691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1E359F-397B-93AB-A0CE-FFBA3A566AE5}"/>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FA20B2E6-8E7F-D760-786D-B9A89AC69DA7}"/>
              </a:ext>
            </a:extLst>
          </p:cNvPr>
          <p:cNvSpPr/>
          <p:nvPr/>
        </p:nvSpPr>
        <p:spPr>
          <a:xfrm>
            <a:off x="2987824" y="657200"/>
            <a:ext cx="4140523" cy="461665"/>
          </a:xfrm>
          <a:prstGeom prst="rect">
            <a:avLst/>
          </a:prstGeom>
        </p:spPr>
        <p:txBody>
          <a:bodyPr wrap="square">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强奸罪的中止与未遂的区分</a:t>
            </a:r>
            <a:endParaRPr lang="en-US" altLang="zh-CN" sz="2400" dirty="0">
              <a:solidFill>
                <a:srgbClr val="000000"/>
              </a:solidFill>
              <a:latin typeface="黑体" panose="02010609060101010101" pitchFamily="49" charset="-122"/>
              <a:ea typeface="黑体" panose="02010609060101010101" pitchFamily="49" charset="-122"/>
            </a:endParaRPr>
          </a:p>
        </p:txBody>
      </p:sp>
      <p:graphicFrame>
        <p:nvGraphicFramePr>
          <p:cNvPr id="3" name="表格 2">
            <a:extLst>
              <a:ext uri="{FF2B5EF4-FFF2-40B4-BE49-F238E27FC236}">
                <a16:creationId xmlns:a16="http://schemas.microsoft.com/office/drawing/2014/main" id="{BAF8B848-D8C8-91A6-F33D-20DC68209D73}"/>
              </a:ext>
            </a:extLst>
          </p:cNvPr>
          <p:cNvGraphicFramePr>
            <a:graphicFrameLocks noGrp="1"/>
          </p:cNvGraphicFramePr>
          <p:nvPr>
            <p:extLst>
              <p:ext uri="{D42A27DB-BD31-4B8C-83A1-F6EECF244321}">
                <p14:modId xmlns:p14="http://schemas.microsoft.com/office/powerpoint/2010/main" val="1438271590"/>
              </p:ext>
            </p:extLst>
          </p:nvPr>
        </p:nvGraphicFramePr>
        <p:xfrm>
          <a:off x="251520" y="1340768"/>
          <a:ext cx="8784976" cy="5029200"/>
        </p:xfrm>
        <a:graphic>
          <a:graphicData uri="http://schemas.openxmlformats.org/drawingml/2006/table">
            <a:tbl>
              <a:tblPr firstRow="1" bandRow="1">
                <a:tableStyleId>{5C22544A-7EE6-4342-B048-85BDC9FD1C3A}</a:tableStyleId>
              </a:tblPr>
              <a:tblGrid>
                <a:gridCol w="4608512">
                  <a:extLst>
                    <a:ext uri="{9D8B030D-6E8A-4147-A177-3AD203B41FA5}">
                      <a16:colId xmlns:a16="http://schemas.microsoft.com/office/drawing/2014/main" val="1154991339"/>
                    </a:ext>
                  </a:extLst>
                </a:gridCol>
                <a:gridCol w="4176464">
                  <a:extLst>
                    <a:ext uri="{9D8B030D-6E8A-4147-A177-3AD203B41FA5}">
                      <a16:colId xmlns:a16="http://schemas.microsoft.com/office/drawing/2014/main" val="3646728463"/>
                    </a:ext>
                  </a:extLst>
                </a:gridCol>
              </a:tblGrid>
              <a:tr h="370840">
                <a:tc>
                  <a:txBody>
                    <a:bodyPr/>
                    <a:lstStyle/>
                    <a:p>
                      <a:pPr algn="ctr"/>
                      <a:r>
                        <a:rPr lang="zh-CN" altLang="en-US" sz="2400" dirty="0">
                          <a:latin typeface="仿宋" panose="02010609060101010101" pitchFamily="49" charset="-122"/>
                          <a:ea typeface="仿宋" panose="02010609060101010101" pitchFamily="49" charset="-122"/>
                        </a:rPr>
                        <a:t>情形</a:t>
                      </a:r>
                    </a:p>
                  </a:txBody>
                  <a:tcPr/>
                </a:tc>
                <a:tc>
                  <a:txBody>
                    <a:bodyPr/>
                    <a:lstStyle/>
                    <a:p>
                      <a:pPr algn="ctr"/>
                      <a:r>
                        <a:rPr lang="zh-CN" altLang="en-US" sz="2400" dirty="0">
                          <a:latin typeface="仿宋" panose="02010609060101010101" pitchFamily="49" charset="-122"/>
                          <a:ea typeface="仿宋" panose="02010609060101010101" pitchFamily="49" charset="-122"/>
                        </a:rPr>
                        <a:t>定性</a:t>
                      </a:r>
                    </a:p>
                  </a:txBody>
                  <a:tcPr/>
                </a:tc>
                <a:extLst>
                  <a:ext uri="{0D108BD9-81ED-4DB2-BD59-A6C34878D82A}">
                    <a16:rowId xmlns:a16="http://schemas.microsoft.com/office/drawing/2014/main" val="2062937132"/>
                  </a:ext>
                </a:extLst>
              </a:tr>
              <a:tr h="370840">
                <a:tc>
                  <a:txBody>
                    <a:bodyPr/>
                    <a:lstStyle/>
                    <a:p>
                      <a:r>
                        <a:rPr lang="zh-CN" altLang="en-US" sz="2400" dirty="0">
                          <a:latin typeface="仿宋" panose="02010609060101010101" pitchFamily="49" charset="-122"/>
                          <a:ea typeface="仿宋" panose="02010609060101010101" pitchFamily="49" charset="-122"/>
                        </a:rPr>
                        <a:t>发现妇女丑陋放弃强奸</a:t>
                      </a:r>
                    </a:p>
                  </a:txBody>
                  <a:tcPr/>
                </a:tc>
                <a:tc>
                  <a:txBody>
                    <a:bodyPr/>
                    <a:lstStyle/>
                    <a:p>
                      <a:r>
                        <a:rPr lang="zh-CN" altLang="en-US" sz="2400" dirty="0">
                          <a:latin typeface="仿宋" panose="02010609060101010101" pitchFamily="49" charset="-122"/>
                          <a:ea typeface="仿宋" panose="02010609060101010101" pitchFamily="49" charset="-122"/>
                        </a:rPr>
                        <a:t>中止</a:t>
                      </a:r>
                    </a:p>
                  </a:txBody>
                  <a:tcPr/>
                </a:tc>
                <a:extLst>
                  <a:ext uri="{0D108BD9-81ED-4DB2-BD59-A6C34878D82A}">
                    <a16:rowId xmlns:a16="http://schemas.microsoft.com/office/drawing/2014/main" val="2351431305"/>
                  </a:ext>
                </a:extLst>
              </a:tr>
              <a:tr h="370840">
                <a:tc>
                  <a:txBody>
                    <a:bodyPr/>
                    <a:lstStyle/>
                    <a:p>
                      <a:r>
                        <a:rPr lang="zh-CN" altLang="en-US" sz="2400" dirty="0">
                          <a:latin typeface="仿宋" panose="02010609060101010101" pitchFamily="49" charset="-122"/>
                          <a:ea typeface="仿宋" panose="02010609060101010101" pitchFamily="49" charset="-122"/>
                        </a:rPr>
                        <a:t>发现妇女在生理期放弃强奸</a:t>
                      </a:r>
                    </a:p>
                  </a:txBody>
                  <a:tcPr/>
                </a:tc>
                <a:tc>
                  <a:txBody>
                    <a:bodyPr/>
                    <a:lstStyle/>
                    <a:p>
                      <a:r>
                        <a:rPr lang="zh-CN" altLang="en-US" sz="2400" dirty="0">
                          <a:latin typeface="仿宋" panose="02010609060101010101" pitchFamily="49" charset="-122"/>
                          <a:ea typeface="仿宋" panose="02010609060101010101" pitchFamily="49" charset="-122"/>
                        </a:rPr>
                        <a:t>中止</a:t>
                      </a:r>
                    </a:p>
                  </a:txBody>
                  <a:tcPr/>
                </a:tc>
                <a:extLst>
                  <a:ext uri="{0D108BD9-81ED-4DB2-BD59-A6C34878D82A}">
                    <a16:rowId xmlns:a16="http://schemas.microsoft.com/office/drawing/2014/main" val="1975693254"/>
                  </a:ext>
                </a:extLst>
              </a:tr>
              <a:tr h="228600">
                <a:tc>
                  <a:txBody>
                    <a:bodyPr/>
                    <a:lstStyle/>
                    <a:p>
                      <a:r>
                        <a:rPr lang="zh-CN" altLang="en-US" sz="2400" dirty="0">
                          <a:latin typeface="仿宋" panose="02010609060101010101" pitchFamily="49" charset="-122"/>
                          <a:ea typeface="仿宋" panose="02010609060101010101" pitchFamily="49" charset="-122"/>
                        </a:rPr>
                        <a:t>发现妇女是熟人放弃强奸</a:t>
                      </a:r>
                    </a:p>
                  </a:txBody>
                  <a:tcPr/>
                </a:tc>
                <a:tc>
                  <a:txBody>
                    <a:bodyPr/>
                    <a:lstStyle/>
                    <a:p>
                      <a:r>
                        <a:rPr lang="zh-CN" altLang="en-US" sz="2400" dirty="0">
                          <a:latin typeface="仿宋" panose="02010609060101010101" pitchFamily="49" charset="-122"/>
                          <a:ea typeface="仿宋" panose="02010609060101010101" pitchFamily="49" charset="-122"/>
                        </a:rPr>
                        <a:t>中止</a:t>
                      </a:r>
                    </a:p>
                  </a:txBody>
                  <a:tcPr/>
                </a:tc>
                <a:extLst>
                  <a:ext uri="{0D108BD9-81ED-4DB2-BD59-A6C34878D82A}">
                    <a16:rowId xmlns:a16="http://schemas.microsoft.com/office/drawing/2014/main" val="2984510181"/>
                  </a:ext>
                </a:extLst>
              </a:tr>
              <a:tr h="2286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2400" dirty="0">
                          <a:latin typeface="仿宋" panose="02010609060101010101" pitchFamily="49" charset="-122"/>
                          <a:ea typeface="仿宋" panose="02010609060101010101" pitchFamily="49" charset="-122"/>
                        </a:rPr>
                        <a:t>发现妇女是亲人放弃强奸</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2400" dirty="0">
                          <a:latin typeface="仿宋" panose="02010609060101010101" pitchFamily="49" charset="-122"/>
                          <a:ea typeface="仿宋" panose="02010609060101010101" pitchFamily="49" charset="-122"/>
                        </a:rPr>
                        <a:t>未遂</a:t>
                      </a:r>
                      <a:endParaRPr lang="en-US" altLang="zh-CN" sz="2400" dirty="0">
                        <a:latin typeface="仿宋" panose="02010609060101010101" pitchFamily="49" charset="-122"/>
                        <a:ea typeface="仿宋" panose="02010609060101010101" pitchFamily="49" charset="-122"/>
                      </a:endParaRPr>
                    </a:p>
                  </a:txBody>
                  <a:tcPr/>
                </a:tc>
                <a:extLst>
                  <a:ext uri="{0D108BD9-81ED-4DB2-BD59-A6C34878D82A}">
                    <a16:rowId xmlns:a16="http://schemas.microsoft.com/office/drawing/2014/main" val="4065344346"/>
                  </a:ext>
                </a:extLst>
              </a:tr>
              <a:tr h="2286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2400" dirty="0">
                          <a:latin typeface="仿宋" panose="02010609060101010101" pitchFamily="49" charset="-122"/>
                          <a:ea typeface="仿宋" panose="02010609060101010101" pitchFamily="49" charset="-122"/>
                        </a:rPr>
                        <a:t>发现妇女是男人放弃强奸</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2400" dirty="0">
                          <a:latin typeface="仿宋" panose="02010609060101010101" pitchFamily="49" charset="-122"/>
                          <a:ea typeface="仿宋" panose="02010609060101010101" pitchFamily="49" charset="-122"/>
                        </a:rPr>
                        <a:t>未遂</a:t>
                      </a:r>
                      <a:endParaRPr lang="en-US" altLang="zh-CN" sz="2400" dirty="0">
                        <a:latin typeface="仿宋" panose="02010609060101010101" pitchFamily="49" charset="-122"/>
                        <a:ea typeface="仿宋" panose="02010609060101010101" pitchFamily="49" charset="-122"/>
                      </a:endParaRPr>
                    </a:p>
                  </a:txBody>
                  <a:tcPr/>
                </a:tc>
                <a:extLst>
                  <a:ext uri="{0D108BD9-81ED-4DB2-BD59-A6C34878D82A}">
                    <a16:rowId xmlns:a16="http://schemas.microsoft.com/office/drawing/2014/main" val="2643493067"/>
                  </a:ext>
                </a:extLst>
              </a:tr>
              <a:tr h="304800">
                <a:tc>
                  <a:txBody>
                    <a:bodyPr/>
                    <a:lstStyle/>
                    <a:p>
                      <a:r>
                        <a:rPr lang="zh-CN" altLang="en-US" sz="2400" dirty="0">
                          <a:latin typeface="仿宋" panose="02010609060101010101" pitchFamily="49" charset="-122"/>
                          <a:ea typeface="仿宋" panose="02010609060101010101" pitchFamily="49" charset="-122"/>
                        </a:rPr>
                        <a:t>因被妇女谩骂而放弃强奸</a:t>
                      </a:r>
                    </a:p>
                  </a:txBody>
                  <a:tcPr/>
                </a:tc>
                <a:tc>
                  <a:txBody>
                    <a:bodyPr/>
                    <a:lstStyle/>
                    <a:p>
                      <a:r>
                        <a:rPr lang="zh-CN" altLang="en-US" sz="2400" dirty="0">
                          <a:latin typeface="仿宋" panose="02010609060101010101" pitchFamily="49" charset="-122"/>
                          <a:ea typeface="仿宋" panose="02010609060101010101" pitchFamily="49" charset="-122"/>
                        </a:rPr>
                        <a:t>中止</a:t>
                      </a:r>
                    </a:p>
                  </a:txBody>
                  <a:tcPr/>
                </a:tc>
                <a:extLst>
                  <a:ext uri="{0D108BD9-81ED-4DB2-BD59-A6C34878D82A}">
                    <a16:rowId xmlns:a16="http://schemas.microsoft.com/office/drawing/2014/main" val="2699122299"/>
                  </a:ext>
                </a:extLst>
              </a:tr>
              <a:tr h="152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2400" dirty="0">
                          <a:latin typeface="仿宋" panose="02010609060101010101" pitchFamily="49" charset="-122"/>
                          <a:ea typeface="仿宋" panose="02010609060101010101" pitchFamily="49" charset="-122"/>
                        </a:rPr>
                        <a:t>因妇女激烈反抗而放弃强奸</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2400" dirty="0">
                          <a:latin typeface="仿宋" panose="02010609060101010101" pitchFamily="49" charset="-122"/>
                          <a:ea typeface="仿宋" panose="02010609060101010101" pitchFamily="49" charset="-122"/>
                        </a:rPr>
                        <a:t>未遂</a:t>
                      </a:r>
                      <a:endParaRPr lang="en-US" altLang="zh-CN" sz="2400" dirty="0">
                        <a:latin typeface="仿宋" panose="02010609060101010101" pitchFamily="49" charset="-122"/>
                        <a:ea typeface="仿宋" panose="02010609060101010101" pitchFamily="49" charset="-122"/>
                      </a:endParaRPr>
                    </a:p>
                  </a:txBody>
                  <a:tcPr/>
                </a:tc>
                <a:extLst>
                  <a:ext uri="{0D108BD9-81ED-4DB2-BD59-A6C34878D82A}">
                    <a16:rowId xmlns:a16="http://schemas.microsoft.com/office/drawing/2014/main" val="2355852664"/>
                  </a:ext>
                </a:extLst>
              </a:tr>
              <a:tr h="370840">
                <a:tc>
                  <a:txBody>
                    <a:bodyPr/>
                    <a:lstStyle/>
                    <a:p>
                      <a:r>
                        <a:rPr lang="zh-CN" altLang="en-US" sz="2400" dirty="0">
                          <a:latin typeface="仿宋" panose="02010609060101010101" pitchFamily="49" charset="-122"/>
                          <a:ea typeface="仿宋" panose="02010609060101010101" pitchFamily="49" charset="-122"/>
                        </a:rPr>
                        <a:t>因妇女给钱而放弃强奸</a:t>
                      </a:r>
                    </a:p>
                  </a:txBody>
                  <a:tcPr/>
                </a:tc>
                <a:tc>
                  <a:txBody>
                    <a:bodyPr/>
                    <a:lstStyle/>
                    <a:p>
                      <a:r>
                        <a:rPr lang="zh-CN" altLang="en-US" sz="2400" dirty="0">
                          <a:latin typeface="仿宋" panose="02010609060101010101" pitchFamily="49" charset="-122"/>
                          <a:ea typeface="仿宋" panose="02010609060101010101" pitchFamily="49" charset="-122"/>
                        </a:rPr>
                        <a:t>中止</a:t>
                      </a:r>
                    </a:p>
                  </a:txBody>
                  <a:tcPr/>
                </a:tc>
                <a:extLst>
                  <a:ext uri="{0D108BD9-81ED-4DB2-BD59-A6C34878D82A}">
                    <a16:rowId xmlns:a16="http://schemas.microsoft.com/office/drawing/2014/main" val="3393875195"/>
                  </a:ext>
                </a:extLst>
              </a:tr>
              <a:tr h="370840">
                <a:tc>
                  <a:txBody>
                    <a:bodyPr/>
                    <a:lstStyle/>
                    <a:p>
                      <a:r>
                        <a:rPr lang="zh-CN" altLang="en-US" sz="2400" dirty="0">
                          <a:latin typeface="仿宋" panose="02010609060101010101" pitchFamily="49" charset="-122"/>
                          <a:ea typeface="仿宋" panose="02010609060101010101" pitchFamily="49" charset="-122"/>
                        </a:rPr>
                        <a:t>发现妇女有性病放弃强奸</a:t>
                      </a:r>
                    </a:p>
                  </a:txBody>
                  <a:tcPr/>
                </a:tc>
                <a:tc>
                  <a:txBody>
                    <a:bodyPr/>
                    <a:lstStyle/>
                    <a:p>
                      <a:r>
                        <a:rPr lang="zh-CN" altLang="en-US" sz="2400" dirty="0">
                          <a:latin typeface="仿宋" panose="02010609060101010101" pitchFamily="49" charset="-122"/>
                          <a:ea typeface="仿宋" panose="02010609060101010101" pitchFamily="49" charset="-122"/>
                        </a:rPr>
                        <a:t>观点</a:t>
                      </a:r>
                      <a:r>
                        <a:rPr lang="en-US" altLang="zh-CN" sz="2400" dirty="0">
                          <a:latin typeface="仿宋" panose="02010609060101010101" pitchFamily="49" charset="-122"/>
                          <a:ea typeface="仿宋" panose="02010609060101010101" pitchFamily="49" charset="-122"/>
                        </a:rPr>
                        <a:t>1</a:t>
                      </a:r>
                      <a:r>
                        <a:rPr lang="zh-CN" altLang="en-US" sz="2400" dirty="0">
                          <a:latin typeface="仿宋" panose="02010609060101010101" pitchFamily="49" charset="-122"/>
                          <a:ea typeface="仿宋" panose="02010609060101010101" pitchFamily="49" charset="-122"/>
                        </a:rPr>
                        <a:t>未遂；观点</a:t>
                      </a:r>
                      <a:r>
                        <a:rPr lang="en-US" altLang="zh-CN" sz="2400" dirty="0">
                          <a:latin typeface="仿宋" panose="02010609060101010101" pitchFamily="49" charset="-122"/>
                          <a:ea typeface="仿宋" panose="02010609060101010101" pitchFamily="49" charset="-122"/>
                        </a:rPr>
                        <a:t>2</a:t>
                      </a:r>
                      <a:r>
                        <a:rPr lang="zh-CN" altLang="en-US" sz="2400" dirty="0">
                          <a:latin typeface="仿宋" panose="02010609060101010101" pitchFamily="49" charset="-122"/>
                          <a:ea typeface="仿宋" panose="02010609060101010101" pitchFamily="49" charset="-122"/>
                        </a:rPr>
                        <a:t>中止</a:t>
                      </a:r>
                    </a:p>
                  </a:txBody>
                  <a:tcPr/>
                </a:tc>
                <a:extLst>
                  <a:ext uri="{0D108BD9-81ED-4DB2-BD59-A6C34878D82A}">
                    <a16:rowId xmlns:a16="http://schemas.microsoft.com/office/drawing/2014/main" val="3021314452"/>
                  </a:ext>
                </a:extLst>
              </a:tr>
              <a:tr h="370840">
                <a:tc>
                  <a:txBody>
                    <a:bodyPr/>
                    <a:lstStyle/>
                    <a:p>
                      <a:r>
                        <a:rPr lang="zh-CN" altLang="en-US" sz="2400" dirty="0">
                          <a:latin typeface="仿宋" panose="02010609060101010101" pitchFamily="49" charset="-122"/>
                          <a:ea typeface="仿宋" panose="02010609060101010101" pitchFamily="49" charset="-122"/>
                        </a:rPr>
                        <a:t>发现妇女得重症传染病放弃强奸</a:t>
                      </a:r>
                    </a:p>
                  </a:txBody>
                  <a:tcPr/>
                </a:tc>
                <a:tc>
                  <a:txBody>
                    <a:bodyPr/>
                    <a:lstStyle/>
                    <a:p>
                      <a:r>
                        <a:rPr lang="zh-CN" altLang="en-US" sz="2400" dirty="0">
                          <a:latin typeface="仿宋" panose="02010609060101010101" pitchFamily="49" charset="-122"/>
                          <a:ea typeface="仿宋" panose="02010609060101010101" pitchFamily="49" charset="-122"/>
                        </a:rPr>
                        <a:t>未遂</a:t>
                      </a:r>
                      <a:endParaRPr lang="en-US" altLang="zh-CN" sz="2400" dirty="0">
                        <a:latin typeface="仿宋" panose="02010609060101010101" pitchFamily="49" charset="-122"/>
                        <a:ea typeface="仿宋" panose="02010609060101010101" pitchFamily="49" charset="-122"/>
                      </a:endParaRPr>
                    </a:p>
                  </a:txBody>
                  <a:tcPr/>
                </a:tc>
                <a:extLst>
                  <a:ext uri="{0D108BD9-81ED-4DB2-BD59-A6C34878D82A}">
                    <a16:rowId xmlns:a16="http://schemas.microsoft.com/office/drawing/2014/main" val="2843752644"/>
                  </a:ext>
                </a:extLst>
              </a:tr>
            </a:tbl>
          </a:graphicData>
        </a:graphic>
      </p:graphicFrame>
    </p:spTree>
    <p:extLst>
      <p:ext uri="{BB962C8B-B14F-4D97-AF65-F5344CB8AC3E}">
        <p14:creationId xmlns:p14="http://schemas.microsoft.com/office/powerpoint/2010/main" val="37137806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CF09E3-062D-91A1-15F5-A2D25D205B8A}"/>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266EC4A1-2D03-52E6-AD8B-D91B2282B752}"/>
              </a:ext>
            </a:extLst>
          </p:cNvPr>
          <p:cNvSpPr/>
          <p:nvPr/>
        </p:nvSpPr>
        <p:spPr>
          <a:xfrm>
            <a:off x="71437" y="181957"/>
            <a:ext cx="9001125" cy="6494085"/>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4</a:t>
            </a:r>
            <a:r>
              <a:rPr lang="zh-CN" altLang="en-US" sz="2400" dirty="0">
                <a:solidFill>
                  <a:srgbClr val="000000"/>
                </a:solidFill>
                <a:latin typeface="黑体" panose="02010609060101010101" pitchFamily="49" charset="-122"/>
                <a:ea typeface="黑体" panose="02010609060101010101" pitchFamily="49" charset="-122"/>
              </a:rPr>
              <a:t>）常见的自动放弃的情况有：</a:t>
            </a: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①真诚悔悟，良心发现而停止。</a:t>
            </a: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②因被害人的哀求、对被害人怜悯、第三人的劝说而停止。</a:t>
            </a: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③因为敬畏而放弃，</a:t>
            </a:r>
            <a:r>
              <a:rPr lang="zh-CN" altLang="en-US" sz="2400" dirty="0">
                <a:solidFill>
                  <a:srgbClr val="000000"/>
                </a:solidFill>
                <a:latin typeface="仿宋" panose="02010609060101010101" pitchFamily="49" charset="-122"/>
                <a:ea typeface="仿宋" panose="02010609060101010101" pitchFamily="49" charset="-122"/>
              </a:rPr>
              <a:t>如害怕宗教报应，有敬畏之心是在向合法秩序回归。如杀人时听到教堂的钟声而放弃。</a:t>
            </a: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④基于嫌弃厌恶而放弃。</a:t>
            </a:r>
            <a:r>
              <a:rPr lang="zh-CN" altLang="en-US" sz="2400" dirty="0">
                <a:solidFill>
                  <a:srgbClr val="000000"/>
                </a:solidFill>
                <a:latin typeface="仿宋" panose="02010609060101010101" pitchFamily="49" charset="-122"/>
                <a:ea typeface="仿宋" panose="02010609060101010101" pitchFamily="49" charset="-122"/>
              </a:rPr>
              <a:t>如性侵时嫌弃对方长相而放弃。</a:t>
            </a: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⑤基于非即时的法律后果而放弃。</a:t>
            </a:r>
            <a:r>
              <a:rPr lang="zh-CN" altLang="en-US" sz="2400" dirty="0">
                <a:solidFill>
                  <a:srgbClr val="000000"/>
                </a:solidFill>
                <a:latin typeface="仿宋" panose="02010609060101010101" pitchFamily="49" charset="-122"/>
                <a:ea typeface="仿宋" panose="02010609060101010101" pitchFamily="49" charset="-122"/>
              </a:rPr>
              <a:t>如担心日后被抓是中止，担心当场被抓是未遂。</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⑥发现被害人是熟人而放弃，是中止；但若为关系极其密切之人，是未遂。</a:t>
            </a:r>
            <a:endParaRPr lang="zh-CN" altLang="en-US" sz="2400" dirty="0">
              <a:solidFill>
                <a:srgbClr val="000000"/>
              </a:solidFill>
              <a:latin typeface="仿宋" panose="02010609060101010101" pitchFamily="49" charset="-122"/>
              <a:ea typeface="仿宋"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⑦基于目的物障碍停止的，特定物、特定人不存在，是未遂。</a:t>
            </a:r>
            <a:r>
              <a:rPr lang="zh-CN" altLang="en-US" sz="2400" dirty="0">
                <a:solidFill>
                  <a:srgbClr val="000000"/>
                </a:solidFill>
                <a:latin typeface="仿宋" panose="02010609060101010101" pitchFamily="49" charset="-122"/>
                <a:ea typeface="仿宋" panose="02010609060101010101" pitchFamily="49" charset="-122"/>
              </a:rPr>
              <a:t>特定物障碍，未遂；可替代物，中止；嫌财物少，中止；财物太少，未遂。</a:t>
            </a: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⑧放弃可重复的侵害行为，是中止。</a:t>
            </a:r>
            <a:endParaRPr lang="en-US" altLang="zh-CN" sz="2400" dirty="0">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31366121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16719F-724F-9747-A7E2-F5C125F4001D}"/>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8FEC353A-5582-5096-3C1A-2A31AE4AD612}"/>
              </a:ext>
            </a:extLst>
          </p:cNvPr>
          <p:cNvSpPr/>
          <p:nvPr/>
        </p:nvSpPr>
        <p:spPr>
          <a:xfrm>
            <a:off x="94448" y="228123"/>
            <a:ext cx="9036496" cy="6401753"/>
          </a:xfrm>
          <a:prstGeom prst="rect">
            <a:avLst/>
          </a:prstGeom>
        </p:spPr>
        <p:txBody>
          <a:bodyPr wrap="square">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（三）客观有效性：必须有</a:t>
            </a:r>
            <a:r>
              <a:rPr lang="zh-CN" altLang="en-US" sz="2400" dirty="0">
                <a:solidFill>
                  <a:srgbClr val="0070C0"/>
                </a:solidFill>
                <a:latin typeface="黑体" panose="02010609060101010101" pitchFamily="49" charset="-122"/>
                <a:ea typeface="黑体" panose="02010609060101010101" pitchFamily="49" charset="-122"/>
              </a:rPr>
              <a:t>中止行为且有效</a:t>
            </a:r>
            <a:r>
              <a:rPr lang="zh-CN" altLang="en-US" sz="2400" dirty="0">
                <a:solidFill>
                  <a:schemeClr val="accent1"/>
                </a:solidFill>
                <a:latin typeface="黑体" panose="02010609060101010101" pitchFamily="49" charset="-122"/>
                <a:ea typeface="黑体" panose="02010609060101010101" pitchFamily="49" charset="-122"/>
              </a:rPr>
              <a:t>（以成败论英雄）</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中止不仅仅是一个良好的愿望，还应当有客观的放弃犯罪或阻止结果发生的实际行动，并有效地阻止结果发生。</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通常情况下，行为人自动放弃正在预备或实行的犯罪就具备客观有效性。（</a:t>
            </a:r>
            <a:r>
              <a:rPr lang="zh-CN" altLang="en-US" sz="2400" dirty="0">
                <a:solidFill>
                  <a:srgbClr val="0070C0"/>
                </a:solidFill>
                <a:latin typeface="黑体" panose="02010609060101010101" pitchFamily="49" charset="-122"/>
                <a:ea typeface="黑体" panose="02010609060101010101" pitchFamily="49" charset="-122"/>
              </a:rPr>
              <a:t>消极中止</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在犯罪实行终了、犯罪结果将要发生的特定场合，行为人采取积极行动实际有效阻止犯罪结果发生。（</a:t>
            </a:r>
            <a:r>
              <a:rPr lang="zh-CN" altLang="en-US" sz="2400" dirty="0">
                <a:solidFill>
                  <a:srgbClr val="0070C0"/>
                </a:solidFill>
                <a:latin typeface="黑体" panose="02010609060101010101" pitchFamily="49" charset="-122"/>
                <a:ea typeface="黑体" panose="02010609060101010101" pitchFamily="49" charset="-122"/>
              </a:rPr>
              <a:t>积极中止</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3.</a:t>
            </a:r>
            <a:r>
              <a:rPr lang="zh-CN" altLang="en-US" sz="2400" dirty="0">
                <a:solidFill>
                  <a:srgbClr val="000000"/>
                </a:solidFill>
                <a:latin typeface="黑体" panose="02010609060101010101" pitchFamily="49" charset="-122"/>
                <a:ea typeface="黑体" panose="02010609060101010101" pitchFamily="49" charset="-122"/>
              </a:rPr>
              <a:t>如果行为人虽有意放弃犯罪，并采取了防止犯罪结果发生的措施，但未能有效阻止结果发生的，不成立中止。</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mn-ea"/>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如：小明投毒杀害其妻乐乐，乐乐服毒后十分痛苦，小明心生怜悯之情，速将乐乐送医院救治，乐乐未死。小明的中止行为具有有效性，因此成立中止。假设小明虽将乐乐送医院救治，但抢救无效而死亡，小明不能成立犯罪中止，是既遂。</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只有“</a:t>
            </a:r>
            <a:r>
              <a:rPr lang="zh-CN" altLang="en-US" sz="2400" dirty="0">
                <a:solidFill>
                  <a:srgbClr val="0070C0"/>
                </a:solidFill>
                <a:latin typeface="黑体" panose="02010609060101010101" pitchFamily="49" charset="-122"/>
                <a:ea typeface="黑体" panose="02010609060101010101" pitchFamily="49" charset="-122"/>
              </a:rPr>
              <a:t>苦劳</a:t>
            </a:r>
            <a:r>
              <a:rPr lang="zh-CN" altLang="en-US" sz="2400" dirty="0">
                <a:solidFill>
                  <a:srgbClr val="000000"/>
                </a:solidFill>
                <a:latin typeface="黑体" panose="02010609060101010101" pitchFamily="49" charset="-122"/>
                <a:ea typeface="黑体" panose="02010609060101010101" pitchFamily="49" charset="-122"/>
              </a:rPr>
              <a:t>”，没有“</a:t>
            </a:r>
            <a:r>
              <a:rPr lang="zh-CN" altLang="en-US" sz="2400" dirty="0">
                <a:solidFill>
                  <a:srgbClr val="0070C0"/>
                </a:solidFill>
                <a:latin typeface="黑体" panose="02010609060101010101" pitchFamily="49" charset="-122"/>
                <a:ea typeface="黑体" panose="02010609060101010101" pitchFamily="49" charset="-122"/>
              </a:rPr>
              <a:t>功劳</a:t>
            </a:r>
            <a:r>
              <a:rPr lang="zh-CN" altLang="en-US" sz="2400" dirty="0">
                <a:solidFill>
                  <a:srgbClr val="000000"/>
                </a:solidFill>
                <a:latin typeface="黑体" panose="02010609060101010101" pitchFamily="49" charset="-122"/>
                <a:ea typeface="黑体" panose="02010609060101010101" pitchFamily="49" charset="-122"/>
              </a:rPr>
              <a:t>”，不成立中止。</a:t>
            </a:r>
            <a:endParaRPr lang="en-US" altLang="zh-CN" sz="2400" dirty="0">
              <a:solidFill>
                <a:srgbClr val="000000"/>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43065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D8C969B3-6BE0-D89D-CAE9-6E390ED35A75}"/>
              </a:ext>
            </a:extLst>
          </p:cNvPr>
          <p:cNvSpPr/>
          <p:nvPr/>
        </p:nvSpPr>
        <p:spPr>
          <a:xfrm>
            <a:off x="17463" y="260350"/>
            <a:ext cx="9109075" cy="6309420"/>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一个标准的直接故意犯罪有如下几个阶段：</a:t>
            </a:r>
            <a:r>
              <a:rPr lang="zh-CN" altLang="en-US" sz="2400" b="1" dirty="0">
                <a:solidFill>
                  <a:srgbClr val="0070C0"/>
                </a:solidFill>
                <a:latin typeface="黑体" panose="02010609060101010101" pitchFamily="49" charset="-122"/>
                <a:ea typeface="黑体" panose="02010609060101010101" pitchFamily="49" charset="-122"/>
              </a:rPr>
              <a:t>起意阶段、预备阶段、实行阶段、实行后阶段。</a:t>
            </a:r>
            <a:endParaRPr lang="en-US" altLang="zh-CN" sz="2400" b="1"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b="1"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b="1"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起意阶段没有刑法意义，它只是一种</a:t>
            </a:r>
            <a:r>
              <a:rPr lang="zh-CN" altLang="en-US" sz="2400" b="1" dirty="0">
                <a:solidFill>
                  <a:srgbClr val="0070C0"/>
                </a:solidFill>
                <a:latin typeface="黑体" panose="02010609060101010101" pitchFamily="49" charset="-122"/>
                <a:ea typeface="黑体" panose="02010609060101010101" pitchFamily="49" charset="-122"/>
              </a:rPr>
              <a:t>思想的流露</a:t>
            </a:r>
            <a:r>
              <a:rPr lang="zh-CN" altLang="en-US" sz="2400" dirty="0">
                <a:solidFill>
                  <a:srgbClr val="0070C0"/>
                </a:solidFill>
                <a:latin typeface="黑体" panose="02010609060101010101" pitchFamily="49" charset="-122"/>
                <a:ea typeface="黑体" panose="02010609060101010101" pitchFamily="49" charset="-122"/>
              </a:rPr>
              <a:t>。</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起意阶段和预备阶段的临界点是</a:t>
            </a:r>
            <a:r>
              <a:rPr lang="zh-CN" altLang="en-US" sz="2400" b="1" dirty="0">
                <a:solidFill>
                  <a:srgbClr val="0070C0"/>
                </a:solidFill>
                <a:latin typeface="黑体" panose="02010609060101010101" pitchFamily="49" charset="-122"/>
                <a:ea typeface="黑体" panose="02010609060101010101" pitchFamily="49" charset="-122"/>
              </a:rPr>
              <a:t>危害行为</a:t>
            </a:r>
            <a:r>
              <a:rPr lang="zh-CN" altLang="en-US" sz="2400" dirty="0">
                <a:solidFill>
                  <a:srgbClr val="000000"/>
                </a:solidFill>
                <a:latin typeface="黑体" panose="02010609060101010101" pitchFamily="49" charset="-122"/>
                <a:ea typeface="黑体" panose="02010609060101010101" pitchFamily="49" charset="-122"/>
              </a:rPr>
              <a:t>。在预备阶段中如果出于意志以内的原因放弃犯罪，属于犯罪中止（预备中止）；如果出于意志以外的原因放弃犯罪，属于犯罪预备。</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预备阶段与实行阶段的临界点为</a:t>
            </a:r>
            <a:r>
              <a:rPr lang="zh-CN" altLang="en-US" sz="2400" b="1" dirty="0">
                <a:solidFill>
                  <a:srgbClr val="0070C0"/>
                </a:solidFill>
                <a:latin typeface="黑体" panose="02010609060101010101" pitchFamily="49" charset="-122"/>
                <a:ea typeface="黑体" panose="02010609060101010101" pitchFamily="49" charset="-122"/>
              </a:rPr>
              <a:t>“着手”</a:t>
            </a:r>
            <a:r>
              <a:rPr lang="zh-CN" altLang="en-US" sz="2400" dirty="0">
                <a:solidFill>
                  <a:srgbClr val="0070C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在实行阶段中，如果出于意志以外的原因放弃犯罪，属于犯罪未遂；如果出于意志以内的原因放弃犯罪，则属于犯罪中止（实行中止）。</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在实行后阶段，如果</a:t>
            </a:r>
            <a:r>
              <a:rPr lang="zh-CN" altLang="en-US" sz="2400" b="1" dirty="0">
                <a:solidFill>
                  <a:srgbClr val="0070C0"/>
                </a:solidFill>
                <a:latin typeface="黑体" panose="02010609060101010101" pitchFamily="49" charset="-122"/>
                <a:ea typeface="黑体" panose="02010609060101010101" pitchFamily="49" charset="-122"/>
              </a:rPr>
              <a:t>自动有效地防止犯罪结果的发生</a:t>
            </a:r>
            <a:r>
              <a:rPr lang="zh-CN" altLang="en-US" sz="2400" dirty="0">
                <a:solidFill>
                  <a:srgbClr val="000000"/>
                </a:solidFill>
                <a:latin typeface="黑体" panose="02010609060101010101" pitchFamily="49" charset="-122"/>
                <a:ea typeface="黑体" panose="02010609060101010101" pitchFamily="49" charset="-122"/>
              </a:rPr>
              <a:t>，也可以成立犯罪中止（实行后中止）。</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可见，</a:t>
            </a:r>
            <a:r>
              <a:rPr lang="zh-CN" altLang="en-US" sz="2400" b="1" dirty="0">
                <a:solidFill>
                  <a:srgbClr val="000000"/>
                </a:solidFill>
                <a:latin typeface="黑体" panose="02010609060101010101" pitchFamily="49" charset="-122"/>
                <a:ea typeface="黑体" panose="02010609060101010101" pitchFamily="49" charset="-122"/>
              </a:rPr>
              <a:t>犯罪阶段</a:t>
            </a:r>
            <a:r>
              <a:rPr lang="zh-CN" altLang="en-US" sz="2400" dirty="0">
                <a:solidFill>
                  <a:srgbClr val="000000"/>
                </a:solidFill>
                <a:latin typeface="黑体" panose="02010609060101010101" pitchFamily="49" charset="-122"/>
                <a:ea typeface="黑体" panose="02010609060101010101" pitchFamily="49" charset="-122"/>
              </a:rPr>
              <a:t>是一个</a:t>
            </a:r>
            <a:r>
              <a:rPr lang="zh-CN" altLang="en-US" sz="2400" b="1" dirty="0">
                <a:solidFill>
                  <a:srgbClr val="0070C0"/>
                </a:solidFill>
                <a:latin typeface="黑体" panose="02010609060101010101" pitchFamily="49" charset="-122"/>
                <a:ea typeface="黑体" panose="02010609060101010101" pitchFamily="49" charset="-122"/>
              </a:rPr>
              <a:t>时间跨度</a:t>
            </a:r>
            <a:r>
              <a:rPr lang="zh-CN" altLang="en-US" sz="2400" dirty="0">
                <a:solidFill>
                  <a:srgbClr val="000000"/>
                </a:solidFill>
                <a:latin typeface="黑体" panose="02010609060101010101" pitchFamily="49" charset="-122"/>
                <a:ea typeface="黑体" panose="02010609060101010101" pitchFamily="49" charset="-122"/>
              </a:rPr>
              <a:t>概念，而</a:t>
            </a:r>
            <a:r>
              <a:rPr lang="zh-CN" altLang="en-US" sz="2400" b="1" dirty="0">
                <a:solidFill>
                  <a:srgbClr val="000000"/>
                </a:solidFill>
                <a:latin typeface="黑体" panose="02010609060101010101" pitchFamily="49" charset="-122"/>
                <a:ea typeface="黑体" panose="02010609060101010101" pitchFamily="49" charset="-122"/>
              </a:rPr>
              <a:t>犯罪形态</a:t>
            </a:r>
            <a:r>
              <a:rPr lang="zh-CN" altLang="en-US" sz="2400" dirty="0">
                <a:solidFill>
                  <a:srgbClr val="000000"/>
                </a:solidFill>
                <a:latin typeface="黑体" panose="02010609060101010101" pitchFamily="49" charset="-122"/>
                <a:ea typeface="黑体" panose="02010609060101010101" pitchFamily="49" charset="-122"/>
              </a:rPr>
              <a:t>则是在</a:t>
            </a:r>
            <a:r>
              <a:rPr lang="zh-CN" altLang="en-US" sz="2400" b="1" dirty="0">
                <a:solidFill>
                  <a:srgbClr val="000000"/>
                </a:solidFill>
                <a:latin typeface="黑体" panose="02010609060101010101" pitchFamily="49" charset="-122"/>
                <a:ea typeface="黑体" panose="02010609060101010101" pitchFamily="49" charset="-122"/>
              </a:rPr>
              <a:t>犯罪阶段中的一种</a:t>
            </a:r>
            <a:r>
              <a:rPr lang="zh-CN" altLang="en-US" sz="2400" b="1" dirty="0">
                <a:solidFill>
                  <a:srgbClr val="0070C0"/>
                </a:solidFill>
                <a:latin typeface="黑体" panose="02010609060101010101" pitchFamily="49" charset="-122"/>
                <a:ea typeface="黑体" panose="02010609060101010101" pitchFamily="49" charset="-122"/>
              </a:rPr>
              <a:t>静止状态，</a:t>
            </a:r>
            <a:r>
              <a:rPr lang="zh-CN" altLang="en-US" sz="2400" dirty="0">
                <a:solidFill>
                  <a:srgbClr val="000000"/>
                </a:solidFill>
                <a:latin typeface="黑体" panose="02010609060101010101" pitchFamily="49" charset="-122"/>
                <a:ea typeface="黑体" panose="02010609060101010101" pitchFamily="49" charset="-122"/>
              </a:rPr>
              <a:t>两者不能混淆。</a:t>
            </a:r>
            <a:endParaRPr lang="en-US" altLang="zh-CN" sz="2400" b="1" dirty="0">
              <a:solidFill>
                <a:srgbClr val="000000"/>
              </a:solidFill>
              <a:latin typeface="黑体" panose="02010609060101010101" pitchFamily="49" charset="-122"/>
              <a:ea typeface="黑体" panose="02010609060101010101" pitchFamily="49" charset="-122"/>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F036F8C8-D33C-7F66-08DF-27387D9A4005}"/>
              </a:ext>
            </a:extLst>
          </p:cNvPr>
          <p:cNvSpPr/>
          <p:nvPr/>
        </p:nvSpPr>
        <p:spPr>
          <a:xfrm>
            <a:off x="0" y="146960"/>
            <a:ext cx="9144000" cy="6678751"/>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70C0"/>
                </a:solidFill>
                <a:latin typeface="黑体" panose="02010609060101010101" pitchFamily="49" charset="-122"/>
                <a:ea typeface="黑体" panose="02010609060101010101" pitchFamily="49" charset="-122"/>
              </a:rPr>
              <a:t>拓展</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在实施中止行为的过程中，如果介人因素</a:t>
            </a:r>
            <a:r>
              <a:rPr lang="zh-CN" altLang="en-US" sz="2400" b="1" dirty="0">
                <a:solidFill>
                  <a:srgbClr val="000000"/>
                </a:solidFill>
                <a:latin typeface="黑体" panose="02010609060101010101" pitchFamily="49" charset="-122"/>
                <a:ea typeface="黑体" panose="02010609060101010101" pitchFamily="49" charset="-122"/>
              </a:rPr>
              <a:t>独立（</a:t>
            </a:r>
            <a:r>
              <a:rPr lang="en-US" altLang="zh-CN" sz="2400" b="1" dirty="0">
                <a:solidFill>
                  <a:srgbClr val="000000"/>
                </a:solidFill>
                <a:latin typeface="黑体" panose="02010609060101010101" pitchFamily="49" charset="-122"/>
                <a:ea typeface="黑体" panose="02010609060101010101" pitchFamily="49" charset="-122"/>
              </a:rPr>
              <a:t>100%</a:t>
            </a:r>
            <a:r>
              <a:rPr lang="zh-CN" altLang="en-US" sz="2400" b="1"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地导致了危害结果（既遂结果）的出现，则由</a:t>
            </a:r>
            <a:r>
              <a:rPr lang="zh-CN" altLang="en-US" sz="2400" b="1" dirty="0">
                <a:solidFill>
                  <a:schemeClr val="accent1"/>
                </a:solidFill>
                <a:latin typeface="黑体" panose="02010609060101010101" pitchFamily="49" charset="-122"/>
                <a:ea typeface="黑体" panose="02010609060101010101" pitchFamily="49" charset="-122"/>
              </a:rPr>
              <a:t>介入因素对既遂结果承担责任</a:t>
            </a:r>
            <a:r>
              <a:rPr lang="zh-CN" altLang="en-US" sz="2400" b="1"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前行为依然可以成立犯罪中止。</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当然，如果介入因素</a:t>
            </a:r>
            <a:r>
              <a:rPr lang="zh-CN" altLang="en-US" sz="2400" b="1" dirty="0">
                <a:solidFill>
                  <a:srgbClr val="000000"/>
                </a:solidFill>
                <a:latin typeface="黑体" panose="02010609060101010101" pitchFamily="49" charset="-122"/>
                <a:ea typeface="黑体" panose="02010609060101010101" pitchFamily="49" charset="-122"/>
              </a:rPr>
              <a:t>并不独立（</a:t>
            </a:r>
            <a:r>
              <a:rPr lang="en-US" altLang="zh-CN" sz="2400" b="1" dirty="0">
                <a:solidFill>
                  <a:srgbClr val="000000"/>
                </a:solidFill>
                <a:latin typeface="黑体" panose="02010609060101010101" pitchFamily="49" charset="-122"/>
                <a:ea typeface="黑体" panose="02010609060101010101" pitchFamily="49" charset="-122"/>
              </a:rPr>
              <a:t>100%</a:t>
            </a:r>
            <a:r>
              <a:rPr lang="zh-CN" altLang="en-US" sz="2400" b="1"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导致出现危害结果，则说明前行为与既遂结果之间</a:t>
            </a:r>
            <a:r>
              <a:rPr lang="zh-CN" altLang="en-US" sz="2400" b="1" dirty="0">
                <a:solidFill>
                  <a:schemeClr val="accent1"/>
                </a:solidFill>
                <a:latin typeface="黑体" panose="02010609060101010101" pitchFamily="49" charset="-122"/>
                <a:ea typeface="黑体" panose="02010609060101010101" pitchFamily="49" charset="-122"/>
              </a:rPr>
              <a:t>存在因果关系</a:t>
            </a:r>
            <a:r>
              <a:rPr lang="zh-CN" altLang="en-US" sz="2400" dirty="0">
                <a:solidFill>
                  <a:srgbClr val="000000"/>
                </a:solidFill>
                <a:latin typeface="黑体" panose="02010609060101010101" pitchFamily="49" charset="-122"/>
                <a:ea typeface="黑体" panose="02010609060101010101" pitchFamily="49" charset="-122"/>
              </a:rPr>
              <a:t>，那么前行为应成立</a:t>
            </a:r>
            <a:r>
              <a:rPr lang="zh-CN" altLang="en-US" sz="2400" b="1" dirty="0">
                <a:solidFill>
                  <a:srgbClr val="000000"/>
                </a:solidFill>
                <a:latin typeface="黑体" panose="02010609060101010101" pitchFamily="49" charset="-122"/>
                <a:ea typeface="黑体" panose="02010609060101010101" pitchFamily="49" charset="-122"/>
              </a:rPr>
              <a:t>犯罪既遂</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mn-ea"/>
            </a:endParaRPr>
          </a:p>
          <a:p>
            <a:pPr algn="just" eaLnBrk="1">
              <a:defRPr/>
            </a:pPr>
            <a:r>
              <a:rPr lang="en-US" altLang="zh-CN" sz="2000" dirty="0">
                <a:solidFill>
                  <a:srgbClr val="000000"/>
                </a:solidFill>
                <a:latin typeface="+mn-ea"/>
              </a:rPr>
              <a:t>    </a:t>
            </a:r>
            <a:r>
              <a:rPr lang="zh-CN" altLang="en-US" sz="2200" dirty="0">
                <a:solidFill>
                  <a:srgbClr val="000000"/>
                </a:solidFill>
                <a:latin typeface="仿宋" panose="02010609060101010101" pitchFamily="49" charset="-122"/>
                <a:ea typeface="仿宋" panose="02010609060101010101" pitchFamily="49" charset="-122"/>
              </a:rPr>
              <a:t>例如，甲以杀人故意放毒蛇咬乙，后见乙痛苦不堪，心生悔意，便开车送乙前往医院。途中等红灯时，乙声称其实自己一直想死，</a:t>
            </a:r>
            <a:r>
              <a:rPr lang="zh-CN" altLang="en-US" sz="2200" dirty="0">
                <a:solidFill>
                  <a:schemeClr val="accent1"/>
                </a:solidFill>
                <a:latin typeface="仿宋" panose="02010609060101010101" pitchFamily="49" charset="-122"/>
                <a:ea typeface="仿宋" panose="02010609060101010101" pitchFamily="49" charset="-122"/>
              </a:rPr>
              <a:t>突然跳车逃走</a:t>
            </a:r>
            <a:r>
              <a:rPr lang="zh-CN" altLang="en-US" sz="2200" dirty="0">
                <a:solidFill>
                  <a:srgbClr val="000000"/>
                </a:solidFill>
                <a:latin typeface="仿宋" panose="02010609060101010101" pitchFamily="49" charset="-122"/>
                <a:ea typeface="仿宋" panose="02010609060101010101" pitchFamily="49" charset="-122"/>
              </a:rPr>
              <a:t>，三小时后死亡。后查明，只要当时送医院就不会死亡</a:t>
            </a:r>
            <a:r>
              <a:rPr lang="en-US" altLang="zh-CN" sz="2200" dirty="0">
                <a:solidFill>
                  <a:srgbClr val="000000"/>
                </a:solidFill>
                <a:latin typeface="仿宋" panose="02010609060101010101" pitchFamily="49" charset="-122"/>
                <a:ea typeface="仿宋" panose="02010609060101010101" pitchFamily="49" charset="-122"/>
              </a:rPr>
              <a:t>——</a:t>
            </a:r>
            <a:r>
              <a:rPr lang="zh-CN" altLang="en-US" sz="2200" dirty="0">
                <a:solidFill>
                  <a:srgbClr val="000000"/>
                </a:solidFill>
                <a:latin typeface="仿宋" panose="02010609060101010101" pitchFamily="49" charset="-122"/>
                <a:ea typeface="仿宋" panose="02010609060101010101" pitchFamily="49" charset="-122"/>
              </a:rPr>
              <a:t>行为人在中止的过程中，介入了“被害人突然跳车逃走”这一</a:t>
            </a:r>
            <a:r>
              <a:rPr lang="zh-CN" altLang="en-US" sz="2200" dirty="0">
                <a:solidFill>
                  <a:schemeClr val="accent1"/>
                </a:solidFill>
                <a:latin typeface="仿宋" panose="02010609060101010101" pitchFamily="49" charset="-122"/>
                <a:ea typeface="仿宋" panose="02010609060101010101" pitchFamily="49" charset="-122"/>
              </a:rPr>
              <a:t>异常因素</a:t>
            </a:r>
            <a:r>
              <a:rPr lang="zh-CN" altLang="en-US" sz="2200" dirty="0">
                <a:solidFill>
                  <a:srgbClr val="000000"/>
                </a:solidFill>
                <a:latin typeface="仿宋" panose="02010609060101010101" pitchFamily="49" charset="-122"/>
                <a:ea typeface="仿宋" panose="02010609060101010101" pitchFamily="49" charset="-122"/>
              </a:rPr>
              <a:t>，导致了乙的死亡结果，甲当然不对乙的死亡结果承担责任。甲成立犯罪中止。</a:t>
            </a:r>
            <a:endParaRPr lang="en-US" altLang="zh-CN" sz="22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200" dirty="0">
                <a:solidFill>
                  <a:srgbClr val="000000"/>
                </a:solidFill>
                <a:latin typeface="仿宋" panose="02010609060101010101" pitchFamily="49" charset="-122"/>
                <a:ea typeface="仿宋" panose="02010609060101010101" pitchFamily="49" charset="-122"/>
              </a:rPr>
              <a:t>    </a:t>
            </a:r>
            <a:r>
              <a:rPr lang="zh-CN" altLang="en-US" sz="2200" dirty="0">
                <a:solidFill>
                  <a:srgbClr val="000000"/>
                </a:solidFill>
                <a:latin typeface="仿宋" panose="02010609060101010101" pitchFamily="49" charset="-122"/>
                <a:ea typeface="仿宋" panose="02010609060101010101" pitchFamily="49" charset="-122"/>
              </a:rPr>
              <a:t>又如，甲向乙的饮食投放毒药后，乙呕吐不止，甲顿生悔意急忙开车送乙去医院，但由于</a:t>
            </a:r>
            <a:r>
              <a:rPr lang="zh-CN" altLang="en-US" sz="2200" dirty="0">
                <a:solidFill>
                  <a:schemeClr val="accent1"/>
                </a:solidFill>
                <a:latin typeface="仿宋" panose="02010609060101010101" pitchFamily="49" charset="-122"/>
                <a:ea typeface="仿宋" panose="02010609060101010101" pitchFamily="49" charset="-122"/>
              </a:rPr>
              <a:t>交通事故耽误一小时</a:t>
            </a:r>
            <a:r>
              <a:rPr lang="zh-CN" altLang="en-US" sz="2200" dirty="0">
                <a:solidFill>
                  <a:srgbClr val="000000"/>
                </a:solidFill>
                <a:latin typeface="仿宋" panose="02010609060101010101" pitchFamily="49" charset="-122"/>
                <a:ea typeface="仿宋" panose="02010609060101010101" pitchFamily="49" charset="-122"/>
              </a:rPr>
              <a:t>，乙被送往医院时死亡。医生证明，早半小时送到医院乙就不会死亡。甲的行为成立故意杀人罪的犯罪既遂。本案中，</a:t>
            </a:r>
            <a:r>
              <a:rPr lang="zh-CN" altLang="en-US" sz="2200" dirty="0">
                <a:solidFill>
                  <a:schemeClr val="accent1"/>
                </a:solidFill>
                <a:latin typeface="仿宋" panose="02010609060101010101" pitchFamily="49" charset="-122"/>
                <a:ea typeface="仿宋" panose="02010609060101010101" pitchFamily="49" charset="-122"/>
              </a:rPr>
              <a:t>交通事故耽误一个小时对死亡结果虽然有作用，但达不到</a:t>
            </a:r>
            <a:r>
              <a:rPr lang="en-US" altLang="zh-CN" sz="2200" dirty="0">
                <a:solidFill>
                  <a:schemeClr val="accent1"/>
                </a:solidFill>
                <a:latin typeface="仿宋" panose="02010609060101010101" pitchFamily="49" charset="-122"/>
                <a:ea typeface="仿宋" panose="02010609060101010101" pitchFamily="49" charset="-122"/>
              </a:rPr>
              <a:t>100%</a:t>
            </a:r>
            <a:r>
              <a:rPr lang="zh-CN" altLang="en-US" sz="2200" dirty="0">
                <a:solidFill>
                  <a:schemeClr val="accent1"/>
                </a:solidFill>
                <a:latin typeface="仿宋" panose="02010609060101010101" pitchFamily="49" charset="-122"/>
                <a:ea typeface="仿宋" panose="02010609060101010101" pitchFamily="49" charset="-122"/>
              </a:rPr>
              <a:t>的作用</a:t>
            </a:r>
            <a:r>
              <a:rPr lang="zh-CN" altLang="en-US" sz="2200" dirty="0">
                <a:solidFill>
                  <a:srgbClr val="000000"/>
                </a:solidFill>
                <a:latin typeface="仿宋" panose="02010609060101010101" pitchFamily="49" charset="-122"/>
                <a:ea typeface="仿宋" panose="02010609060101010101" pitchFamily="49" charset="-122"/>
              </a:rPr>
              <a:t>，可以认为是前行为（投毒）与交通事故的耽误时间共同导致了死亡结果的出现，也即前行为（投毒行为）与死亡结果之间存在因果关系，甲的行为成立故意杀人罪的既遂。</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FED79AC9-5179-F34A-7F92-45B67DA8E4F5}"/>
              </a:ext>
            </a:extLst>
          </p:cNvPr>
          <p:cNvSpPr/>
          <p:nvPr/>
        </p:nvSpPr>
        <p:spPr>
          <a:xfrm>
            <a:off x="0" y="260648"/>
            <a:ext cx="9108504" cy="5970865"/>
          </a:xfrm>
          <a:prstGeom prst="rect">
            <a:avLst/>
          </a:prstGeom>
        </p:spPr>
        <p:txBody>
          <a:bodyPr wrap="square">
            <a:spAutoFit/>
          </a:bodyPr>
          <a:lstStyle/>
          <a:p>
            <a:pPr algn="just">
              <a:defRPr/>
            </a:pPr>
            <a:r>
              <a:rPr lang="zh-CN" altLang="en-US" sz="2400" dirty="0">
                <a:solidFill>
                  <a:srgbClr val="000000"/>
                </a:solidFill>
                <a:latin typeface="黑体" panose="02010609060101010101" pitchFamily="49" charset="-122"/>
                <a:ea typeface="黑体" panose="02010609060101010101" pitchFamily="49" charset="-122"/>
              </a:rPr>
              <a:t>   </a:t>
            </a:r>
            <a:r>
              <a:rPr lang="zh-CN" altLang="en-US" sz="2400" b="1" dirty="0">
                <a:solidFill>
                  <a:srgbClr val="000000"/>
                </a:solidFill>
                <a:latin typeface="黑体" panose="02010609060101010101" pitchFamily="49" charset="-122"/>
                <a:ea typeface="黑体" panose="02010609060101010101" pitchFamily="49" charset="-122"/>
              </a:rPr>
              <a:t>  三、犯罪中止的分类</a:t>
            </a:r>
            <a:endParaRPr lang="en-US" altLang="zh-CN" sz="2400" b="1" dirty="0">
              <a:solidFill>
                <a:srgbClr val="000000"/>
              </a:solidFill>
              <a:latin typeface="黑体" panose="02010609060101010101" pitchFamily="49" charset="-122"/>
              <a:ea typeface="黑体" panose="02010609060101010101" pitchFamily="49" charset="-122"/>
            </a:endParaRPr>
          </a:p>
          <a:p>
            <a:pPr algn="just">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（一）</a:t>
            </a:r>
            <a:r>
              <a:rPr lang="zh-CN" altLang="en-US" sz="2400" dirty="0">
                <a:solidFill>
                  <a:schemeClr val="accent1"/>
                </a:solidFill>
                <a:latin typeface="黑体" panose="02010609060101010101" pitchFamily="49" charset="-122"/>
                <a:ea typeface="黑体" panose="02010609060101010101" pitchFamily="49" charset="-122"/>
              </a:rPr>
              <a:t>预备阶段的中止</a:t>
            </a:r>
            <a:r>
              <a:rPr lang="zh-CN" altLang="en-US" sz="2400" dirty="0">
                <a:solidFill>
                  <a:srgbClr val="000000"/>
                </a:solidFill>
                <a:latin typeface="黑体" panose="02010609060101010101" pitchFamily="49" charset="-122"/>
                <a:ea typeface="黑体" panose="02010609060101010101" pitchFamily="49" charset="-122"/>
              </a:rPr>
              <a:t>，指发生在预备过程、着手实行犯罪之前的犯罪中止。</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（二）</a:t>
            </a:r>
            <a:r>
              <a:rPr lang="zh-CN" altLang="en-US" sz="2400" dirty="0">
                <a:solidFill>
                  <a:schemeClr val="accent1"/>
                </a:solidFill>
                <a:latin typeface="黑体" panose="02010609060101010101" pitchFamily="49" charset="-122"/>
                <a:ea typeface="黑体" panose="02010609060101010101" pitchFamily="49" charset="-122"/>
              </a:rPr>
              <a:t>实行阶段的中止</a:t>
            </a:r>
            <a:r>
              <a:rPr lang="zh-CN" altLang="en-US" sz="2400" dirty="0">
                <a:solidFill>
                  <a:srgbClr val="000000"/>
                </a:solidFill>
                <a:latin typeface="黑体" panose="02010609060101010101" pitchFamily="49" charset="-122"/>
                <a:ea typeface="黑体" panose="02010609060101010101" pitchFamily="49" charset="-122"/>
              </a:rPr>
              <a:t>，指发生在着手实行以后的犯罪中止。</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未实行终了的中止：发生在着手实行犯罪以后，犯罪行为实行终了之前的犯罪中止，必须具有</a:t>
            </a:r>
            <a:r>
              <a:rPr lang="zh-CN" altLang="en-US" sz="2400" dirty="0">
                <a:solidFill>
                  <a:srgbClr val="0070C0"/>
                </a:solidFill>
                <a:latin typeface="黑体" panose="02010609060101010101" pitchFamily="49" charset="-122"/>
                <a:ea typeface="黑体" panose="02010609060101010101" pitchFamily="49" charset="-122"/>
              </a:rPr>
              <a:t>“彻底性”</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mn-ea"/>
              </a:rPr>
              <a:t>    </a:t>
            </a:r>
            <a:r>
              <a:rPr lang="zh-CN" altLang="en-US" sz="2400" dirty="0">
                <a:solidFill>
                  <a:srgbClr val="000000"/>
                </a:solidFill>
                <a:latin typeface="仿宋" panose="02010609060101010101" pitchFamily="49" charset="-122"/>
                <a:ea typeface="仿宋" panose="02010609060101010101" pitchFamily="49" charset="-122"/>
              </a:rPr>
              <a:t>例如，甲想杀乙，</a:t>
            </a:r>
            <a:r>
              <a:rPr lang="en-US" altLang="zh-CN" sz="2400" dirty="0">
                <a:solidFill>
                  <a:srgbClr val="000000"/>
                </a:solidFill>
                <a:latin typeface="仿宋" panose="02010609060101010101" pitchFamily="49" charset="-122"/>
                <a:ea typeface="仿宋" panose="02010609060101010101" pitchFamily="49" charset="-122"/>
              </a:rPr>
              <a:t>3</a:t>
            </a:r>
            <a:r>
              <a:rPr lang="zh-CN" altLang="en-US" sz="2400" dirty="0">
                <a:solidFill>
                  <a:srgbClr val="000000"/>
                </a:solidFill>
                <a:latin typeface="仿宋" panose="02010609060101010101" pitchFamily="49" charset="-122"/>
                <a:ea typeface="仿宋" panose="02010609060101010101" pitchFamily="49" charset="-122"/>
              </a:rPr>
              <a:t>刀均未砍中，甲主动放弃杀人，由于杀人行为未实施完毕，故甲属于未实行终了的中止。</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实行终了的中止：在犯罪行为实行终了，行为人自动有效地防止犯罪结果发生的犯罪中止。</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mn-ea"/>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例如，甲投毒杀乙，后心生悔意，甲拨打了</a:t>
            </a:r>
            <a:r>
              <a:rPr lang="en-US" altLang="zh-CN" sz="2400" dirty="0">
                <a:solidFill>
                  <a:srgbClr val="000000"/>
                </a:solidFill>
                <a:latin typeface="仿宋" panose="02010609060101010101" pitchFamily="49" charset="-122"/>
                <a:ea typeface="仿宋" panose="02010609060101010101" pitchFamily="49" charset="-122"/>
              </a:rPr>
              <a:t>120</a:t>
            </a:r>
            <a:r>
              <a:rPr lang="zh-CN" altLang="en-US" sz="2400" dirty="0">
                <a:solidFill>
                  <a:srgbClr val="000000"/>
                </a:solidFill>
                <a:latin typeface="仿宋" panose="02010609060101010101" pitchFamily="49" charset="-122"/>
                <a:ea typeface="仿宋" panose="02010609060101010101" pitchFamily="49" charset="-122"/>
              </a:rPr>
              <a:t>急救电话将乙送往医院，乙经抢救后脱险。由于甲的杀人行为已经实行完毕，故属于实行终了的中止。</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0F4A2-7219-82D1-817D-E785E28774A4}"/>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2DA8C1AE-2535-35DB-CEF2-F0D83567C558}"/>
              </a:ext>
            </a:extLst>
          </p:cNvPr>
          <p:cNvSpPr/>
          <p:nvPr/>
        </p:nvSpPr>
        <p:spPr>
          <a:xfrm>
            <a:off x="77826" y="260648"/>
            <a:ext cx="8988347" cy="6463308"/>
          </a:xfrm>
          <a:prstGeom prst="rect">
            <a:avLst/>
          </a:prstGeom>
        </p:spPr>
        <p:txBody>
          <a:bodyPr wrap="square">
            <a:spAutoFit/>
          </a:bodyPr>
          <a:lstStyle/>
          <a:p>
            <a:pPr algn="just" eaLnBrk="1">
              <a:defRPr/>
            </a:pPr>
            <a:r>
              <a:rPr lang="zh-CN" altLang="en-US" sz="2400" b="1" dirty="0">
                <a:solidFill>
                  <a:srgbClr val="000000"/>
                </a:solidFill>
                <a:latin typeface="黑体" panose="02010609060101010101" pitchFamily="49" charset="-122"/>
                <a:ea typeface="黑体" panose="02010609060101010101" pitchFamily="49" charset="-122"/>
              </a:rPr>
              <a:t>    四、对中止犯的处罚</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对于中止犯，没有造成损害的，应当免除处罚；造成损害的，应当减轻处罚。</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造成损害</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是指虽然没有发生行为人期待的既遂结果，但发生了刑法分则规定的其他犯罪的危害结果。</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endParaRPr lang="en-US" altLang="zh-CN" sz="2400" dirty="0">
              <a:solidFill>
                <a:srgbClr val="000000"/>
              </a:solidFill>
              <a:latin typeface="+mn-ea"/>
            </a:endParaRPr>
          </a:p>
          <a:p>
            <a:pPr algn="just" eaLnBrk="1">
              <a:defRPr/>
            </a:pPr>
            <a:r>
              <a:rPr lang="en-US" altLang="zh-CN" sz="2400" dirty="0">
                <a:solidFill>
                  <a:srgbClr val="000000"/>
                </a:solidFill>
                <a:latin typeface="+mn-ea"/>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甲欲强奸乙，将其扑倒，脱衣服、卡脖子。乙的衣服被脱光后，甲心生悔意，让乙离开。甲构成强奸罪中止，属于造成损害的中止，应当减轻处罚。因为脱光乙的衣服，会侵犯乙的性羞耻心，这是强制猥亵、侮辱罪规定的危害结果。</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，甲敲诈乙的财物，乙深感恐惧。在乙交付财物时，甲心生悔意，拒绝接受。甲构成敲诈勒索罪中止，属于没有造成损害的中止，应当免除处罚。因为“单纯的恐惧”不是刑法明文规定的结果。</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28133473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0A809B63-7EC4-77F0-0D90-8D42188767E1}"/>
              </a:ext>
            </a:extLst>
          </p:cNvPr>
          <p:cNvSpPr/>
          <p:nvPr/>
        </p:nvSpPr>
        <p:spPr>
          <a:xfrm>
            <a:off x="107950" y="476250"/>
            <a:ext cx="8928100" cy="3170238"/>
          </a:xfrm>
          <a:prstGeom prst="rect">
            <a:avLst/>
          </a:prstGeom>
        </p:spPr>
        <p:txBody>
          <a:bodyPr>
            <a:spAutoFit/>
          </a:bodyPr>
          <a:lstStyle/>
          <a:p>
            <a:pPr algn="just" eaLnBrk="1">
              <a:defRPr/>
            </a:pPr>
            <a:r>
              <a:rPr lang="zh-CN" altLang="en-US" sz="2000" dirty="0">
                <a:solidFill>
                  <a:srgbClr val="000000"/>
                </a:solidFill>
                <a:latin typeface="仿宋" panose="02010609060101010101" pitchFamily="49" charset="-122"/>
                <a:ea typeface="仿宋" panose="02010609060101010101" pitchFamily="49" charset="-122"/>
              </a:rPr>
              <a:t>案例</a:t>
            </a:r>
            <a:r>
              <a:rPr lang="en-US" altLang="zh-CN" sz="2000" dirty="0">
                <a:solidFill>
                  <a:srgbClr val="000000"/>
                </a:solidFill>
                <a:latin typeface="仿宋" panose="02010609060101010101" pitchFamily="49" charset="-122"/>
                <a:ea typeface="仿宋" panose="02010609060101010101" pitchFamily="49" charset="-122"/>
              </a:rPr>
              <a:t>1</a:t>
            </a:r>
            <a:r>
              <a:rPr lang="zh-CN" altLang="en-US" sz="2000" dirty="0">
                <a:solidFill>
                  <a:srgbClr val="000000"/>
                </a:solidFill>
                <a:latin typeface="仿宋" panose="02010609060101010101" pitchFamily="49" charset="-122"/>
                <a:ea typeface="仿宋" panose="02010609060101010101" pitchFamily="49" charset="-122"/>
              </a:rPr>
              <a:t>：甲欲杀乙，朝乙猛砍了十刀后，以为乙已经死亡，遂离开现场。事实上乙并没有死亡。</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问（</a:t>
            </a:r>
            <a:r>
              <a:rPr lang="en-US" altLang="zh-CN" sz="2000" dirty="0">
                <a:solidFill>
                  <a:srgbClr val="000000"/>
                </a:solidFill>
                <a:latin typeface="仿宋" panose="02010609060101010101" pitchFamily="49" charset="-122"/>
                <a:ea typeface="仿宋" panose="02010609060101010101" pitchFamily="49" charset="-122"/>
              </a:rPr>
              <a:t>1</a:t>
            </a:r>
            <a:r>
              <a:rPr lang="zh-CN" altLang="en-US" sz="2000" dirty="0">
                <a:solidFill>
                  <a:srgbClr val="000000"/>
                </a:solidFill>
                <a:latin typeface="仿宋" panose="02010609060101010101" pitchFamily="49" charset="-122"/>
                <a:ea typeface="仿宋" panose="02010609060101010101" pitchFamily="49" charset="-122"/>
              </a:rPr>
              <a:t>）：甲的犯罪行为是否结束，如果结束了，处于何种犯罪停止形态？</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问（</a:t>
            </a:r>
            <a:r>
              <a:rPr lang="en-US" altLang="zh-CN" sz="2000" dirty="0">
                <a:solidFill>
                  <a:srgbClr val="000000"/>
                </a:solidFill>
                <a:latin typeface="仿宋" panose="02010609060101010101" pitchFamily="49" charset="-122"/>
                <a:ea typeface="仿宋" panose="02010609060101010101" pitchFamily="49" charset="-122"/>
              </a:rPr>
              <a:t>2</a:t>
            </a:r>
            <a:r>
              <a:rPr lang="zh-CN" altLang="en-US" sz="2000" dirty="0">
                <a:solidFill>
                  <a:srgbClr val="000000"/>
                </a:solidFill>
                <a:latin typeface="仿宋" panose="02010609060101010101" pitchFamily="49" charset="-122"/>
                <a:ea typeface="仿宋" panose="02010609060101010101" pitchFamily="49" charset="-122"/>
              </a:rPr>
              <a:t>）：如果甲离开后，发现自己的手机还留在犯罪现场，遂回到现场寻找自己的手机，发现乙未死，在乙的哀求下，甲将乙送往医院，后乙康复。</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000" dirty="0">
              <a:latin typeface="仿宋" panose="02010609060101010101" pitchFamily="49" charset="-122"/>
              <a:ea typeface="仿宋" panose="02010609060101010101" pitchFamily="49" charset="-122"/>
            </a:endParaRPr>
          </a:p>
          <a:p>
            <a:pPr algn="just" eaLnBrk="1">
              <a:defRPr/>
            </a:pPr>
            <a:r>
              <a:rPr lang="zh-CN" altLang="en-US" sz="2000" dirty="0">
                <a:latin typeface="仿宋" panose="02010609060101010101" pitchFamily="49" charset="-122"/>
                <a:ea typeface="仿宋" panose="02010609060101010101" pitchFamily="49" charset="-122"/>
              </a:rPr>
              <a:t>问（</a:t>
            </a:r>
            <a:r>
              <a:rPr lang="en-US" altLang="zh-CN" sz="2000" dirty="0">
                <a:latin typeface="仿宋" panose="02010609060101010101" pitchFamily="49" charset="-122"/>
                <a:ea typeface="仿宋" panose="02010609060101010101" pitchFamily="49" charset="-122"/>
              </a:rPr>
              <a:t>3</a:t>
            </a:r>
            <a:r>
              <a:rPr lang="zh-CN" altLang="en-US" sz="2000" dirty="0">
                <a:latin typeface="仿宋" panose="02010609060101010101" pitchFamily="49" charset="-122"/>
                <a:ea typeface="仿宋" panose="02010609060101010101" pitchFamily="49" charset="-122"/>
              </a:rPr>
              <a:t>）：接上问。如果甲回到现场，发现乙未死，继续朝乙砍杀了三刀，乙哀求甲停止。甲停止了自己的砍杀行为，将乙送往医院，将乙救活。甲的行为应如何认定？</a:t>
            </a:r>
            <a:endParaRPr lang="en-US" altLang="zh-CN" sz="2000" dirty="0">
              <a:latin typeface="仿宋" panose="02010609060101010101" pitchFamily="49" charset="-122"/>
              <a:ea typeface="仿宋" panose="02010609060101010101" pitchFamily="49" charset="-122"/>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D7A379D8-C090-51E3-5A74-05041BA7B902}"/>
              </a:ext>
            </a:extLst>
          </p:cNvPr>
          <p:cNvSpPr/>
          <p:nvPr/>
        </p:nvSpPr>
        <p:spPr>
          <a:xfrm>
            <a:off x="107950" y="476250"/>
            <a:ext cx="8928100" cy="5940425"/>
          </a:xfrm>
          <a:prstGeom prst="rect">
            <a:avLst/>
          </a:prstGeom>
        </p:spPr>
        <p:txBody>
          <a:bodyPr>
            <a:spAutoFit/>
          </a:bodyPr>
          <a:lstStyle/>
          <a:p>
            <a:pPr algn="just" eaLnBrk="1">
              <a:defRPr/>
            </a:pPr>
            <a:r>
              <a:rPr lang="zh-CN" altLang="en-US" sz="2000" dirty="0">
                <a:solidFill>
                  <a:srgbClr val="000000"/>
                </a:solidFill>
                <a:latin typeface="仿宋" panose="02010609060101010101" pitchFamily="49" charset="-122"/>
                <a:ea typeface="仿宋" panose="02010609060101010101" pitchFamily="49" charset="-122"/>
              </a:rPr>
              <a:t>案例</a:t>
            </a:r>
            <a:r>
              <a:rPr lang="en-US" altLang="zh-CN" sz="2000" dirty="0">
                <a:solidFill>
                  <a:srgbClr val="000000"/>
                </a:solidFill>
                <a:latin typeface="仿宋" panose="02010609060101010101" pitchFamily="49" charset="-122"/>
                <a:ea typeface="仿宋" panose="02010609060101010101" pitchFamily="49" charset="-122"/>
              </a:rPr>
              <a:t>1</a:t>
            </a:r>
            <a:r>
              <a:rPr lang="zh-CN" altLang="en-US" sz="2000" dirty="0">
                <a:solidFill>
                  <a:srgbClr val="000000"/>
                </a:solidFill>
                <a:latin typeface="仿宋" panose="02010609060101010101" pitchFamily="49" charset="-122"/>
                <a:ea typeface="仿宋" panose="02010609060101010101" pitchFamily="49" charset="-122"/>
              </a:rPr>
              <a:t>：甲欲杀乙，朝乙猛砍了十刀后，以为乙已经死亡，遂离开现场。事实上乙并没有死亡。</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问（</a:t>
            </a:r>
            <a:r>
              <a:rPr lang="en-US" altLang="zh-CN" sz="2000" dirty="0">
                <a:solidFill>
                  <a:srgbClr val="000000"/>
                </a:solidFill>
                <a:latin typeface="仿宋" panose="02010609060101010101" pitchFamily="49" charset="-122"/>
                <a:ea typeface="仿宋" panose="02010609060101010101" pitchFamily="49" charset="-122"/>
              </a:rPr>
              <a:t>1</a:t>
            </a:r>
            <a:r>
              <a:rPr lang="zh-CN" altLang="en-US" sz="2000" dirty="0">
                <a:solidFill>
                  <a:srgbClr val="000000"/>
                </a:solidFill>
                <a:latin typeface="仿宋" panose="02010609060101010101" pitchFamily="49" charset="-122"/>
                <a:ea typeface="仿宋" panose="02010609060101010101" pitchFamily="49" charset="-122"/>
              </a:rPr>
              <a:t>）：甲的犯罪行为是否结束，如果结束了，处于何种犯罪停止形态？答：犯罪行为结束，成立犯罪未遂。甲客观上已经停止了犯罪行为，主观上认为被害人已经死亡，终局性的结果已经出现。但被害人并没有死亡，甲成立犯罪未遂。</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问（</a:t>
            </a:r>
            <a:r>
              <a:rPr lang="en-US" altLang="zh-CN" sz="2000" dirty="0">
                <a:solidFill>
                  <a:srgbClr val="000000"/>
                </a:solidFill>
                <a:latin typeface="仿宋" panose="02010609060101010101" pitchFamily="49" charset="-122"/>
                <a:ea typeface="仿宋" panose="02010609060101010101" pitchFamily="49" charset="-122"/>
              </a:rPr>
              <a:t>2</a:t>
            </a:r>
            <a:r>
              <a:rPr lang="zh-CN" altLang="en-US" sz="2000" dirty="0">
                <a:solidFill>
                  <a:srgbClr val="000000"/>
                </a:solidFill>
                <a:latin typeface="仿宋" panose="02010609060101010101" pitchFamily="49" charset="-122"/>
                <a:ea typeface="仿宋" panose="02010609060101010101" pitchFamily="49" charset="-122"/>
              </a:rPr>
              <a:t>）：如果甲离开后，发现自己的手机还留在犯罪现场，遂回到现场寻找自己的手机，发现乙未死，在乙的哀求下，甲将乙送往医院，后乙康复。那么，甲回到现场的行为是犯罪行为吗？</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latin typeface="仿宋" panose="02010609060101010101" pitchFamily="49" charset="-122"/>
                <a:ea typeface="仿宋" panose="02010609060101010101" pitchFamily="49" charset="-122"/>
              </a:rPr>
              <a:t>答：不是犯罪行为，也就不成立犯罪中止或其他犯罪停止形态。任何犯罪停止形态的前提是，行为人在犯罪过程中。</a:t>
            </a:r>
            <a:endParaRPr lang="en-US" altLang="zh-CN" sz="2000" dirty="0">
              <a:latin typeface="仿宋" panose="02010609060101010101" pitchFamily="49" charset="-122"/>
              <a:ea typeface="仿宋" panose="02010609060101010101" pitchFamily="49" charset="-122"/>
            </a:endParaRPr>
          </a:p>
          <a:p>
            <a:pPr algn="just" eaLnBrk="1">
              <a:defRPr/>
            </a:pPr>
            <a:endParaRPr lang="en-US" altLang="zh-CN" sz="2000" dirty="0">
              <a:latin typeface="仿宋" panose="02010609060101010101" pitchFamily="49" charset="-122"/>
              <a:ea typeface="仿宋" panose="02010609060101010101" pitchFamily="49" charset="-122"/>
            </a:endParaRPr>
          </a:p>
          <a:p>
            <a:pPr algn="just" eaLnBrk="1">
              <a:defRPr/>
            </a:pPr>
            <a:r>
              <a:rPr lang="zh-CN" altLang="en-US" sz="2000" dirty="0">
                <a:latin typeface="仿宋" panose="02010609060101010101" pitchFamily="49" charset="-122"/>
                <a:ea typeface="仿宋" panose="02010609060101010101" pitchFamily="49" charset="-122"/>
              </a:rPr>
              <a:t>问（</a:t>
            </a:r>
            <a:r>
              <a:rPr lang="en-US" altLang="zh-CN" sz="2000" dirty="0">
                <a:latin typeface="仿宋" panose="02010609060101010101" pitchFamily="49" charset="-122"/>
                <a:ea typeface="仿宋" panose="02010609060101010101" pitchFamily="49" charset="-122"/>
              </a:rPr>
              <a:t>3</a:t>
            </a:r>
            <a:r>
              <a:rPr lang="zh-CN" altLang="en-US" sz="2000" dirty="0">
                <a:latin typeface="仿宋" panose="02010609060101010101" pitchFamily="49" charset="-122"/>
                <a:ea typeface="仿宋" panose="02010609060101010101" pitchFamily="49" charset="-122"/>
              </a:rPr>
              <a:t>）：接上问。如果甲回到现场，发现乙未死，继续朝乙砍杀了三刀，乙哀求甲停止。甲停止了自己的砍杀行为，将乙送往医院，将乙救活。甲的行为应如何认定？</a:t>
            </a:r>
            <a:endParaRPr lang="en-US" altLang="zh-CN" sz="2000" dirty="0">
              <a:latin typeface="仿宋" panose="02010609060101010101" pitchFamily="49" charset="-122"/>
              <a:ea typeface="仿宋" panose="02010609060101010101" pitchFamily="49" charset="-122"/>
            </a:endParaRPr>
          </a:p>
          <a:p>
            <a:pPr algn="just" eaLnBrk="1">
              <a:defRPr/>
            </a:pPr>
            <a:r>
              <a:rPr lang="zh-CN" altLang="en-US" sz="2000" dirty="0">
                <a:latin typeface="仿宋" panose="02010609060101010101" pitchFamily="49" charset="-122"/>
                <a:ea typeface="仿宋" panose="02010609060101010101" pitchFamily="49" charset="-122"/>
              </a:rPr>
              <a:t>答：甲的这一行为成立犯罪中止。甲回到现场后实施了新的犯罪行为，对该犯罪行为，成立犯罪中止。当然，甲前一阶段的犯罪行为是未遂。甲实施了前后两个犯罪行为。</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6A52B8EC-8146-4020-EC46-DED85FDF88D2}"/>
              </a:ext>
            </a:extLst>
          </p:cNvPr>
          <p:cNvSpPr/>
          <p:nvPr/>
        </p:nvSpPr>
        <p:spPr>
          <a:xfrm>
            <a:off x="107950" y="474663"/>
            <a:ext cx="9001125" cy="3170237"/>
          </a:xfrm>
          <a:prstGeom prst="rect">
            <a:avLst/>
          </a:prstGeom>
        </p:spPr>
        <p:txBody>
          <a:bodyPr>
            <a:spAutoFit/>
          </a:bodyPr>
          <a:lstStyle/>
          <a:p>
            <a:pPr algn="just" eaLnBrk="1">
              <a:defRPr/>
            </a:pPr>
            <a:r>
              <a:rPr lang="zh-CN" altLang="en-US" sz="2000" dirty="0">
                <a:solidFill>
                  <a:srgbClr val="000000"/>
                </a:solidFill>
                <a:latin typeface="仿宋" panose="02010609060101010101" pitchFamily="49" charset="-122"/>
                <a:ea typeface="仿宋" panose="02010609060101010101" pitchFamily="49" charset="-122"/>
              </a:rPr>
              <a:t>案例</a:t>
            </a:r>
            <a:r>
              <a:rPr lang="en-US" altLang="zh-CN" sz="2000" dirty="0">
                <a:solidFill>
                  <a:srgbClr val="000000"/>
                </a:solidFill>
                <a:latin typeface="仿宋" panose="02010609060101010101" pitchFamily="49" charset="-122"/>
                <a:ea typeface="仿宋" panose="02010609060101010101" pitchFamily="49" charset="-122"/>
              </a:rPr>
              <a:t>2</a:t>
            </a:r>
            <a:r>
              <a:rPr lang="zh-CN" altLang="en-US" sz="2000" dirty="0">
                <a:solidFill>
                  <a:srgbClr val="000000"/>
                </a:solidFill>
                <a:latin typeface="仿宋" panose="02010609060101010101" pitchFamily="49" charset="-122"/>
                <a:ea typeface="仿宋" panose="02010609060101010101" pitchFamily="49" charset="-122"/>
              </a:rPr>
              <a:t>：甲在强奸乙的过程中，乙说，我正值月经期间。甲遂放弃了该强奸行为，扬长而去。</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问（</a:t>
            </a:r>
            <a:r>
              <a:rPr lang="en-US" altLang="zh-CN" sz="2000" dirty="0">
                <a:solidFill>
                  <a:srgbClr val="000000"/>
                </a:solidFill>
                <a:latin typeface="仿宋" panose="02010609060101010101" pitchFamily="49" charset="-122"/>
                <a:ea typeface="仿宋" panose="02010609060101010101" pitchFamily="49" charset="-122"/>
              </a:rPr>
              <a:t>1</a:t>
            </a:r>
            <a:r>
              <a:rPr lang="zh-CN" altLang="en-US" sz="2000" dirty="0">
                <a:solidFill>
                  <a:srgbClr val="000000"/>
                </a:solidFill>
                <a:latin typeface="仿宋" panose="02010609060101010101" pitchFamily="49" charset="-122"/>
                <a:ea typeface="仿宋" panose="02010609060101010101" pitchFamily="49" charset="-122"/>
              </a:rPr>
              <a:t>）：甲能否对乙继续实施强奸行为，甲的行为属于何种停止形态？</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问（</a:t>
            </a:r>
            <a:r>
              <a:rPr lang="en-US" altLang="zh-CN" sz="2000" dirty="0">
                <a:solidFill>
                  <a:srgbClr val="000000"/>
                </a:solidFill>
                <a:latin typeface="仿宋" panose="02010609060101010101" pitchFamily="49" charset="-122"/>
                <a:ea typeface="仿宋" panose="02010609060101010101" pitchFamily="49" charset="-122"/>
              </a:rPr>
              <a:t>2</a:t>
            </a:r>
            <a:r>
              <a:rPr lang="zh-CN" altLang="en-US" sz="2000" dirty="0">
                <a:solidFill>
                  <a:srgbClr val="000000"/>
                </a:solidFill>
                <a:latin typeface="仿宋" panose="02010609060101010101" pitchFamily="49" charset="-122"/>
                <a:ea typeface="仿宋" panose="02010609060101010101" pitchFamily="49" charset="-122"/>
              </a:rPr>
              <a:t>）：如果甲天生就是一个胆小的人，从小听其父亲说，和女性在月经期发生性关系会暴病而死，并坚信是这样的。甲的行为应如何认定？</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问（</a:t>
            </a:r>
            <a:r>
              <a:rPr lang="en-US" altLang="zh-CN" sz="2000" dirty="0">
                <a:solidFill>
                  <a:srgbClr val="000000"/>
                </a:solidFill>
                <a:latin typeface="仿宋" panose="02010609060101010101" pitchFamily="49" charset="-122"/>
                <a:ea typeface="仿宋" panose="02010609060101010101" pitchFamily="49" charset="-122"/>
              </a:rPr>
              <a:t>3</a:t>
            </a:r>
            <a:r>
              <a:rPr lang="zh-CN" altLang="en-US" sz="2000" dirty="0">
                <a:solidFill>
                  <a:srgbClr val="000000"/>
                </a:solidFill>
                <a:latin typeface="仿宋" panose="02010609060101010101" pitchFamily="49" charset="-122"/>
                <a:ea typeface="仿宋" panose="02010609060101010101" pitchFamily="49" charset="-122"/>
              </a:rPr>
              <a:t>）：如果甲天生就是一个胆小的人，从小听其父亲说，和女性在月经期发生性关系会暴病而死，并坚信是这样的。但事实上乙并没有来月经，乙欺骗了甲。甲误以为乙来月经了，停止强奸行为的，应如何认定？</a:t>
            </a:r>
            <a:endParaRPr lang="en-US" altLang="zh-CN" sz="2000" dirty="0">
              <a:solidFill>
                <a:srgbClr val="000000"/>
              </a:solidFill>
              <a:latin typeface="仿宋" panose="02010609060101010101" pitchFamily="49" charset="-122"/>
              <a:ea typeface="仿宋" panose="02010609060101010101" pitchFamily="49" charset="-122"/>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83A31314-764F-1091-07EC-F9CF16700AFB}"/>
              </a:ext>
            </a:extLst>
          </p:cNvPr>
          <p:cNvSpPr/>
          <p:nvPr/>
        </p:nvSpPr>
        <p:spPr>
          <a:xfrm>
            <a:off x="107950" y="474663"/>
            <a:ext cx="9001125" cy="5016500"/>
          </a:xfrm>
          <a:prstGeom prst="rect">
            <a:avLst/>
          </a:prstGeom>
        </p:spPr>
        <p:txBody>
          <a:bodyPr>
            <a:spAutoFit/>
          </a:bodyPr>
          <a:lstStyle/>
          <a:p>
            <a:pPr algn="just" eaLnBrk="1">
              <a:defRPr/>
            </a:pPr>
            <a:r>
              <a:rPr lang="zh-CN" altLang="en-US" sz="2000" dirty="0">
                <a:solidFill>
                  <a:srgbClr val="000000"/>
                </a:solidFill>
                <a:latin typeface="仿宋" panose="02010609060101010101" pitchFamily="49" charset="-122"/>
                <a:ea typeface="仿宋" panose="02010609060101010101" pitchFamily="49" charset="-122"/>
              </a:rPr>
              <a:t>案例</a:t>
            </a:r>
            <a:r>
              <a:rPr lang="en-US" altLang="zh-CN" sz="2000" dirty="0">
                <a:solidFill>
                  <a:srgbClr val="000000"/>
                </a:solidFill>
                <a:latin typeface="仿宋" panose="02010609060101010101" pitchFamily="49" charset="-122"/>
                <a:ea typeface="仿宋" panose="02010609060101010101" pitchFamily="49" charset="-122"/>
              </a:rPr>
              <a:t>2</a:t>
            </a:r>
            <a:r>
              <a:rPr lang="zh-CN" altLang="en-US" sz="2000" dirty="0">
                <a:solidFill>
                  <a:srgbClr val="000000"/>
                </a:solidFill>
                <a:latin typeface="仿宋" panose="02010609060101010101" pitchFamily="49" charset="-122"/>
                <a:ea typeface="仿宋" panose="02010609060101010101" pitchFamily="49" charset="-122"/>
              </a:rPr>
              <a:t>：甲在强奸乙的过程中，乙说，我正值月经期间。甲遂放弃了该强奸行为，扬长而去。</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问（</a:t>
            </a:r>
            <a:r>
              <a:rPr lang="en-US" altLang="zh-CN" sz="2000" dirty="0">
                <a:solidFill>
                  <a:srgbClr val="000000"/>
                </a:solidFill>
                <a:latin typeface="仿宋" panose="02010609060101010101" pitchFamily="49" charset="-122"/>
                <a:ea typeface="仿宋" panose="02010609060101010101" pitchFamily="49" charset="-122"/>
              </a:rPr>
              <a:t>1</a:t>
            </a:r>
            <a:r>
              <a:rPr lang="zh-CN" altLang="en-US" sz="2000" dirty="0">
                <a:solidFill>
                  <a:srgbClr val="000000"/>
                </a:solidFill>
                <a:latin typeface="仿宋" panose="02010609060101010101" pitchFamily="49" charset="-122"/>
                <a:ea typeface="仿宋" panose="02010609060101010101" pitchFamily="49" charset="-122"/>
              </a:rPr>
              <a:t>）：甲能否对乙继续实施强奸行为，甲的行为属于何种停止形态？</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答：甲可以继续强奸，停止下来的，成立犯罪中止。</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问（</a:t>
            </a:r>
            <a:r>
              <a:rPr lang="en-US" altLang="zh-CN" sz="2000" dirty="0">
                <a:solidFill>
                  <a:srgbClr val="000000"/>
                </a:solidFill>
                <a:latin typeface="仿宋" panose="02010609060101010101" pitchFamily="49" charset="-122"/>
                <a:ea typeface="仿宋" panose="02010609060101010101" pitchFamily="49" charset="-122"/>
              </a:rPr>
              <a:t>2</a:t>
            </a:r>
            <a:r>
              <a:rPr lang="zh-CN" altLang="en-US" sz="2000" dirty="0">
                <a:solidFill>
                  <a:srgbClr val="000000"/>
                </a:solidFill>
                <a:latin typeface="仿宋" panose="02010609060101010101" pitchFamily="49" charset="-122"/>
                <a:ea typeface="仿宋" panose="02010609060101010101" pitchFamily="49" charset="-122"/>
              </a:rPr>
              <a:t>）：如果甲天生就是一个胆小的人，从小听其父亲说，和女性在月经期发生性关系会暴病而死，并坚信是这样的。甲的行为应如何认定？</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答：成立犯罪未遂。对甲本人而言，女性来月经对强奸行为的完成是非常大的障碍，其停止下来的，成立犯罪未遂。</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问（</a:t>
            </a:r>
            <a:r>
              <a:rPr lang="en-US" altLang="zh-CN" sz="2000" dirty="0">
                <a:solidFill>
                  <a:srgbClr val="000000"/>
                </a:solidFill>
                <a:latin typeface="仿宋" panose="02010609060101010101" pitchFamily="49" charset="-122"/>
                <a:ea typeface="仿宋" panose="02010609060101010101" pitchFamily="49" charset="-122"/>
              </a:rPr>
              <a:t>3</a:t>
            </a:r>
            <a:r>
              <a:rPr lang="zh-CN" altLang="en-US" sz="2000" dirty="0">
                <a:solidFill>
                  <a:srgbClr val="000000"/>
                </a:solidFill>
                <a:latin typeface="仿宋" panose="02010609060101010101" pitchFamily="49" charset="-122"/>
                <a:ea typeface="仿宋" panose="02010609060101010101" pitchFamily="49" charset="-122"/>
              </a:rPr>
              <a:t>）：如果甲天生就是一个胆小的人，从小听其父亲说，和女性在月经期发生性关系会暴病而死，并坚信是这样的。但事实上乙并没有来月经，乙欺骗了甲。甲误以为乙来月经了，停止强奸行为的，应如何认定？</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答：甲的行为成立犯罪未遂。因为甲主观上认为乙来月经了，无法强奸，所以，成立犯罪未遂。虽然甲的认识是错误的，但犯罪未遂、犯罪中止，本质上是判断行为人主观心态的一种犯罪停止形态。</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C51C702E-497D-EFBB-D21B-E4E8A3ACFB55}"/>
              </a:ext>
            </a:extLst>
          </p:cNvPr>
          <p:cNvSpPr/>
          <p:nvPr/>
        </p:nvSpPr>
        <p:spPr>
          <a:xfrm>
            <a:off x="112713" y="23813"/>
            <a:ext cx="9001125" cy="3478212"/>
          </a:xfrm>
          <a:prstGeom prst="rect">
            <a:avLst/>
          </a:prstGeom>
        </p:spPr>
        <p:txBody>
          <a:bodyPr>
            <a:spAutoFit/>
          </a:bodyPr>
          <a:lstStyle/>
          <a:p>
            <a:pPr algn="just" eaLnBrk="1">
              <a:defRPr/>
            </a:pPr>
            <a:r>
              <a:rPr lang="zh-CN" altLang="en-US" sz="2000" dirty="0">
                <a:solidFill>
                  <a:srgbClr val="000000"/>
                </a:solidFill>
                <a:latin typeface="仿宋" panose="02010609060101010101" pitchFamily="49" charset="-122"/>
                <a:ea typeface="仿宋" panose="02010609060101010101" pitchFamily="49" charset="-122"/>
              </a:rPr>
              <a:t>案例</a:t>
            </a:r>
            <a:r>
              <a:rPr lang="en-US" altLang="zh-CN" sz="2000" dirty="0">
                <a:solidFill>
                  <a:srgbClr val="000000"/>
                </a:solidFill>
                <a:latin typeface="仿宋" panose="02010609060101010101" pitchFamily="49" charset="-122"/>
                <a:ea typeface="仿宋" panose="02010609060101010101" pitchFamily="49" charset="-122"/>
              </a:rPr>
              <a:t>3</a:t>
            </a:r>
            <a:r>
              <a:rPr lang="zh-CN" altLang="en-US" sz="2000" dirty="0">
                <a:solidFill>
                  <a:srgbClr val="000000"/>
                </a:solidFill>
                <a:latin typeface="仿宋" panose="02010609060101010101" pitchFamily="49" charset="-122"/>
                <a:ea typeface="仿宋" panose="02010609060101010101" pitchFamily="49" charset="-122"/>
              </a:rPr>
              <a:t>：甲欲杀乙，给乙的杯子投放了甲自认为可以致死的毒药。乙喝下该毒药后，甲心生悔意，将乙送往医院。</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问（</a:t>
            </a:r>
            <a:r>
              <a:rPr lang="en-US" altLang="zh-CN" sz="2000" dirty="0">
                <a:solidFill>
                  <a:srgbClr val="000000"/>
                </a:solidFill>
                <a:latin typeface="仿宋" panose="02010609060101010101" pitchFamily="49" charset="-122"/>
                <a:ea typeface="仿宋" panose="02010609060101010101" pitchFamily="49" charset="-122"/>
              </a:rPr>
              <a:t>1</a:t>
            </a:r>
            <a:r>
              <a:rPr lang="zh-CN" altLang="en-US" sz="2000" dirty="0">
                <a:solidFill>
                  <a:srgbClr val="000000"/>
                </a:solidFill>
                <a:latin typeface="仿宋" panose="02010609060101010101" pitchFamily="49" charset="-122"/>
                <a:ea typeface="仿宋" panose="02010609060101010101" pitchFamily="49" charset="-122"/>
              </a:rPr>
              <a:t>）：甲将乙送往医院，医生检查后对甲说：“没有什么大碍，乙精神状况很好，回去吧。”甲的行为应如何认定？</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问（</a:t>
            </a:r>
            <a:r>
              <a:rPr lang="en-US" altLang="zh-CN" sz="2000" dirty="0">
                <a:solidFill>
                  <a:srgbClr val="000000"/>
                </a:solidFill>
                <a:latin typeface="仿宋" panose="02010609060101010101" pitchFamily="49" charset="-122"/>
                <a:ea typeface="仿宋" panose="02010609060101010101" pitchFamily="49" charset="-122"/>
              </a:rPr>
              <a:t>2</a:t>
            </a:r>
            <a:r>
              <a:rPr lang="zh-CN" altLang="en-US" sz="2000" dirty="0">
                <a:solidFill>
                  <a:srgbClr val="000000"/>
                </a:solidFill>
                <a:latin typeface="仿宋" panose="02010609060101010101" pitchFamily="49" charset="-122"/>
                <a:ea typeface="仿宋" panose="02010609060101010101" pitchFamily="49" charset="-122"/>
              </a:rPr>
              <a:t>）：如果甲在开车将乙送往医院的过程中，丙开车撞了甲的车辆，导致甲在车内不能动弹，两个小时后，救护车赶到现场。将甲、乙送往医院，乙死亡。医生说，如果乙能早到半个小时，就不会死。甲对乙的死亡应如何认定？</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问（</a:t>
            </a:r>
            <a:r>
              <a:rPr lang="en-US" altLang="zh-CN" sz="2000" dirty="0">
                <a:solidFill>
                  <a:srgbClr val="000000"/>
                </a:solidFill>
                <a:latin typeface="仿宋" panose="02010609060101010101" pitchFamily="49" charset="-122"/>
                <a:ea typeface="仿宋" panose="02010609060101010101" pitchFamily="49" charset="-122"/>
              </a:rPr>
              <a:t>3</a:t>
            </a:r>
            <a:r>
              <a:rPr lang="zh-CN" altLang="en-US" sz="2000" dirty="0">
                <a:solidFill>
                  <a:srgbClr val="000000"/>
                </a:solidFill>
                <a:latin typeface="仿宋" panose="02010609060101010101" pitchFamily="49" charset="-122"/>
                <a:ea typeface="仿宋" panose="02010609060101010101" pitchFamily="49" charset="-122"/>
              </a:rPr>
              <a:t>）：如果甲在开车送往医院的过程中，丁开车撞上甲车，导致车辆爆炸，乙当场身亡。甲的行为如何认定？</a:t>
            </a:r>
            <a:endParaRPr lang="en-US" altLang="zh-CN" sz="2000" dirty="0">
              <a:solidFill>
                <a:srgbClr val="000000"/>
              </a:solidFill>
              <a:latin typeface="仿宋" panose="02010609060101010101" pitchFamily="49" charset="-122"/>
              <a:ea typeface="仿宋" panose="02010609060101010101" pitchFamily="49" charset="-122"/>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C36F1065-36F3-732D-76D5-5F250362120A}"/>
              </a:ext>
            </a:extLst>
          </p:cNvPr>
          <p:cNvSpPr/>
          <p:nvPr/>
        </p:nvSpPr>
        <p:spPr>
          <a:xfrm>
            <a:off x="112713" y="23813"/>
            <a:ext cx="9001125" cy="6864350"/>
          </a:xfrm>
          <a:prstGeom prst="rect">
            <a:avLst/>
          </a:prstGeom>
        </p:spPr>
        <p:txBody>
          <a:bodyPr>
            <a:spAutoFit/>
          </a:bodyPr>
          <a:lstStyle/>
          <a:p>
            <a:pPr algn="just" eaLnBrk="1">
              <a:defRPr/>
            </a:pPr>
            <a:r>
              <a:rPr lang="zh-CN" altLang="en-US" sz="2000" dirty="0">
                <a:solidFill>
                  <a:srgbClr val="000000"/>
                </a:solidFill>
                <a:latin typeface="仿宋" panose="02010609060101010101" pitchFamily="49" charset="-122"/>
                <a:ea typeface="仿宋" panose="02010609060101010101" pitchFamily="49" charset="-122"/>
              </a:rPr>
              <a:t>案例</a:t>
            </a:r>
            <a:r>
              <a:rPr lang="en-US" altLang="zh-CN" sz="2000" dirty="0">
                <a:solidFill>
                  <a:srgbClr val="000000"/>
                </a:solidFill>
                <a:latin typeface="仿宋" panose="02010609060101010101" pitchFamily="49" charset="-122"/>
                <a:ea typeface="仿宋" panose="02010609060101010101" pitchFamily="49" charset="-122"/>
              </a:rPr>
              <a:t>3</a:t>
            </a:r>
            <a:r>
              <a:rPr lang="zh-CN" altLang="en-US" sz="2000" dirty="0">
                <a:solidFill>
                  <a:srgbClr val="000000"/>
                </a:solidFill>
                <a:latin typeface="仿宋" panose="02010609060101010101" pitchFamily="49" charset="-122"/>
                <a:ea typeface="仿宋" panose="02010609060101010101" pitchFamily="49" charset="-122"/>
              </a:rPr>
              <a:t>：甲欲杀乙，给乙的杯子投放了甲自认为可以致死的毒药。乙喝下该毒药后，甲心生悔意，将乙送往医院。</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问（</a:t>
            </a:r>
            <a:r>
              <a:rPr lang="en-US" altLang="zh-CN" sz="2000" dirty="0">
                <a:solidFill>
                  <a:srgbClr val="000000"/>
                </a:solidFill>
                <a:latin typeface="仿宋" panose="02010609060101010101" pitchFamily="49" charset="-122"/>
                <a:ea typeface="仿宋" panose="02010609060101010101" pitchFamily="49" charset="-122"/>
              </a:rPr>
              <a:t>1</a:t>
            </a:r>
            <a:r>
              <a:rPr lang="zh-CN" altLang="en-US" sz="2000" dirty="0">
                <a:solidFill>
                  <a:srgbClr val="000000"/>
                </a:solidFill>
                <a:latin typeface="仿宋" panose="02010609060101010101" pitchFamily="49" charset="-122"/>
                <a:ea typeface="仿宋" panose="02010609060101010101" pitchFamily="49" charset="-122"/>
              </a:rPr>
              <a:t>）：甲将乙送往医院，医生检查后对甲说：“没有什么大碍，乙精神状况很好，回去吧。”甲的行为应如何认定？</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答：甲成立犯罪中止。甲在主观上自认为犯罪能够造成被害人死亡，已经放下屠刀、改恶从善，应成立犯罪中止。（只要你实施了中止行为，既遂结果也没有出现，你就是犯罪中止）</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问（</a:t>
            </a:r>
            <a:r>
              <a:rPr lang="en-US" altLang="zh-CN" sz="2000" dirty="0">
                <a:solidFill>
                  <a:srgbClr val="000000"/>
                </a:solidFill>
                <a:latin typeface="仿宋" panose="02010609060101010101" pitchFamily="49" charset="-122"/>
                <a:ea typeface="仿宋" panose="02010609060101010101" pitchFamily="49" charset="-122"/>
              </a:rPr>
              <a:t>2</a:t>
            </a:r>
            <a:r>
              <a:rPr lang="zh-CN" altLang="en-US" sz="2000" dirty="0">
                <a:solidFill>
                  <a:srgbClr val="000000"/>
                </a:solidFill>
                <a:latin typeface="仿宋" panose="02010609060101010101" pitchFamily="49" charset="-122"/>
                <a:ea typeface="仿宋" panose="02010609060101010101" pitchFamily="49" charset="-122"/>
              </a:rPr>
              <a:t>）：如果甲在开车将乙送往医院的过程中，丙开车撞了甲的车辆，导致甲在车内不能动弹，两个小时后，救护车赶到现场。将甲、乙送往医院，乙死亡。医生说，如果乙能早到半个小时，就不会死。甲对乙的死亡应如何认定？答：甲的行为成立故意杀人罪既遂。甲的行为与己的死亡结果之间仍然存在因果关系，虽然交通事故耽误了时间，但是交通事故本身并没有独立（</a:t>
            </a:r>
            <a:r>
              <a:rPr lang="en-US" altLang="zh-CN" sz="2000" dirty="0">
                <a:solidFill>
                  <a:srgbClr val="000000"/>
                </a:solidFill>
                <a:latin typeface="仿宋" panose="02010609060101010101" pitchFamily="49" charset="-122"/>
                <a:ea typeface="仿宋" panose="02010609060101010101" pitchFamily="49" charset="-122"/>
              </a:rPr>
              <a:t>100%</a:t>
            </a:r>
            <a:r>
              <a:rPr lang="zh-CN" altLang="en-US" sz="2000" dirty="0">
                <a:solidFill>
                  <a:srgbClr val="000000"/>
                </a:solidFill>
                <a:latin typeface="仿宋" panose="02010609060101010101" pitchFamily="49" charset="-122"/>
                <a:ea typeface="仿宋" panose="02010609060101010101" pitchFamily="49" charset="-122"/>
              </a:rPr>
              <a:t>）导致乙的死亡结果。应是毒性发生与交通事故延时共同导致了被害人的死亡结果，甲的行为与乙的死亡结果之间存在因果关系，甲成立故意杀人罪的既遂。</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问（</a:t>
            </a:r>
            <a:r>
              <a:rPr lang="en-US" altLang="zh-CN" sz="2000" dirty="0">
                <a:solidFill>
                  <a:srgbClr val="000000"/>
                </a:solidFill>
                <a:latin typeface="仿宋" panose="02010609060101010101" pitchFamily="49" charset="-122"/>
                <a:ea typeface="仿宋" panose="02010609060101010101" pitchFamily="49" charset="-122"/>
              </a:rPr>
              <a:t>3</a:t>
            </a:r>
            <a:r>
              <a:rPr lang="zh-CN" altLang="en-US" sz="2000" dirty="0">
                <a:solidFill>
                  <a:srgbClr val="000000"/>
                </a:solidFill>
                <a:latin typeface="仿宋" panose="02010609060101010101" pitchFamily="49" charset="-122"/>
                <a:ea typeface="仿宋" panose="02010609060101010101" pitchFamily="49" charset="-122"/>
              </a:rPr>
              <a:t>）：如果甲在开车送往医院的过程中，丁开车撞上甲车，导致车辆爆炸，乙当场身亡。甲的行为如何认定？</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答：甲的行为成立犯罪中止。丁的交通肇事行为导致车辆爆炸，对死亡的贡献率接近</a:t>
            </a:r>
            <a:r>
              <a:rPr lang="en-US" altLang="zh-CN" sz="2000" dirty="0">
                <a:solidFill>
                  <a:srgbClr val="000000"/>
                </a:solidFill>
                <a:latin typeface="仿宋" panose="02010609060101010101" pitchFamily="49" charset="-122"/>
                <a:ea typeface="仿宋" panose="02010609060101010101" pitchFamily="49" charset="-122"/>
              </a:rPr>
              <a:t>100%</a:t>
            </a:r>
            <a:r>
              <a:rPr lang="zh-CN" altLang="en-US" sz="2000" dirty="0">
                <a:solidFill>
                  <a:srgbClr val="000000"/>
                </a:solidFill>
                <a:latin typeface="仿宋" panose="02010609060101010101" pitchFamily="49" charset="-122"/>
                <a:ea typeface="仿宋" panose="02010609060101010101" pitchFamily="49" charset="-122"/>
              </a:rPr>
              <a:t>，独立地导致了死亡结果出现。换言之，在毒性发作之前，交通肇事冒出来了。故投毒行为与死亡结果之间没有因果关系，甲的行为成立犯罪中止。</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281A664F-8B71-1B11-EE3B-9A6A5A918D15}"/>
              </a:ext>
            </a:extLst>
          </p:cNvPr>
          <p:cNvSpPr/>
          <p:nvPr/>
        </p:nvSpPr>
        <p:spPr>
          <a:xfrm>
            <a:off x="0" y="404664"/>
            <a:ext cx="9001125" cy="5016500"/>
          </a:xfrm>
          <a:prstGeom prst="rect">
            <a:avLst/>
          </a:prstGeom>
        </p:spPr>
        <p:txBody>
          <a:bodyPr>
            <a:spAutoFit/>
          </a:bodyPr>
          <a:lstStyle/>
          <a:p>
            <a:pPr algn="just" eaLnBrk="1">
              <a:defRPr/>
            </a:pPr>
            <a:r>
              <a:rPr lang="zh-CN" altLang="en-US" sz="2000" dirty="0">
                <a:solidFill>
                  <a:srgbClr val="000000"/>
                </a:solidFill>
                <a:latin typeface="仿宋" panose="02010609060101010101" pitchFamily="49" charset="-122"/>
                <a:ea typeface="仿宋" panose="02010609060101010101" pitchFamily="49" charset="-122"/>
              </a:rPr>
              <a:t>案例</a:t>
            </a:r>
            <a:r>
              <a:rPr lang="en-US" altLang="zh-CN" sz="2000" dirty="0">
                <a:solidFill>
                  <a:srgbClr val="000000"/>
                </a:solidFill>
                <a:latin typeface="仿宋" panose="02010609060101010101" pitchFamily="49" charset="-122"/>
                <a:ea typeface="仿宋" panose="02010609060101010101" pitchFamily="49" charset="-122"/>
              </a:rPr>
              <a:t>4</a:t>
            </a:r>
            <a:r>
              <a:rPr lang="zh-CN" altLang="en-US" sz="2000" dirty="0">
                <a:solidFill>
                  <a:srgbClr val="000000"/>
                </a:solidFill>
                <a:latin typeface="仿宋" panose="02010609060101010101" pitchFamily="49" charset="-122"/>
                <a:ea typeface="仿宋" panose="02010609060101010101" pitchFamily="49" charset="-122"/>
              </a:rPr>
              <a:t>：徐某欲杀蒋某，恰巧家里有前两天买来毒老鼠的砒霜。于是徐某打算用砒霜毒死蒋某。徐某误将砒霜旁边的面粉当作“砒霜”投入蒋某的饮食里，未造成蒋某死亡。</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问题：徐某的行为如何定性，存在几种观点，请说明理由。</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答案：徐某基于杀人故意，向蒋某实施了“投毒”的行为，但由于徐某对“砒霜”有认识错误，使得徐某的犯罪行为在当时的情况下不可能达到既遂。</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关于徐某的行为定性，存在以下两种不同观点：</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a:t>
            </a:r>
            <a:r>
              <a:rPr lang="en-US" altLang="zh-CN" sz="2000" dirty="0">
                <a:solidFill>
                  <a:srgbClr val="000000"/>
                </a:solidFill>
                <a:latin typeface="仿宋" panose="02010609060101010101" pitchFamily="49" charset="-122"/>
                <a:ea typeface="仿宋" panose="02010609060101010101" pitchFamily="49" charset="-122"/>
              </a:rPr>
              <a:t>1</a:t>
            </a:r>
            <a:r>
              <a:rPr lang="zh-CN" altLang="en-US" sz="2000" dirty="0">
                <a:solidFill>
                  <a:srgbClr val="000000"/>
                </a:solidFill>
                <a:latin typeface="仿宋" panose="02010609060101010101" pitchFamily="49" charset="-122"/>
                <a:ea typeface="仿宋" panose="02010609060101010101" pitchFamily="49" charset="-122"/>
              </a:rPr>
              <a:t>）一种观点认为，徐某构成不可罚的不能犯，不构成犯罪。</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理由：结果无价值论认为，徐某实施的行为不会对法益造成危险，也即面粉不可能致蒋某死亡，从结果上看，徐某的行为没有社会危害性，不成立犯罪。</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a:t>
            </a:r>
            <a:r>
              <a:rPr lang="en-US" altLang="zh-CN" sz="2000" dirty="0">
                <a:solidFill>
                  <a:srgbClr val="000000"/>
                </a:solidFill>
                <a:latin typeface="仿宋" panose="02010609060101010101" pitchFamily="49" charset="-122"/>
                <a:ea typeface="仿宋" panose="02010609060101010101" pitchFamily="49" charset="-122"/>
              </a:rPr>
              <a:t>2</a:t>
            </a:r>
            <a:r>
              <a:rPr lang="zh-CN" altLang="en-US" sz="2000" dirty="0">
                <a:solidFill>
                  <a:srgbClr val="000000"/>
                </a:solidFill>
                <a:latin typeface="仿宋" panose="02010609060101010101" pitchFamily="49" charset="-122"/>
                <a:ea typeface="仿宋" panose="02010609060101010101" pitchFamily="49" charset="-122"/>
              </a:rPr>
              <a:t>）另一种观点认为，徐某构成可罚的不能犯，故意杀人罪未遂。</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理由：行为无价值论认为，徐某的行为具有致人死亡的危险性，类似行为重复上演就有造成被害人死亡的危险性，属于故意杀人罪的未遂。</a:t>
            </a:r>
            <a:endParaRPr lang="en-US" altLang="zh-CN" sz="2000" dirty="0">
              <a:solidFill>
                <a:srgbClr val="000000"/>
              </a:solidFill>
              <a:latin typeface="仿宋" panose="02010609060101010101" pitchFamily="49" charset="-122"/>
              <a:ea typeface="仿宋" panose="02010609060101010101" pitchFamily="49"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92A126-82D9-4326-D770-F108B929C270}"/>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2123BB88-8FAA-A6D0-F614-BDAE258CAFAC}"/>
              </a:ext>
            </a:extLst>
          </p:cNvPr>
          <p:cNvSpPr/>
          <p:nvPr/>
        </p:nvSpPr>
        <p:spPr>
          <a:xfrm>
            <a:off x="17463" y="260350"/>
            <a:ext cx="9109075" cy="6617196"/>
          </a:xfrm>
          <a:prstGeom prst="rect">
            <a:avLst/>
          </a:prstGeom>
        </p:spPr>
        <p:txBody>
          <a:bodyPr>
            <a:spAutoFit/>
          </a:bodyPr>
          <a:lstStyle/>
          <a:p>
            <a:pPr algn="just" eaLnBrk="1">
              <a:defRPr/>
            </a:pPr>
            <a:r>
              <a:rPr lang="zh-CN" altLang="en-US" sz="2000" dirty="0">
                <a:solidFill>
                  <a:srgbClr val="000000"/>
                </a:solidFill>
                <a:latin typeface="+mn-ea"/>
                <a:ea typeface="+mn-ea"/>
              </a:rPr>
              <a:t>    </a:t>
            </a:r>
            <a:endParaRPr lang="en-US" altLang="zh-CN" sz="2000" dirty="0">
              <a:solidFill>
                <a:srgbClr val="000000"/>
              </a:solidFill>
              <a:latin typeface="+mn-ea"/>
              <a:ea typeface="+mn-ea"/>
            </a:endParaRPr>
          </a:p>
          <a:p>
            <a:pPr algn="just" eaLnBrk="1">
              <a:defRPr/>
            </a:pPr>
            <a:endParaRPr lang="en-US" altLang="zh-CN" sz="2000" dirty="0">
              <a:solidFill>
                <a:srgbClr val="000000"/>
              </a:solidFill>
              <a:latin typeface="+mn-ea"/>
              <a:ea typeface="+mn-ea"/>
            </a:endParaRPr>
          </a:p>
          <a:p>
            <a:pPr algn="just" eaLnBrk="1">
              <a:defRPr/>
            </a:pPr>
            <a:endParaRPr lang="en-US" altLang="zh-CN" sz="2000" dirty="0">
              <a:solidFill>
                <a:srgbClr val="000000"/>
              </a:solidFill>
              <a:latin typeface="+mn-ea"/>
              <a:ea typeface="+mn-ea"/>
            </a:endParaRPr>
          </a:p>
          <a:p>
            <a:pPr algn="just" eaLnBrk="1">
              <a:defRPr/>
            </a:pPr>
            <a:endParaRPr lang="en-US" altLang="zh-CN" sz="2000" dirty="0">
              <a:solidFill>
                <a:srgbClr val="000000"/>
              </a:solidFill>
              <a:latin typeface="+mn-ea"/>
              <a:ea typeface="+mn-ea"/>
            </a:endParaRPr>
          </a:p>
          <a:p>
            <a:pPr algn="just" eaLnBrk="1">
              <a:defRPr/>
            </a:pPr>
            <a:endParaRPr lang="en-US" altLang="zh-CN" sz="2000" dirty="0">
              <a:solidFill>
                <a:srgbClr val="000000"/>
              </a:solidFill>
              <a:latin typeface="+mn-ea"/>
              <a:ea typeface="+mn-ea"/>
            </a:endParaRPr>
          </a:p>
          <a:p>
            <a:pPr algn="just" eaLnBrk="1">
              <a:defRPr/>
            </a:pPr>
            <a:r>
              <a:rPr lang="zh-CN" altLang="en-US" dirty="0">
                <a:solidFill>
                  <a:srgbClr val="000000"/>
                </a:solidFill>
                <a:latin typeface="+mn-ea"/>
                <a:ea typeface="+mn-ea"/>
              </a:rPr>
              <a:t>    </a:t>
            </a:r>
            <a:r>
              <a:rPr lang="zh-CN" altLang="en-US" dirty="0">
                <a:solidFill>
                  <a:srgbClr val="000000"/>
                </a:solidFill>
                <a:latin typeface="仿宋" panose="02010609060101010101" pitchFamily="49" charset="-122"/>
                <a:ea typeface="仿宋" panose="02010609060101010101" pitchFamily="49" charset="-122"/>
              </a:rPr>
              <a:t>甲想杀乙，在</a:t>
            </a:r>
            <a:r>
              <a:rPr lang="en-US" altLang="zh-CN" dirty="0">
                <a:solidFill>
                  <a:srgbClr val="000000"/>
                </a:solidFill>
                <a:latin typeface="仿宋" panose="02010609060101010101" pitchFamily="49" charset="-122"/>
                <a:ea typeface="仿宋" panose="02010609060101010101" pitchFamily="49" charset="-122"/>
              </a:rPr>
              <a:t>A</a:t>
            </a:r>
            <a:r>
              <a:rPr lang="zh-CN" altLang="en-US" dirty="0">
                <a:solidFill>
                  <a:srgbClr val="000000"/>
                </a:solidFill>
                <a:latin typeface="仿宋" panose="02010609060101010101" pitchFamily="49" charset="-122"/>
                <a:ea typeface="仿宋" panose="02010609060101010101" pitchFamily="49" charset="-122"/>
              </a:rPr>
              <a:t>点买刀，</a:t>
            </a:r>
            <a:r>
              <a:rPr lang="en-US" altLang="zh-CN" dirty="0">
                <a:solidFill>
                  <a:srgbClr val="000000"/>
                </a:solidFill>
                <a:latin typeface="仿宋" panose="02010609060101010101" pitchFamily="49" charset="-122"/>
                <a:ea typeface="仿宋" panose="02010609060101010101" pitchFamily="49" charset="-122"/>
              </a:rPr>
              <a:t>B</a:t>
            </a:r>
            <a:r>
              <a:rPr lang="zh-CN" altLang="en-US" dirty="0">
                <a:solidFill>
                  <a:srgbClr val="000000"/>
                </a:solidFill>
                <a:latin typeface="仿宋" panose="02010609060101010101" pitchFamily="49" charset="-122"/>
                <a:ea typeface="仿宋" panose="02010609060101010101" pitchFamily="49" charset="-122"/>
              </a:rPr>
              <a:t>点尾随乙，</a:t>
            </a:r>
            <a:r>
              <a:rPr lang="en-US" altLang="zh-CN" dirty="0">
                <a:solidFill>
                  <a:srgbClr val="000000"/>
                </a:solidFill>
                <a:latin typeface="仿宋" panose="02010609060101010101" pitchFamily="49" charset="-122"/>
                <a:ea typeface="仿宋" panose="02010609060101010101" pitchFamily="49" charset="-122"/>
              </a:rPr>
              <a:t>C</a:t>
            </a:r>
            <a:r>
              <a:rPr lang="zh-CN" altLang="en-US" dirty="0">
                <a:solidFill>
                  <a:srgbClr val="000000"/>
                </a:solidFill>
                <a:latin typeface="仿宋" panose="02010609060101010101" pitchFamily="49" charset="-122"/>
                <a:ea typeface="仿宋" panose="02010609060101010101" pitchFamily="49" charset="-122"/>
              </a:rPr>
              <a:t>点举刀砍乙，</a:t>
            </a:r>
            <a:r>
              <a:rPr lang="en-US" altLang="zh-CN" dirty="0">
                <a:solidFill>
                  <a:srgbClr val="000000"/>
                </a:solidFill>
                <a:latin typeface="仿宋" panose="02010609060101010101" pitchFamily="49" charset="-122"/>
                <a:ea typeface="仿宋" panose="02010609060101010101" pitchFamily="49" charset="-122"/>
              </a:rPr>
              <a:t>D</a:t>
            </a:r>
            <a:r>
              <a:rPr lang="zh-CN" altLang="en-US" dirty="0">
                <a:solidFill>
                  <a:srgbClr val="000000"/>
                </a:solidFill>
                <a:latin typeface="仿宋" panose="02010609060101010101" pitchFamily="49" charset="-122"/>
                <a:ea typeface="仿宋" panose="02010609060101010101" pitchFamily="49" charset="-122"/>
              </a:rPr>
              <a:t>点将乙砍死。甲的买刀和尾随行为，对乙只有抽象危险，还处于犯罪的预备阶段；举刀砍乙的行为，对乙有紧迫危险，就进入了犯罪的实行阶段；将乙杀死就产生了终局性停止，危险现实化为结果，甲构成故意杀人罪既遂。</a:t>
            </a:r>
            <a:endParaRPr lang="en-US" altLang="zh-CN"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dirty="0">
                <a:solidFill>
                  <a:srgbClr val="000000"/>
                </a:solidFill>
                <a:latin typeface="仿宋" panose="02010609060101010101" pitchFamily="49" charset="-122"/>
                <a:ea typeface="仿宋" panose="02010609060101010101" pitchFamily="49" charset="-122"/>
              </a:rPr>
              <a:t>    </a:t>
            </a:r>
            <a:r>
              <a:rPr lang="zh-CN" altLang="en-US" dirty="0">
                <a:solidFill>
                  <a:srgbClr val="000000"/>
                </a:solidFill>
                <a:latin typeface="仿宋" panose="02010609060101010101" pitchFamily="49" charset="-122"/>
                <a:ea typeface="仿宋" panose="02010609060101010101" pitchFamily="49" charset="-122"/>
              </a:rPr>
              <a:t>（</a:t>
            </a:r>
            <a:r>
              <a:rPr lang="en-US" altLang="zh-CN" dirty="0">
                <a:solidFill>
                  <a:srgbClr val="000000"/>
                </a:solidFill>
                <a:latin typeface="仿宋" panose="02010609060101010101" pitchFamily="49" charset="-122"/>
                <a:ea typeface="仿宋" panose="02010609060101010101" pitchFamily="49" charset="-122"/>
              </a:rPr>
              <a:t>1</a:t>
            </a:r>
            <a:r>
              <a:rPr lang="zh-CN" altLang="en-US" dirty="0">
                <a:solidFill>
                  <a:srgbClr val="000000"/>
                </a:solidFill>
                <a:latin typeface="仿宋" panose="02010609060101010101" pitchFamily="49" charset="-122"/>
                <a:ea typeface="仿宋" panose="02010609060101010101" pitchFamily="49" charset="-122"/>
              </a:rPr>
              <a:t>）在</a:t>
            </a:r>
            <a:r>
              <a:rPr lang="en-US" altLang="zh-CN" dirty="0">
                <a:solidFill>
                  <a:srgbClr val="000000"/>
                </a:solidFill>
                <a:latin typeface="仿宋" panose="02010609060101010101" pitchFamily="49" charset="-122"/>
                <a:ea typeface="仿宋" panose="02010609060101010101" pitchFamily="49" charset="-122"/>
              </a:rPr>
              <a:t>A</a:t>
            </a:r>
            <a:r>
              <a:rPr lang="zh-CN" altLang="en-US" dirty="0">
                <a:solidFill>
                  <a:srgbClr val="000000"/>
                </a:solidFill>
                <a:latin typeface="仿宋" panose="02010609060101010101" pitchFamily="49" charset="-122"/>
                <a:ea typeface="仿宋" panose="02010609060101010101" pitchFamily="49" charset="-122"/>
              </a:rPr>
              <a:t>点与</a:t>
            </a:r>
            <a:r>
              <a:rPr lang="en-US" altLang="zh-CN" dirty="0">
                <a:solidFill>
                  <a:srgbClr val="000000"/>
                </a:solidFill>
                <a:latin typeface="仿宋" panose="02010609060101010101" pitchFamily="49" charset="-122"/>
                <a:ea typeface="仿宋" panose="02010609060101010101" pitchFamily="49" charset="-122"/>
              </a:rPr>
              <a:t>C</a:t>
            </a:r>
            <a:r>
              <a:rPr lang="zh-CN" altLang="en-US" dirty="0">
                <a:solidFill>
                  <a:srgbClr val="000000"/>
                </a:solidFill>
                <a:latin typeface="仿宋" panose="02010609060101010101" pitchFamily="49" charset="-122"/>
                <a:ea typeface="仿宋" panose="02010609060101010101" pitchFamily="49" charset="-122"/>
              </a:rPr>
              <a:t>点（不含）之间的犯罪形态：预备阶段的犯罪中止、犯罪预备。</a:t>
            </a:r>
            <a:endParaRPr lang="en-US" altLang="zh-CN" dirty="0">
              <a:solidFill>
                <a:srgbClr val="000000"/>
              </a:solidFill>
              <a:latin typeface="仿宋" panose="02010609060101010101" pitchFamily="49" charset="-122"/>
              <a:ea typeface="仿宋" panose="02010609060101010101" pitchFamily="49" charset="-122"/>
            </a:endParaRPr>
          </a:p>
          <a:p>
            <a:pPr algn="just" eaLnBrk="1">
              <a:defRPr/>
            </a:pPr>
            <a:r>
              <a:rPr lang="en-US" altLang="zh-CN" dirty="0">
                <a:solidFill>
                  <a:srgbClr val="000000"/>
                </a:solidFill>
                <a:latin typeface="仿宋" panose="02010609060101010101" pitchFamily="49" charset="-122"/>
                <a:ea typeface="仿宋" panose="02010609060101010101" pitchFamily="49" charset="-122"/>
              </a:rPr>
              <a:t>    </a:t>
            </a:r>
            <a:r>
              <a:rPr lang="zh-CN" altLang="en-US" dirty="0">
                <a:solidFill>
                  <a:srgbClr val="000000"/>
                </a:solidFill>
                <a:latin typeface="仿宋" panose="02010609060101010101" pitchFamily="49" charset="-122"/>
                <a:ea typeface="仿宋" panose="02010609060101010101" pitchFamily="49" charset="-122"/>
              </a:rPr>
              <a:t>例</a:t>
            </a:r>
            <a:r>
              <a:rPr lang="en-US" altLang="zh-CN" dirty="0">
                <a:solidFill>
                  <a:srgbClr val="000000"/>
                </a:solidFill>
                <a:latin typeface="仿宋" panose="02010609060101010101" pitchFamily="49" charset="-122"/>
                <a:ea typeface="仿宋" panose="02010609060101010101" pitchFamily="49" charset="-122"/>
              </a:rPr>
              <a:t>1</a:t>
            </a:r>
            <a:r>
              <a:rPr lang="zh-CN" altLang="en-US" dirty="0">
                <a:solidFill>
                  <a:srgbClr val="000000"/>
                </a:solidFill>
                <a:latin typeface="仿宋" panose="02010609060101010101" pitchFamily="49" charset="-122"/>
                <a:ea typeface="仿宋" panose="02010609060101010101" pitchFamily="49" charset="-122"/>
              </a:rPr>
              <a:t>，甲买刀后，心生悔意，将刀丢弃。这时犯罪产生了终局性停止，甲基于意志以内的原因放弃犯罪，由于犯罪还处于预备阶段，故甲构成预备阶段的犯罪中止。</a:t>
            </a:r>
            <a:endParaRPr lang="en-US" altLang="zh-CN" dirty="0">
              <a:solidFill>
                <a:srgbClr val="000000"/>
              </a:solidFill>
              <a:latin typeface="仿宋" panose="02010609060101010101" pitchFamily="49" charset="-122"/>
              <a:ea typeface="仿宋" panose="02010609060101010101" pitchFamily="49" charset="-122"/>
            </a:endParaRPr>
          </a:p>
          <a:p>
            <a:pPr algn="just" eaLnBrk="1">
              <a:defRPr/>
            </a:pPr>
            <a:r>
              <a:rPr lang="en-US" altLang="zh-CN" dirty="0">
                <a:solidFill>
                  <a:srgbClr val="000000"/>
                </a:solidFill>
                <a:latin typeface="仿宋" panose="02010609060101010101" pitchFamily="49" charset="-122"/>
                <a:ea typeface="仿宋" panose="02010609060101010101" pitchFamily="49" charset="-122"/>
              </a:rPr>
              <a:t>    </a:t>
            </a:r>
            <a:r>
              <a:rPr lang="zh-CN" altLang="en-US" dirty="0">
                <a:solidFill>
                  <a:srgbClr val="000000"/>
                </a:solidFill>
                <a:latin typeface="仿宋" panose="02010609060101010101" pitchFamily="49" charset="-122"/>
                <a:ea typeface="仿宋" panose="02010609060101010101" pitchFamily="49" charset="-122"/>
              </a:rPr>
              <a:t>例</a:t>
            </a:r>
            <a:r>
              <a:rPr lang="en-US" altLang="zh-CN" dirty="0">
                <a:solidFill>
                  <a:srgbClr val="000000"/>
                </a:solidFill>
                <a:latin typeface="仿宋" panose="02010609060101010101" pitchFamily="49" charset="-122"/>
                <a:ea typeface="仿宋" panose="02010609060101010101" pitchFamily="49" charset="-122"/>
              </a:rPr>
              <a:t>2</a:t>
            </a:r>
            <a:r>
              <a:rPr lang="zh-CN" altLang="en-US" dirty="0">
                <a:solidFill>
                  <a:srgbClr val="000000"/>
                </a:solidFill>
                <a:latin typeface="仿宋" panose="02010609060101010101" pitchFamily="49" charset="-122"/>
                <a:ea typeface="仿宋" panose="02010609060101010101" pitchFamily="49" charset="-122"/>
              </a:rPr>
              <a:t>，甲买刀后，尾随乙，但被巡逻的警察制服。这时犯罪产生了终局性停止，甲基于意志以外的原因放弃犯罪，由于犯罪还处于预备阶段，故甲构成犯罪预备。</a:t>
            </a:r>
            <a:endParaRPr lang="en-US" altLang="zh-CN"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dirty="0">
                <a:solidFill>
                  <a:srgbClr val="000000"/>
                </a:solidFill>
                <a:latin typeface="仿宋" panose="02010609060101010101" pitchFamily="49" charset="-122"/>
                <a:ea typeface="仿宋" panose="02010609060101010101" pitchFamily="49" charset="-122"/>
              </a:rPr>
              <a:t>    </a:t>
            </a:r>
            <a:r>
              <a:rPr lang="zh-CN" altLang="en-US" dirty="0">
                <a:solidFill>
                  <a:srgbClr val="000000"/>
                </a:solidFill>
                <a:latin typeface="仿宋" panose="02010609060101010101" pitchFamily="49" charset="-122"/>
                <a:ea typeface="仿宋" panose="02010609060101010101" pitchFamily="49" charset="-122"/>
              </a:rPr>
              <a:t>（</a:t>
            </a:r>
            <a:r>
              <a:rPr lang="en-US" altLang="zh-CN" dirty="0">
                <a:solidFill>
                  <a:srgbClr val="000000"/>
                </a:solidFill>
                <a:latin typeface="仿宋" panose="02010609060101010101" pitchFamily="49" charset="-122"/>
                <a:ea typeface="仿宋" panose="02010609060101010101" pitchFamily="49" charset="-122"/>
              </a:rPr>
              <a:t>2</a:t>
            </a:r>
            <a:r>
              <a:rPr lang="zh-CN" altLang="en-US" dirty="0">
                <a:solidFill>
                  <a:srgbClr val="000000"/>
                </a:solidFill>
                <a:latin typeface="仿宋" panose="02010609060101010101" pitchFamily="49" charset="-122"/>
                <a:ea typeface="仿宋" panose="02010609060101010101" pitchFamily="49" charset="-122"/>
              </a:rPr>
              <a:t>）在</a:t>
            </a:r>
            <a:r>
              <a:rPr lang="en-US" altLang="zh-CN" dirty="0">
                <a:solidFill>
                  <a:srgbClr val="000000"/>
                </a:solidFill>
                <a:latin typeface="仿宋" panose="02010609060101010101" pitchFamily="49" charset="-122"/>
                <a:ea typeface="仿宋" panose="02010609060101010101" pitchFamily="49" charset="-122"/>
              </a:rPr>
              <a:t>C</a:t>
            </a:r>
            <a:r>
              <a:rPr lang="zh-CN" altLang="en-US" dirty="0">
                <a:solidFill>
                  <a:srgbClr val="000000"/>
                </a:solidFill>
                <a:latin typeface="仿宋" panose="02010609060101010101" pitchFamily="49" charset="-122"/>
                <a:ea typeface="仿宋" panose="02010609060101010101" pitchFamily="49" charset="-122"/>
              </a:rPr>
              <a:t>点与</a:t>
            </a:r>
            <a:r>
              <a:rPr lang="en-US" altLang="zh-CN" dirty="0">
                <a:solidFill>
                  <a:srgbClr val="000000"/>
                </a:solidFill>
                <a:latin typeface="仿宋" panose="02010609060101010101" pitchFamily="49" charset="-122"/>
                <a:ea typeface="仿宋" panose="02010609060101010101" pitchFamily="49" charset="-122"/>
              </a:rPr>
              <a:t>D</a:t>
            </a:r>
            <a:r>
              <a:rPr lang="zh-CN" altLang="en-US" dirty="0">
                <a:solidFill>
                  <a:srgbClr val="000000"/>
                </a:solidFill>
                <a:latin typeface="仿宋" panose="02010609060101010101" pitchFamily="49" charset="-122"/>
                <a:ea typeface="仿宋" panose="02010609060101010101" pitchFamily="49" charset="-122"/>
              </a:rPr>
              <a:t>点（包含）之间的犯罪形态：犯罪未遂、实行阶段的犯罪中止、犯罪既遂。</a:t>
            </a:r>
            <a:endParaRPr lang="en-US" altLang="zh-CN" dirty="0">
              <a:solidFill>
                <a:srgbClr val="000000"/>
              </a:solidFill>
              <a:latin typeface="仿宋" panose="02010609060101010101" pitchFamily="49" charset="-122"/>
              <a:ea typeface="仿宋" panose="02010609060101010101" pitchFamily="49" charset="-122"/>
            </a:endParaRPr>
          </a:p>
          <a:p>
            <a:pPr algn="just" eaLnBrk="1">
              <a:defRPr/>
            </a:pPr>
            <a:r>
              <a:rPr lang="en-US" altLang="zh-CN" dirty="0">
                <a:solidFill>
                  <a:srgbClr val="000000"/>
                </a:solidFill>
                <a:latin typeface="仿宋" panose="02010609060101010101" pitchFamily="49" charset="-122"/>
                <a:ea typeface="仿宋" panose="02010609060101010101" pitchFamily="49" charset="-122"/>
              </a:rPr>
              <a:t>    </a:t>
            </a:r>
            <a:r>
              <a:rPr lang="zh-CN" altLang="en-US" dirty="0">
                <a:solidFill>
                  <a:srgbClr val="000000"/>
                </a:solidFill>
                <a:latin typeface="仿宋" panose="02010609060101010101" pitchFamily="49" charset="-122"/>
                <a:ea typeface="仿宋" panose="02010609060101010101" pitchFamily="49" charset="-122"/>
              </a:rPr>
              <a:t>例</a:t>
            </a:r>
            <a:r>
              <a:rPr lang="en-US" altLang="zh-CN" dirty="0">
                <a:solidFill>
                  <a:srgbClr val="000000"/>
                </a:solidFill>
                <a:latin typeface="仿宋" panose="02010609060101010101" pitchFamily="49" charset="-122"/>
                <a:ea typeface="仿宋" panose="02010609060101010101" pitchFamily="49" charset="-122"/>
              </a:rPr>
              <a:t>1</a:t>
            </a:r>
            <a:r>
              <a:rPr lang="zh-CN" altLang="en-US" dirty="0">
                <a:solidFill>
                  <a:srgbClr val="000000"/>
                </a:solidFill>
                <a:latin typeface="仿宋" panose="02010609060101010101" pitchFamily="49" charset="-122"/>
                <a:ea typeface="仿宋" panose="02010609060101010101" pitchFamily="49" charset="-122"/>
              </a:rPr>
              <a:t>，甲举刀砍乙，但被乙制服。这时犯罪产生了终局性停止，甲基于意志以外的原因放弃犯罪，由于犯罪已经进入实行阶段，故甲构成犯罪未遂。</a:t>
            </a:r>
            <a:endParaRPr lang="en-US" altLang="zh-CN" dirty="0">
              <a:solidFill>
                <a:srgbClr val="000000"/>
              </a:solidFill>
              <a:latin typeface="仿宋" panose="02010609060101010101" pitchFamily="49" charset="-122"/>
              <a:ea typeface="仿宋" panose="02010609060101010101" pitchFamily="49" charset="-122"/>
            </a:endParaRPr>
          </a:p>
          <a:p>
            <a:pPr algn="just" eaLnBrk="1">
              <a:defRPr/>
            </a:pPr>
            <a:r>
              <a:rPr lang="en-US" altLang="zh-CN" dirty="0">
                <a:solidFill>
                  <a:srgbClr val="000000"/>
                </a:solidFill>
                <a:latin typeface="仿宋" panose="02010609060101010101" pitchFamily="49" charset="-122"/>
                <a:ea typeface="仿宋" panose="02010609060101010101" pitchFamily="49" charset="-122"/>
              </a:rPr>
              <a:t>    </a:t>
            </a:r>
            <a:r>
              <a:rPr lang="zh-CN" altLang="en-US" dirty="0">
                <a:solidFill>
                  <a:srgbClr val="000000"/>
                </a:solidFill>
                <a:latin typeface="仿宋" panose="02010609060101010101" pitchFamily="49" charset="-122"/>
                <a:ea typeface="仿宋" panose="02010609060101010101" pitchFamily="49" charset="-122"/>
              </a:rPr>
              <a:t>例</a:t>
            </a:r>
            <a:r>
              <a:rPr lang="en-US" altLang="zh-CN" dirty="0">
                <a:solidFill>
                  <a:srgbClr val="000000"/>
                </a:solidFill>
                <a:latin typeface="仿宋" panose="02010609060101010101" pitchFamily="49" charset="-122"/>
                <a:ea typeface="仿宋" panose="02010609060101010101" pitchFamily="49" charset="-122"/>
              </a:rPr>
              <a:t>2</a:t>
            </a:r>
            <a:r>
              <a:rPr lang="zh-CN" altLang="en-US" dirty="0">
                <a:solidFill>
                  <a:srgbClr val="000000"/>
                </a:solidFill>
                <a:latin typeface="仿宋" panose="02010609060101010101" pitchFamily="49" charset="-122"/>
                <a:ea typeface="仿宋" panose="02010609060101010101" pitchFamily="49" charset="-122"/>
              </a:rPr>
              <a:t>，甲举刀砍乙，未砍中。甲心生悔意，弃刀回家。这时犯罪产生了终局性停止，甲基于意志以内的原因放弃犯罪，由于犯罪已经进入实行阶段，故甲构成实行阶段的犯罪中止。</a:t>
            </a:r>
            <a:endParaRPr lang="en-US" altLang="zh-CN" b="1" dirty="0">
              <a:solidFill>
                <a:srgbClr val="000000"/>
              </a:solidFill>
              <a:latin typeface="仿宋" panose="02010609060101010101" pitchFamily="49" charset="-122"/>
              <a:ea typeface="仿宋" panose="02010609060101010101" pitchFamily="49" charset="-122"/>
            </a:endParaRPr>
          </a:p>
        </p:txBody>
      </p:sp>
      <p:pic>
        <p:nvPicPr>
          <p:cNvPr id="4" name="图片 3">
            <a:extLst>
              <a:ext uri="{FF2B5EF4-FFF2-40B4-BE49-F238E27FC236}">
                <a16:creationId xmlns:a16="http://schemas.microsoft.com/office/drawing/2014/main" id="{DC051622-7646-1D17-42D2-95B8BECE72BE}"/>
              </a:ext>
            </a:extLst>
          </p:cNvPr>
          <p:cNvPicPr>
            <a:picLocks noChangeAspect="1"/>
          </p:cNvPicPr>
          <p:nvPr/>
        </p:nvPicPr>
        <p:blipFill>
          <a:blip r:embed="rId2"/>
          <a:stretch>
            <a:fillRect/>
          </a:stretch>
        </p:blipFill>
        <p:spPr>
          <a:xfrm>
            <a:off x="1285943" y="260350"/>
            <a:ext cx="6572114" cy="1296144"/>
          </a:xfrm>
          <a:prstGeom prst="rect">
            <a:avLst/>
          </a:prstGeom>
        </p:spPr>
      </p:pic>
    </p:spTree>
    <p:extLst>
      <p:ext uri="{BB962C8B-B14F-4D97-AF65-F5344CB8AC3E}">
        <p14:creationId xmlns:p14="http://schemas.microsoft.com/office/powerpoint/2010/main" val="253261195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36A99F2D-DDF5-268F-2E08-B2C5F017959F}"/>
              </a:ext>
            </a:extLst>
          </p:cNvPr>
          <p:cNvSpPr/>
          <p:nvPr/>
        </p:nvSpPr>
        <p:spPr>
          <a:xfrm>
            <a:off x="71437" y="188640"/>
            <a:ext cx="9001125" cy="5016500"/>
          </a:xfrm>
          <a:prstGeom prst="rect">
            <a:avLst/>
          </a:prstGeom>
        </p:spPr>
        <p:txBody>
          <a:bodyPr>
            <a:spAutoFit/>
          </a:bodyPr>
          <a:lstStyle/>
          <a:p>
            <a:pPr algn="just" eaLnBrk="1">
              <a:defRPr/>
            </a:pPr>
            <a:r>
              <a:rPr lang="zh-CN" altLang="en-US" sz="2000" dirty="0">
                <a:solidFill>
                  <a:srgbClr val="000000"/>
                </a:solidFill>
                <a:latin typeface="仿宋" panose="02010609060101010101" pitchFamily="49" charset="-122"/>
                <a:ea typeface="仿宋" panose="02010609060101010101" pitchFamily="49" charset="-122"/>
              </a:rPr>
              <a:t>案例</a:t>
            </a:r>
            <a:r>
              <a:rPr lang="en-US" altLang="zh-CN" sz="2000" dirty="0">
                <a:solidFill>
                  <a:srgbClr val="000000"/>
                </a:solidFill>
                <a:latin typeface="仿宋" panose="02010609060101010101" pitchFamily="49" charset="-122"/>
                <a:ea typeface="仿宋" panose="02010609060101010101" pitchFamily="49" charset="-122"/>
              </a:rPr>
              <a:t>5</a:t>
            </a:r>
            <a:r>
              <a:rPr lang="zh-CN" altLang="en-US" sz="2000" dirty="0">
                <a:solidFill>
                  <a:srgbClr val="000000"/>
                </a:solidFill>
                <a:latin typeface="仿宋" panose="02010609060101010101" pitchFamily="49" charset="-122"/>
                <a:ea typeface="仿宋" panose="02010609060101010101" pitchFamily="49" charset="-122"/>
              </a:rPr>
              <a:t>：赵某恼羞成怒想要勒死妻子万某。正在拿皮带勒万某脖子的时候，万某叫喊，听到呼声的两个孩子跑过来（一个</a:t>
            </a:r>
            <a:r>
              <a:rPr lang="en-US" altLang="zh-CN" sz="2000" dirty="0">
                <a:solidFill>
                  <a:srgbClr val="000000"/>
                </a:solidFill>
                <a:latin typeface="仿宋" panose="02010609060101010101" pitchFamily="49" charset="-122"/>
                <a:ea typeface="仿宋" panose="02010609060101010101" pitchFamily="49" charset="-122"/>
              </a:rPr>
              <a:t>3</a:t>
            </a:r>
            <a:r>
              <a:rPr lang="zh-CN" altLang="en-US" sz="2000" dirty="0">
                <a:solidFill>
                  <a:srgbClr val="000000"/>
                </a:solidFill>
                <a:latin typeface="仿宋" panose="02010609060101010101" pitchFamily="49" charset="-122"/>
                <a:ea typeface="仿宋" panose="02010609060101010101" pitchFamily="49" charset="-122"/>
              </a:rPr>
              <a:t>岁，一个</a:t>
            </a:r>
            <a:r>
              <a:rPr lang="en-US" altLang="zh-CN" sz="2000" dirty="0">
                <a:solidFill>
                  <a:srgbClr val="000000"/>
                </a:solidFill>
                <a:latin typeface="仿宋" panose="02010609060101010101" pitchFamily="49" charset="-122"/>
                <a:ea typeface="仿宋" panose="02010609060101010101" pitchFamily="49" charset="-122"/>
              </a:rPr>
              <a:t>5</a:t>
            </a:r>
            <a:r>
              <a:rPr lang="zh-CN" altLang="en-US" sz="2000" dirty="0">
                <a:solidFill>
                  <a:srgbClr val="000000"/>
                </a:solidFill>
                <a:latin typeface="仿宋" panose="02010609060101010101" pitchFamily="49" charset="-122"/>
                <a:ea typeface="仿宋" panose="02010609060101010101" pitchFamily="49" charset="-122"/>
              </a:rPr>
              <a:t>岁）。赵某觉得不应该当着两个孩子的面杀死妻子，于是停止行凶，仅造成万某轻伤。</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问题：赵某的行为如何认定，可能存在几种观点，请说明理由。</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答案：根据客观说，成立犯罪未遂。客观说主张，犯罪行为是否“能”继续进行，应以社会一般人的判断为标准。一般人在杀妻子时，如果自已的小孩在身边，应该“不能”继续实施犯罪，故赵某应成立犯罪未遂。</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根据主观说（通说），可能成立犯罪未遂，也可能成立犯罪中止。犯罪行为是否“能”继续进行，应以犯罪分子本人的主观判断为标准。本案中，如果赵某认为能够继续杀妻，其停止下来的，成立犯罪中止；如果赵某认为难以继续进行的，成立未遂。</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主观说确实也存在方法论上的疑问，如何去判断行为人的主观想法，有时又不得不参考客观标准（社会一般人标准）。</a:t>
            </a:r>
            <a:endParaRPr lang="en-US" altLang="zh-CN" sz="2000" dirty="0">
              <a:solidFill>
                <a:srgbClr val="000000"/>
              </a:solidFill>
              <a:latin typeface="仿宋" panose="02010609060101010101" pitchFamily="49" charset="-122"/>
              <a:ea typeface="仿宋" panose="02010609060101010101" pitchFamily="49" charset="-122"/>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a:extLst>
              <a:ext uri="{FF2B5EF4-FFF2-40B4-BE49-F238E27FC236}">
                <a16:creationId xmlns:a16="http://schemas.microsoft.com/office/drawing/2014/main" id="{21D1E200-87F1-B2E6-BF7B-B2D41AE86B7D}"/>
              </a:ext>
            </a:extLst>
          </p:cNvPr>
          <p:cNvSpPr/>
          <p:nvPr/>
        </p:nvSpPr>
        <p:spPr>
          <a:xfrm>
            <a:off x="71437" y="764704"/>
            <a:ext cx="9001125" cy="5262979"/>
          </a:xfrm>
          <a:prstGeom prst="rect">
            <a:avLst/>
          </a:prstGeom>
        </p:spPr>
        <p:txBody>
          <a:bodyPr>
            <a:spAutoFit/>
          </a:bodyPr>
          <a:lstStyle/>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、犯罪停止形态是针对</a:t>
            </a:r>
            <a:r>
              <a:rPr lang="zh-CN" altLang="en-US" sz="2400" b="1" dirty="0">
                <a:solidFill>
                  <a:srgbClr val="0070C0"/>
                </a:solidFill>
                <a:latin typeface="黑体" panose="02010609060101010101" pitchFamily="49" charset="-122"/>
                <a:ea typeface="黑体" panose="02010609060101010101" pitchFamily="49" charset="-122"/>
              </a:rPr>
              <a:t>部分直接故意犯罪</a:t>
            </a:r>
            <a:r>
              <a:rPr lang="zh-CN" altLang="en-US" sz="2400" dirty="0">
                <a:solidFill>
                  <a:srgbClr val="000000"/>
                </a:solidFill>
                <a:latin typeface="黑体" panose="02010609060101010101" pitchFamily="49" charset="-122"/>
                <a:ea typeface="黑体" panose="02010609060101010101" pitchFamily="49" charset="-122"/>
              </a:rPr>
              <a:t>而言</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一般认为，间接故意犯罪、过失犯罪，必须</a:t>
            </a:r>
            <a:r>
              <a:rPr lang="zh-CN" altLang="en-US" sz="2400" b="1" dirty="0">
                <a:solidFill>
                  <a:srgbClr val="000000"/>
                </a:solidFill>
                <a:latin typeface="黑体" panose="02010609060101010101" pitchFamily="49" charset="-122"/>
                <a:ea typeface="黑体" panose="02010609060101010101" pitchFamily="49" charset="-122"/>
              </a:rPr>
              <a:t>造成结果</a:t>
            </a:r>
            <a:r>
              <a:rPr lang="zh-CN" altLang="en-US" sz="2400" dirty="0">
                <a:solidFill>
                  <a:srgbClr val="000000"/>
                </a:solidFill>
                <a:latin typeface="黑体" panose="02010609060101010101" pitchFamily="49" charset="-122"/>
                <a:ea typeface="黑体" panose="02010609060101010101" pitchFamily="49" charset="-122"/>
              </a:rPr>
              <a:t>才能定罪处罚，没有造成结果的不处罚，也就</a:t>
            </a:r>
            <a:r>
              <a:rPr lang="zh-CN" altLang="en-US" sz="2400" b="1" dirty="0">
                <a:solidFill>
                  <a:schemeClr val="tx2">
                    <a:lumMod val="60000"/>
                    <a:lumOff val="40000"/>
                  </a:schemeClr>
                </a:solidFill>
                <a:latin typeface="黑体" panose="02010609060101010101" pitchFamily="49" charset="-122"/>
                <a:ea typeface="黑体" panose="02010609060101010101" pitchFamily="49" charset="-122"/>
              </a:rPr>
              <a:t>不存在</a:t>
            </a:r>
            <a:r>
              <a:rPr lang="zh-CN" altLang="en-US" sz="2400" dirty="0">
                <a:solidFill>
                  <a:srgbClr val="000000"/>
                </a:solidFill>
                <a:latin typeface="黑体" panose="02010609060101010101" pitchFamily="49" charset="-122"/>
                <a:ea typeface="黑体" panose="02010609060101010101" pitchFamily="49" charset="-122"/>
              </a:rPr>
              <a:t>犯罪未遂、中止等</a:t>
            </a:r>
            <a:r>
              <a:rPr lang="zh-CN" altLang="en-US" sz="2400" b="1" dirty="0">
                <a:solidFill>
                  <a:srgbClr val="000000"/>
                </a:solidFill>
                <a:latin typeface="黑体" panose="02010609060101010101" pitchFamily="49" charset="-122"/>
                <a:ea typeface="黑体" panose="02010609060101010101" pitchFamily="49" charset="-122"/>
              </a:rPr>
              <a:t>未完成形态</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、犯罪停止形态</a:t>
            </a:r>
            <a:r>
              <a:rPr lang="zh-CN" altLang="en-US" sz="2400" b="1" dirty="0">
                <a:solidFill>
                  <a:srgbClr val="000000"/>
                </a:solidFill>
                <a:latin typeface="黑体" panose="02010609060101010101" pitchFamily="49" charset="-122"/>
                <a:ea typeface="黑体" panose="02010609060101010101" pitchFamily="49" charset="-122"/>
              </a:rPr>
              <a:t>具有</a:t>
            </a:r>
            <a:r>
              <a:rPr lang="zh-CN" altLang="en-US" sz="2400" b="1" dirty="0">
                <a:solidFill>
                  <a:srgbClr val="0070C0"/>
                </a:solidFill>
                <a:latin typeface="黑体" panose="02010609060101010101" pitchFamily="49" charset="-122"/>
                <a:ea typeface="黑体" panose="02010609060101010101" pitchFamily="49" charset="-122"/>
              </a:rPr>
              <a:t>终局性、不可转换性</a:t>
            </a:r>
            <a:endParaRPr lang="en-US" altLang="zh-CN" sz="2400" b="1"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b="1"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对于一个具体的犯罪行为而言，犯罪形态是犯罪的一种</a:t>
            </a:r>
            <a:r>
              <a:rPr lang="zh-CN" altLang="en-US" sz="2400" b="1" dirty="0">
                <a:solidFill>
                  <a:schemeClr val="tx2">
                    <a:lumMod val="60000"/>
                    <a:lumOff val="40000"/>
                  </a:schemeClr>
                </a:solidFill>
                <a:latin typeface="黑体" panose="02010609060101010101" pitchFamily="49" charset="-122"/>
                <a:ea typeface="黑体" panose="02010609060101010101" pitchFamily="49" charset="-122"/>
              </a:rPr>
              <a:t>终局性</a:t>
            </a:r>
            <a:r>
              <a:rPr lang="zh-CN" altLang="en-US" sz="2400" b="1" dirty="0">
                <a:solidFill>
                  <a:srgbClr val="000000"/>
                </a:solidFill>
                <a:latin typeface="黑体" panose="02010609060101010101" pitchFamily="49" charset="-122"/>
                <a:ea typeface="黑体" panose="02010609060101010101" pitchFamily="49" charset="-122"/>
              </a:rPr>
              <a:t>形态</a:t>
            </a:r>
            <a:r>
              <a:rPr lang="zh-CN" altLang="en-US" sz="2400" dirty="0">
                <a:solidFill>
                  <a:srgbClr val="000000"/>
                </a:solidFill>
                <a:latin typeface="黑体" panose="02010609060101010101" pitchFamily="49" charset="-122"/>
                <a:ea typeface="黑体" panose="02010609060101010101" pitchFamily="49" charset="-122"/>
              </a:rPr>
              <a:t>，而非暂时性停顿。即使是犯罪预备、犯罪未遂、犯罪中止等犯罪未完成形态，也是一种终局性形态。因此，各犯罪形态之间是</a:t>
            </a:r>
            <a:r>
              <a:rPr lang="zh-CN" altLang="en-US" sz="2400" b="1" dirty="0">
                <a:solidFill>
                  <a:schemeClr val="tx2">
                    <a:lumMod val="60000"/>
                    <a:lumOff val="40000"/>
                  </a:schemeClr>
                </a:solidFill>
                <a:latin typeface="黑体" panose="02010609060101010101" pitchFamily="49" charset="-122"/>
                <a:ea typeface="黑体" panose="02010609060101010101" pitchFamily="49" charset="-122"/>
              </a:rPr>
              <a:t>相互排斥</a:t>
            </a:r>
            <a:r>
              <a:rPr lang="zh-CN" altLang="en-US" sz="2400" dirty="0">
                <a:solidFill>
                  <a:srgbClr val="000000"/>
                </a:solidFill>
                <a:latin typeface="黑体" panose="02010609060101010101" pitchFamily="49" charset="-122"/>
                <a:ea typeface="黑体" panose="02010609060101010101" pitchFamily="49" charset="-122"/>
              </a:rPr>
              <a:t>的关系，不能并存。即在同一犯罪中，只能出现一个犯罪形态</a:t>
            </a:r>
            <a:r>
              <a:rPr lang="zh-CN" altLang="en-US" sz="2400" dirty="0">
                <a:solidFill>
                  <a:srgbClr val="000000"/>
                </a:solidFill>
                <a:latin typeface="+mn-ea"/>
                <a:ea typeface="+mn-ea"/>
              </a:rPr>
              <a:t>。</a:t>
            </a:r>
            <a:r>
              <a:rPr lang="zh-CN" altLang="en-US" sz="2400" dirty="0">
                <a:solidFill>
                  <a:srgbClr val="000000"/>
                </a:solidFill>
                <a:latin typeface="仿宋" panose="02010609060101010101" pitchFamily="49" charset="-122"/>
                <a:ea typeface="仿宋" panose="02010609060101010101" pitchFamily="49" charset="-122"/>
              </a:rPr>
              <a:t>盗窃、抢夺他人财物既遂之后，又将财物返还他人的，也不成立犯罪中止。</a:t>
            </a:r>
            <a:endParaRPr lang="en-US" altLang="zh-CN" sz="2400" dirty="0">
              <a:solidFill>
                <a:srgbClr val="000000"/>
              </a:solidFill>
              <a:latin typeface="仿宋" panose="02010609060101010101" pitchFamily="49" charset="-122"/>
              <a:ea typeface="仿宋" panose="02010609060101010101" pitchFamily="49"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1BADFA84-DA4A-9257-7842-89F85FEA3F8D}"/>
              </a:ext>
            </a:extLst>
          </p:cNvPr>
          <p:cNvSpPr/>
          <p:nvPr/>
        </p:nvSpPr>
        <p:spPr>
          <a:xfrm>
            <a:off x="-108520" y="260648"/>
            <a:ext cx="8929688" cy="830262"/>
          </a:xfrm>
          <a:prstGeom prst="rect">
            <a:avLst/>
          </a:prstGeom>
        </p:spPr>
        <p:txBody>
          <a:bodyPr>
            <a:spAutoFit/>
          </a:bodyPr>
          <a:lstStyle/>
          <a:p>
            <a:pPr algn="ctr" eaLnBrk="1">
              <a:defRPr/>
            </a:pPr>
            <a:r>
              <a:rPr lang="zh-CN" altLang="en-US" sz="2800" b="1" dirty="0">
                <a:solidFill>
                  <a:srgbClr val="000000"/>
                </a:solidFill>
                <a:latin typeface="黑体" panose="02010609060101010101" pitchFamily="49" charset="-122"/>
                <a:ea typeface="黑体" panose="02010609060101010101" pitchFamily="49" charset="-122"/>
              </a:rPr>
              <a:t>第二节 犯罪既遂</a:t>
            </a:r>
            <a:endParaRPr lang="en-US" altLang="zh-CN" sz="2800" b="1" dirty="0">
              <a:solidFill>
                <a:srgbClr val="000000"/>
              </a:solidFill>
              <a:latin typeface="黑体" panose="02010609060101010101" pitchFamily="49" charset="-122"/>
              <a:ea typeface="黑体" panose="02010609060101010101" pitchFamily="49" charset="-122"/>
            </a:endParaRPr>
          </a:p>
          <a:p>
            <a:pPr eaLnBrk="1">
              <a:defRPr/>
            </a:pPr>
            <a:endParaRPr lang="en-US" altLang="zh-CN" sz="2000" dirty="0">
              <a:solidFill>
                <a:srgbClr val="000000"/>
              </a:solidFill>
              <a:latin typeface="+mn-ea"/>
              <a:ea typeface="+mn-ea"/>
            </a:endParaRPr>
          </a:p>
        </p:txBody>
      </p:sp>
      <p:sp>
        <p:nvSpPr>
          <p:cNvPr id="9220" name="文本框 7">
            <a:extLst>
              <a:ext uri="{FF2B5EF4-FFF2-40B4-BE49-F238E27FC236}">
                <a16:creationId xmlns:a16="http://schemas.microsoft.com/office/drawing/2014/main" id="{D7506478-EEC0-AF75-73EE-3F82F97A9E98}"/>
              </a:ext>
            </a:extLst>
          </p:cNvPr>
          <p:cNvSpPr txBox="1">
            <a:spLocks noChangeArrowheads="1"/>
          </p:cNvSpPr>
          <p:nvPr/>
        </p:nvSpPr>
        <p:spPr bwMode="auto">
          <a:xfrm>
            <a:off x="71437" y="1090910"/>
            <a:ext cx="9001125" cy="4985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just" eaLnBrk="1">
              <a:spcBef>
                <a:spcPct val="0"/>
              </a:spcBef>
              <a:buFontTx/>
              <a:buNone/>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小案例</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乐乐欲毒死年迈的父亲，在饭菜中掺入“毒鼠强”。老人觉得饭菜有异味就没吃，在将饭菜倒掉时，不慎摔倒死亡。乐乐构成故意杀人罪既遂吗？（杀父案） </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zh-CN" altLang="en-US" sz="2400" dirty="0">
                <a:solidFill>
                  <a:srgbClr val="000000"/>
                </a:solidFill>
                <a:latin typeface="仿宋" panose="02010609060101010101" pitchFamily="49" charset="-122"/>
                <a:ea typeface="仿宋" panose="02010609060101010101" pitchFamily="49" charset="-122"/>
              </a:rPr>
              <a:t>       </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zh-CN" altLang="en-US" sz="2400" dirty="0">
                <a:solidFill>
                  <a:srgbClr val="000000"/>
                </a:solidFill>
                <a:latin typeface="Times New Roman" panose="02020603050405020304" pitchFamily="18" charset="0"/>
              </a:rPr>
              <a:t>         </a:t>
            </a:r>
            <a:r>
              <a:rPr lang="zh-CN" altLang="en-US" sz="2400" dirty="0">
                <a:solidFill>
                  <a:srgbClr val="000000"/>
                </a:solidFill>
                <a:latin typeface="黑体" panose="02010609060101010101" pitchFamily="49" charset="-122"/>
                <a:ea typeface="黑体" panose="02010609060101010101" pitchFamily="49" charset="-122"/>
              </a:rPr>
              <a:t>一、犯罪既遂的概念</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犯罪既遂，指犯罪人的行为</a:t>
            </a:r>
            <a:r>
              <a:rPr lang="zh-CN" altLang="en-US" sz="2400" dirty="0">
                <a:solidFill>
                  <a:srgbClr val="0070C0"/>
                </a:solidFill>
                <a:latin typeface="黑体" panose="02010609060101010101" pitchFamily="49" charset="-122"/>
                <a:ea typeface="黑体" panose="02010609060101010101" pitchFamily="49" charset="-122"/>
              </a:rPr>
              <a:t>完整地实现了</a:t>
            </a:r>
            <a:r>
              <a:rPr lang="zh-CN" altLang="en-US" sz="2400" dirty="0">
                <a:solidFill>
                  <a:srgbClr val="000000"/>
                </a:solidFill>
                <a:latin typeface="黑体" panose="02010609060101010101" pitchFamily="49" charset="-122"/>
                <a:ea typeface="黑体" panose="02010609060101010101" pitchFamily="49" charset="-122"/>
              </a:rPr>
              <a:t>刑法分则条文所规定的</a:t>
            </a:r>
            <a:r>
              <a:rPr lang="zh-CN" altLang="en-US" sz="2400" dirty="0">
                <a:solidFill>
                  <a:srgbClr val="0070C0"/>
                </a:solidFill>
                <a:latin typeface="黑体" panose="02010609060101010101" pitchFamily="49" charset="-122"/>
                <a:ea typeface="黑体" panose="02010609060101010101" pitchFamily="49" charset="-122"/>
              </a:rPr>
              <a:t>全部犯罪构成的事实。</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spcBef>
                <a:spcPct val="0"/>
              </a:spcBef>
              <a:buFontTx/>
              <a:buNone/>
            </a:pPr>
            <a:endParaRPr lang="en-US" altLang="zh-CN" sz="1000" dirty="0">
              <a:solidFill>
                <a:srgbClr val="0070C0"/>
              </a:solidFill>
              <a:latin typeface="黑体" panose="02010609060101010101" pitchFamily="49" charset="-122"/>
              <a:ea typeface="黑体" panose="02010609060101010101" pitchFamily="49" charset="-122"/>
            </a:endParaRPr>
          </a:p>
          <a:p>
            <a:pPr algn="just" eaLnBrk="1">
              <a:spcBef>
                <a:spcPct val="0"/>
              </a:spcBef>
              <a:buFontTx/>
              <a:buNone/>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犯罪既遂是刑法分则规定的某种犯罪构成的完成形态，也是依照分则条文规定的法定刑（法律后果）进行处罚的</a:t>
            </a:r>
            <a:r>
              <a:rPr lang="zh-CN" altLang="en-US" sz="2400" dirty="0">
                <a:solidFill>
                  <a:srgbClr val="0070C0"/>
                </a:solidFill>
                <a:latin typeface="黑体" panose="02010609060101010101" pitchFamily="49" charset="-122"/>
                <a:ea typeface="黑体" panose="02010609060101010101" pitchFamily="49" charset="-122"/>
              </a:rPr>
              <a:t>标准形态。</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spcBef>
                <a:spcPct val="0"/>
              </a:spcBef>
              <a:buFontTx/>
              <a:buNone/>
            </a:pPr>
            <a:endParaRPr lang="en-US" altLang="zh-CN" sz="1000" dirty="0">
              <a:solidFill>
                <a:srgbClr val="000000"/>
              </a:solidFill>
              <a:latin typeface="Times New Roman" panose="02020603050405020304" pitchFamily="18" charset="0"/>
            </a:endParaRPr>
          </a:p>
          <a:p>
            <a:pPr algn="just" eaLnBrk="1">
              <a:spcBef>
                <a:spcPct val="0"/>
              </a:spcBef>
              <a:buFontTx/>
              <a:buNone/>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例如，甲要杀乙且将乙杀死，就完全实现了“故意杀人且已将人杀死”这一法定犯罪构成的全部要件，构成故意杀人罪既遂，应按照所触犯的刑法第</a:t>
            </a:r>
            <a:r>
              <a:rPr lang="en-US" altLang="zh-CN" sz="2400" dirty="0">
                <a:solidFill>
                  <a:srgbClr val="000000"/>
                </a:solidFill>
                <a:latin typeface="仿宋" panose="02010609060101010101" pitchFamily="49" charset="-122"/>
                <a:ea typeface="仿宋" panose="02010609060101010101" pitchFamily="49" charset="-122"/>
              </a:rPr>
              <a:t>232</a:t>
            </a:r>
            <a:r>
              <a:rPr lang="zh-CN" altLang="en-US" sz="2400" dirty="0">
                <a:solidFill>
                  <a:srgbClr val="000000"/>
                </a:solidFill>
                <a:latin typeface="仿宋" panose="02010609060101010101" pitchFamily="49" charset="-122"/>
                <a:ea typeface="仿宋" panose="02010609060101010101" pitchFamily="49" charset="-122"/>
              </a:rPr>
              <a:t>条故意杀人罪规定的法定刑处罚。</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文本框 7">
            <a:extLst>
              <a:ext uri="{FF2B5EF4-FFF2-40B4-BE49-F238E27FC236}">
                <a16:creationId xmlns:a16="http://schemas.microsoft.com/office/drawing/2014/main" id="{F4E79E7B-8271-1FCA-63DA-41C80A152035}"/>
              </a:ext>
            </a:extLst>
          </p:cNvPr>
          <p:cNvSpPr txBox="1">
            <a:spLocks noChangeArrowheads="1"/>
          </p:cNvSpPr>
          <p:nvPr/>
        </p:nvSpPr>
        <p:spPr bwMode="auto">
          <a:xfrm>
            <a:off x="71438" y="765175"/>
            <a:ext cx="9001125" cy="5293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just" eaLnBrk="1">
              <a:spcBef>
                <a:spcPct val="0"/>
              </a:spcBef>
              <a:buFontTx/>
              <a:buNone/>
            </a:pPr>
            <a:r>
              <a:rPr lang="zh-CN" altLang="en-US" sz="2400" dirty="0">
                <a:solidFill>
                  <a:srgbClr val="000000"/>
                </a:solidFill>
                <a:latin typeface="黑体" panose="02010609060101010101" pitchFamily="49" charset="-122"/>
                <a:ea typeface="黑体" panose="02010609060101010101" pitchFamily="49" charset="-122"/>
              </a:rPr>
              <a:t>   二、犯罪既遂的判断标准</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（一）理论上的各种学说</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理论上关于犯罪既遂的判断标准不一，有如下观点：</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70C0"/>
                </a:solidFill>
                <a:latin typeface="黑体" panose="02010609060101010101" pitchFamily="49" charset="-122"/>
                <a:ea typeface="黑体" panose="02010609060101010101" pitchFamily="49" charset="-122"/>
              </a:rPr>
              <a:t>结果说</a:t>
            </a:r>
            <a:r>
              <a:rPr lang="zh-CN" altLang="en-US" sz="2400" dirty="0">
                <a:solidFill>
                  <a:srgbClr val="000000"/>
                </a:solidFill>
                <a:latin typeface="黑体" panose="02010609060101010101" pitchFamily="49" charset="-122"/>
                <a:ea typeface="黑体" panose="02010609060101010101" pitchFamily="49" charset="-122"/>
              </a:rPr>
              <a:t>：犯罪既遂是故意犯罪的实行行为造成了刑法规定的犯罪结果。如果行为没有造成刑法规定结果的，属于犯罪未遂。</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70C0"/>
                </a:solidFill>
                <a:latin typeface="黑体" panose="02010609060101010101" pitchFamily="49" charset="-122"/>
                <a:ea typeface="黑体" panose="02010609060101010101" pitchFamily="49" charset="-122"/>
              </a:rPr>
              <a:t>目的说</a:t>
            </a:r>
            <a:r>
              <a:rPr lang="zh-CN" altLang="en-US" sz="2400" dirty="0">
                <a:solidFill>
                  <a:srgbClr val="000000"/>
                </a:solidFill>
                <a:latin typeface="黑体" panose="02010609060101010101" pitchFamily="49" charset="-122"/>
                <a:ea typeface="黑体" panose="02010609060101010101" pitchFamily="49" charset="-122"/>
              </a:rPr>
              <a:t>：犯罪既遂是指故意犯罪的实行行为达到了行为人的犯罪目的。如果行为没有达到行为人犯罪目的的，属于犯罪未遂。</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r>
              <a:rPr lang="en-US" altLang="zh-CN" sz="2400" dirty="0">
                <a:solidFill>
                  <a:srgbClr val="000000"/>
                </a:solidFill>
                <a:latin typeface="黑体" panose="02010609060101010101" pitchFamily="49" charset="-122"/>
                <a:ea typeface="黑体" panose="02010609060101010101" pitchFamily="49" charset="-122"/>
              </a:rPr>
              <a:t>    3.</a:t>
            </a:r>
            <a:r>
              <a:rPr lang="zh-CN" altLang="en-US" sz="2400" dirty="0">
                <a:solidFill>
                  <a:srgbClr val="0070C0"/>
                </a:solidFill>
                <a:latin typeface="黑体" panose="02010609060101010101" pitchFamily="49" charset="-122"/>
                <a:ea typeface="黑体" panose="02010609060101010101" pitchFamily="49" charset="-122"/>
              </a:rPr>
              <a:t>构成要件（齐备）说</a:t>
            </a:r>
            <a:r>
              <a:rPr lang="zh-CN" altLang="en-US" sz="2400" dirty="0">
                <a:solidFill>
                  <a:srgbClr val="000000"/>
                </a:solidFill>
                <a:latin typeface="黑体" panose="02010609060101010101" pitchFamily="49" charset="-122"/>
                <a:ea typeface="黑体" panose="02010609060101010101" pitchFamily="49" charset="-122"/>
              </a:rPr>
              <a:t>：犯罪既遂是指犯罪行为完全具备了基本犯罪构成要件，行为没有完全具备基本犯罪构成要件的，属于犯罪未遂。</a:t>
            </a:r>
            <a:endParaRPr lang="en-US" altLang="zh-CN" sz="2400" dirty="0">
              <a:solidFill>
                <a:srgbClr val="000000"/>
              </a:solidFill>
              <a:latin typeface="黑体" panose="02010609060101010101" pitchFamily="49" charset="-122"/>
              <a:ea typeface="黑体" panose="02010609060101010101" pitchFamily="49"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文本框 7">
            <a:extLst>
              <a:ext uri="{FF2B5EF4-FFF2-40B4-BE49-F238E27FC236}">
                <a16:creationId xmlns:a16="http://schemas.microsoft.com/office/drawing/2014/main" id="{F4E79E7B-8271-1FCA-63DA-41C80A152035}"/>
              </a:ext>
            </a:extLst>
          </p:cNvPr>
          <p:cNvSpPr txBox="1">
            <a:spLocks noChangeArrowheads="1"/>
          </p:cNvSpPr>
          <p:nvPr/>
        </p:nvSpPr>
        <p:spPr bwMode="auto">
          <a:xfrm>
            <a:off x="142875" y="332656"/>
            <a:ext cx="9001125" cy="6463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just" eaLnBrk="1">
              <a:spcBef>
                <a:spcPct val="0"/>
              </a:spcBef>
              <a:buFontTx/>
              <a:buNone/>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（二）</a:t>
            </a:r>
            <a:r>
              <a:rPr lang="zh-CN" altLang="en-US" sz="2400" b="1" dirty="0">
                <a:solidFill>
                  <a:srgbClr val="000000"/>
                </a:solidFill>
                <a:latin typeface="黑体" panose="02010609060101010101" pitchFamily="49" charset="-122"/>
                <a:ea typeface="黑体" panose="02010609060101010101" pitchFamily="49" charset="-122"/>
              </a:rPr>
              <a:t>通说采取</a:t>
            </a:r>
            <a:r>
              <a:rPr lang="zh-CN" altLang="en-US" sz="2400" b="1" dirty="0">
                <a:solidFill>
                  <a:srgbClr val="0070C0"/>
                </a:solidFill>
                <a:latin typeface="黑体" panose="02010609060101010101" pitchFamily="49" charset="-122"/>
                <a:ea typeface="黑体" panose="02010609060101010101" pitchFamily="49" charset="-122"/>
              </a:rPr>
              <a:t>构成要件齐备说</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endParaRPr lang="en-US" altLang="zh-CN" sz="1000" b="1"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r>
              <a:rPr lang="en-US" altLang="zh-CN" sz="2400" b="1"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应以行为人的行为是否具备了刑法分则规定的某一犯罪的</a:t>
            </a:r>
            <a:r>
              <a:rPr lang="zh-CN" altLang="en-US" sz="2400" dirty="0">
                <a:solidFill>
                  <a:srgbClr val="0070C0"/>
                </a:solidFill>
                <a:latin typeface="黑体" panose="02010609060101010101" pitchFamily="49" charset="-122"/>
                <a:ea typeface="黑体" panose="02010609060101010101" pitchFamily="49" charset="-122"/>
              </a:rPr>
              <a:t>全部构成要件</a:t>
            </a:r>
            <a:r>
              <a:rPr lang="zh-CN" altLang="en-US" sz="2400" dirty="0">
                <a:solidFill>
                  <a:srgbClr val="000000"/>
                </a:solidFill>
                <a:latin typeface="黑体" panose="02010609060101010101" pitchFamily="49" charset="-122"/>
                <a:ea typeface="黑体" panose="02010609060101010101" pitchFamily="49" charset="-122"/>
              </a:rPr>
              <a:t>为标准，不能以犯罪目的是否达到或者以犯罪结果有无发生作为既遂的标准。</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有些犯罪，行为人虽然没有达到犯罪目的，但在法律上已完全具备了犯罪构成的要件，应为既遂而不是未遂。</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例如，诬告陷害罪是</a:t>
            </a:r>
            <a:r>
              <a:rPr lang="zh-CN" altLang="en-US" sz="2400" dirty="0">
                <a:solidFill>
                  <a:srgbClr val="0070C0"/>
                </a:solidFill>
                <a:latin typeface="仿宋" panose="02010609060101010101" pitchFamily="49" charset="-122"/>
                <a:ea typeface="仿宋" panose="02010609060101010101" pitchFamily="49" charset="-122"/>
              </a:rPr>
              <a:t>行为犯</a:t>
            </a:r>
            <a:r>
              <a:rPr lang="zh-CN" altLang="en-US" sz="2400" dirty="0">
                <a:solidFill>
                  <a:srgbClr val="000000"/>
                </a:solidFill>
                <a:latin typeface="仿宋" panose="02010609060101010101" pitchFamily="49" charset="-122"/>
                <a:ea typeface="仿宋" panose="02010609060101010101" pitchFamily="49" charset="-122"/>
              </a:rPr>
              <a:t>，以行为人实施了诬告陷害行为作为既遂的标志，而不是以行为人达到了诬陷他人并使他人负刑事责任的目的作为既遂的标志。</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虽然有不少犯罪是以法定的犯罪结果发生与否作为既遂标志，但犯罪结果是否发生不能作为一切犯罪既遂与否的区分标志。</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spcBef>
                <a:spcPct val="0"/>
              </a:spcBef>
              <a:buFontTx/>
              <a:buNone/>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例如，放火罪、爆炸罪、破坏交通工具罪等</a:t>
            </a:r>
            <a:r>
              <a:rPr lang="zh-CN" altLang="en-US" sz="2400" dirty="0">
                <a:solidFill>
                  <a:srgbClr val="0070C0"/>
                </a:solidFill>
                <a:latin typeface="仿宋" panose="02010609060101010101" pitchFamily="49" charset="-122"/>
                <a:ea typeface="仿宋" panose="02010609060101010101" pitchFamily="49" charset="-122"/>
              </a:rPr>
              <a:t>危险犯</a:t>
            </a:r>
            <a:r>
              <a:rPr lang="zh-CN" altLang="en-US" sz="2400" dirty="0">
                <a:solidFill>
                  <a:srgbClr val="000000"/>
                </a:solidFill>
                <a:latin typeface="仿宋" panose="02010609060101010101" pitchFamily="49" charset="-122"/>
                <a:ea typeface="仿宋" panose="02010609060101010101" pitchFamily="49" charset="-122"/>
              </a:rPr>
              <a:t>的既遂与未遂的区分是以危险状态是否出现为标准，而不是以结果的发生与否为标准。</a:t>
            </a:r>
          </a:p>
        </p:txBody>
      </p:sp>
    </p:spTree>
    <p:extLst>
      <p:ext uri="{BB962C8B-B14F-4D97-AF65-F5344CB8AC3E}">
        <p14:creationId xmlns:p14="http://schemas.microsoft.com/office/powerpoint/2010/main" val="431463505"/>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16434</TotalTime>
  <Words>10020</Words>
  <Application>Microsoft Office PowerPoint</Application>
  <PresentationFormat>全屏显示(4:3)</PresentationFormat>
  <Paragraphs>548</Paragraphs>
  <Slides>51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51</vt:i4>
      </vt:variant>
    </vt:vector>
  </HeadingPairs>
  <TitlesOfParts>
    <vt:vector size="58" baseType="lpstr">
      <vt:lpstr>等线</vt:lpstr>
      <vt:lpstr>仿宋</vt:lpstr>
      <vt:lpstr>黑体</vt:lpstr>
      <vt:lpstr>Arial</vt:lpstr>
      <vt:lpstr>Calibri</vt:lpstr>
      <vt:lpstr>Times New Roman</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zjc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zc</dc:creator>
  <cp:lastModifiedBy>chun zhang</cp:lastModifiedBy>
  <cp:revision>1173</cp:revision>
  <dcterms:created xsi:type="dcterms:W3CDTF">2014-09-20T23:10:11Z</dcterms:created>
  <dcterms:modified xsi:type="dcterms:W3CDTF">2025-10-23T23:42:01Z</dcterms:modified>
</cp:coreProperties>
</file>