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2"/>
  </p:notesMasterIdLst>
  <p:sldIdLst>
    <p:sldId id="1359" r:id="rId2"/>
    <p:sldId id="1415" r:id="rId3"/>
    <p:sldId id="1303" r:id="rId4"/>
    <p:sldId id="1417" r:id="rId5"/>
    <p:sldId id="1418" r:id="rId6"/>
    <p:sldId id="1419" r:id="rId7"/>
    <p:sldId id="1304" r:id="rId8"/>
    <p:sldId id="1420" r:id="rId9"/>
    <p:sldId id="1305" r:id="rId10"/>
    <p:sldId id="1309" r:id="rId11"/>
    <p:sldId id="1313" r:id="rId12"/>
    <p:sldId id="1422" r:id="rId13"/>
    <p:sldId id="1423" r:id="rId14"/>
    <p:sldId id="1310" r:id="rId15"/>
    <p:sldId id="1424" r:id="rId16"/>
    <p:sldId id="1425" r:id="rId17"/>
    <p:sldId id="1426" r:id="rId18"/>
    <p:sldId id="1317" r:id="rId19"/>
    <p:sldId id="1427" r:id="rId20"/>
    <p:sldId id="1428" r:id="rId21"/>
    <p:sldId id="1429" r:id="rId22"/>
    <p:sldId id="1439" r:id="rId23"/>
    <p:sldId id="1440" r:id="rId24"/>
    <p:sldId id="1316" r:id="rId25"/>
    <p:sldId id="1430" r:id="rId26"/>
    <p:sldId id="1433" r:id="rId27"/>
    <p:sldId id="1431" r:id="rId28"/>
    <p:sldId id="1434" r:id="rId29"/>
    <p:sldId id="1435" r:id="rId30"/>
    <p:sldId id="1436" r:id="rId31"/>
    <p:sldId id="1437" r:id="rId32"/>
    <p:sldId id="1432" r:id="rId33"/>
    <p:sldId id="1438" r:id="rId34"/>
    <p:sldId id="1442" r:id="rId35"/>
    <p:sldId id="1320" r:id="rId36"/>
    <p:sldId id="1443" r:id="rId37"/>
    <p:sldId id="1311" r:id="rId38"/>
    <p:sldId id="676" r:id="rId39"/>
    <p:sldId id="1397" r:id="rId40"/>
    <p:sldId id="1414" r:id="rId41"/>
    <p:sldId id="1395" r:id="rId42"/>
    <p:sldId id="1323" r:id="rId43"/>
    <p:sldId id="1372" r:id="rId44"/>
    <p:sldId id="1373" r:id="rId45"/>
    <p:sldId id="1374" r:id="rId46"/>
    <p:sldId id="1386" r:id="rId47"/>
    <p:sldId id="1371" r:id="rId48"/>
    <p:sldId id="1401" r:id="rId49"/>
    <p:sldId id="1402" r:id="rId50"/>
    <p:sldId id="1403" r:id="rId51"/>
    <p:sldId id="1444" r:id="rId52"/>
    <p:sldId id="1326" r:id="rId53"/>
    <p:sldId id="1404" r:id="rId54"/>
    <p:sldId id="1405" r:id="rId55"/>
    <p:sldId id="1406" r:id="rId56"/>
    <p:sldId id="1408" r:id="rId57"/>
    <p:sldId id="1410" r:id="rId58"/>
    <p:sldId id="1407" r:id="rId59"/>
    <p:sldId id="1322" r:id="rId60"/>
    <p:sldId id="1400" r:id="rId61"/>
  </p:sldIdLst>
  <p:sldSz cx="9144000" cy="6858000" type="screen4x3"/>
  <p:notesSz cx="6858000" cy="9144000"/>
  <p:kinsoku lang="zh-CN" invalStChars="!),.:;?]}、。—ˇ¨〃々～‖…’”〕〉》」』〗】∶！＂＇），．：；？］｀｜｝·" invalEndChars="([{‘“〔〈《「『〖【（［｛．·"/>
  <p:defaultTex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3" autoAdjust="0"/>
    <p:restoredTop sz="94660"/>
  </p:normalViewPr>
  <p:slideViewPr>
    <p:cSldViewPr>
      <p:cViewPr varScale="1">
        <p:scale>
          <a:sx n="153" d="100"/>
          <a:sy n="153" d="100"/>
        </p:scale>
        <p:origin x="196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7F2A5AA2-7870-4510-5036-3D9DF7F5C8A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a:extLst>
              <a:ext uri="{FF2B5EF4-FFF2-40B4-BE49-F238E27FC236}">
                <a16:creationId xmlns:a16="http://schemas.microsoft.com/office/drawing/2014/main" id="{37DADB92-12E4-EA92-5E7C-0A2D5A42FC20}"/>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12AD9366-22A6-48FE-B283-107BC34A47A4}" type="datetimeFigureOut">
              <a:rPr lang="zh-CN" altLang="en-US"/>
              <a:pPr>
                <a:defRPr/>
              </a:pPr>
              <a:t>2025/9/30</a:t>
            </a:fld>
            <a:endParaRPr lang="zh-CN" altLang="en-US"/>
          </a:p>
        </p:txBody>
      </p:sp>
      <p:sp>
        <p:nvSpPr>
          <p:cNvPr id="4" name="幻灯片图像占位符 3">
            <a:extLst>
              <a:ext uri="{FF2B5EF4-FFF2-40B4-BE49-F238E27FC236}">
                <a16:creationId xmlns:a16="http://schemas.microsoft.com/office/drawing/2014/main" id="{79F0C915-41B4-A360-5C9B-548AFE11FC49}"/>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a:extLst>
              <a:ext uri="{FF2B5EF4-FFF2-40B4-BE49-F238E27FC236}">
                <a16:creationId xmlns:a16="http://schemas.microsoft.com/office/drawing/2014/main" id="{3B4D8589-42A9-4447-9179-447D3FECF7B7}"/>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a:t>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a:extLst>
              <a:ext uri="{FF2B5EF4-FFF2-40B4-BE49-F238E27FC236}">
                <a16:creationId xmlns:a16="http://schemas.microsoft.com/office/drawing/2014/main" id="{C334D5BF-CFC4-B1A9-83C0-0437D4EEB6F5}"/>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a:extLst>
              <a:ext uri="{FF2B5EF4-FFF2-40B4-BE49-F238E27FC236}">
                <a16:creationId xmlns:a16="http://schemas.microsoft.com/office/drawing/2014/main" id="{5CED4EDC-2248-3AFB-B037-C04B7BD083FA}"/>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3E827FA2-F1A0-4FB0-A0B0-44C986180280}"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幻灯片图像占位符 1">
            <a:extLst>
              <a:ext uri="{FF2B5EF4-FFF2-40B4-BE49-F238E27FC236}">
                <a16:creationId xmlns:a16="http://schemas.microsoft.com/office/drawing/2014/main" id="{196E349C-3C9F-329C-9DBC-FB90D131FAC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备注占位符 2">
            <a:extLst>
              <a:ext uri="{FF2B5EF4-FFF2-40B4-BE49-F238E27FC236}">
                <a16:creationId xmlns:a16="http://schemas.microsoft.com/office/drawing/2014/main" id="{69A622EA-CACC-DF7C-8ECE-8B56384F909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16388" name="灯片编号占位符 3">
            <a:extLst>
              <a:ext uri="{FF2B5EF4-FFF2-40B4-BE49-F238E27FC236}">
                <a16:creationId xmlns:a16="http://schemas.microsoft.com/office/drawing/2014/main" id="{0B2B1ABD-76E8-CA16-9CC2-FCA1AEFC88F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62EA69B4-9AAE-470B-878D-33A8EA033EA2}" type="slidenum">
              <a:rPr lang="zh-CN" altLang="en-US" smtClean="0"/>
              <a:pPr/>
              <a:t>10</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幻灯片图像占位符 1">
            <a:extLst>
              <a:ext uri="{FF2B5EF4-FFF2-40B4-BE49-F238E27FC236}">
                <a16:creationId xmlns:a16="http://schemas.microsoft.com/office/drawing/2014/main" id="{8D71ACCC-BA04-1863-A31F-C91F7164E8B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备注占位符 2">
            <a:extLst>
              <a:ext uri="{FF2B5EF4-FFF2-40B4-BE49-F238E27FC236}">
                <a16:creationId xmlns:a16="http://schemas.microsoft.com/office/drawing/2014/main" id="{6DAF29FD-082B-B871-6B80-B548A01E657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28676" name="灯片编号占位符 3">
            <a:extLst>
              <a:ext uri="{FF2B5EF4-FFF2-40B4-BE49-F238E27FC236}">
                <a16:creationId xmlns:a16="http://schemas.microsoft.com/office/drawing/2014/main" id="{4C5586FA-1350-C892-AB2C-6AEDCFA51FF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F11AFFAF-9A61-4566-B699-352B3551C591}" type="slidenum">
              <a:rPr lang="zh-CN" altLang="en-US" smtClean="0"/>
              <a:pPr/>
              <a:t>35</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a:extLst>
              <a:ext uri="{FF2B5EF4-FFF2-40B4-BE49-F238E27FC236}">
                <a16:creationId xmlns:a16="http://schemas.microsoft.com/office/drawing/2014/main" id="{C7C14825-FBC3-4315-25A1-F8E6E7D67E27}"/>
              </a:ext>
            </a:extLst>
          </p:cNvPr>
          <p:cNvSpPr>
            <a:spLocks noGrp="1"/>
          </p:cNvSpPr>
          <p:nvPr>
            <p:ph type="dt" sz="half" idx="10"/>
          </p:nvPr>
        </p:nvSpPr>
        <p:spPr/>
        <p:txBody>
          <a:bodyPr/>
          <a:lstStyle>
            <a:lvl1pPr>
              <a:defRPr/>
            </a:lvl1pPr>
          </a:lstStyle>
          <a:p>
            <a:pPr>
              <a:defRPr/>
            </a:pPr>
            <a:fld id="{4820FAC8-07FB-4323-9F96-7EE51625942A}" type="datetimeFigureOut">
              <a:rPr lang="zh-CN" altLang="en-US"/>
              <a:pPr>
                <a:defRPr/>
              </a:pPr>
              <a:t>2025/9/30</a:t>
            </a:fld>
            <a:endParaRPr lang="zh-CN" altLang="en-US"/>
          </a:p>
        </p:txBody>
      </p:sp>
      <p:sp>
        <p:nvSpPr>
          <p:cNvPr id="5" name="页脚占位符 4">
            <a:extLst>
              <a:ext uri="{FF2B5EF4-FFF2-40B4-BE49-F238E27FC236}">
                <a16:creationId xmlns:a16="http://schemas.microsoft.com/office/drawing/2014/main" id="{8196FA8E-87F0-18BC-AC84-0992C0B149A5}"/>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F1F2BF4D-E680-61F4-4D7D-6ACC436B0CF8}"/>
              </a:ext>
            </a:extLst>
          </p:cNvPr>
          <p:cNvSpPr>
            <a:spLocks noGrp="1"/>
          </p:cNvSpPr>
          <p:nvPr>
            <p:ph type="sldNum" sz="quarter" idx="12"/>
          </p:nvPr>
        </p:nvSpPr>
        <p:spPr/>
        <p:txBody>
          <a:bodyPr/>
          <a:lstStyle>
            <a:lvl1pPr>
              <a:defRPr/>
            </a:lvl1pPr>
          </a:lstStyle>
          <a:p>
            <a:pPr>
              <a:defRPr/>
            </a:pPr>
            <a:fld id="{9BCB0D3F-B9E7-4F07-9BD1-060FA1EDE0E4}" type="slidenum">
              <a:rPr lang="zh-CN" altLang="en-US"/>
              <a:pPr>
                <a:defRPr/>
              </a:pPr>
              <a:t>‹#›</a:t>
            </a:fld>
            <a:endParaRPr lang="zh-CN" altLang="en-US"/>
          </a:p>
        </p:txBody>
      </p:sp>
    </p:spTree>
    <p:extLst>
      <p:ext uri="{BB962C8B-B14F-4D97-AF65-F5344CB8AC3E}">
        <p14:creationId xmlns:p14="http://schemas.microsoft.com/office/powerpoint/2010/main" val="2694590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2B19DE34-E30D-9540-F7F7-0285D489FED7}"/>
              </a:ext>
            </a:extLst>
          </p:cNvPr>
          <p:cNvSpPr>
            <a:spLocks noGrp="1"/>
          </p:cNvSpPr>
          <p:nvPr>
            <p:ph type="dt" sz="half" idx="10"/>
          </p:nvPr>
        </p:nvSpPr>
        <p:spPr/>
        <p:txBody>
          <a:bodyPr/>
          <a:lstStyle>
            <a:lvl1pPr>
              <a:defRPr/>
            </a:lvl1pPr>
          </a:lstStyle>
          <a:p>
            <a:pPr>
              <a:defRPr/>
            </a:pPr>
            <a:fld id="{C0CEB15B-9CA4-4197-BE91-FB45560F0822}" type="datetimeFigureOut">
              <a:rPr lang="zh-CN" altLang="en-US"/>
              <a:pPr>
                <a:defRPr/>
              </a:pPr>
              <a:t>2025/9/30</a:t>
            </a:fld>
            <a:endParaRPr lang="zh-CN" altLang="en-US"/>
          </a:p>
        </p:txBody>
      </p:sp>
      <p:sp>
        <p:nvSpPr>
          <p:cNvPr id="5" name="页脚占位符 4">
            <a:extLst>
              <a:ext uri="{FF2B5EF4-FFF2-40B4-BE49-F238E27FC236}">
                <a16:creationId xmlns:a16="http://schemas.microsoft.com/office/drawing/2014/main" id="{22AB8BAD-383E-8E07-4A24-3B1F6AEA5227}"/>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FE84919B-9479-50FB-4077-D69A340E832B}"/>
              </a:ext>
            </a:extLst>
          </p:cNvPr>
          <p:cNvSpPr>
            <a:spLocks noGrp="1"/>
          </p:cNvSpPr>
          <p:nvPr>
            <p:ph type="sldNum" sz="quarter" idx="12"/>
          </p:nvPr>
        </p:nvSpPr>
        <p:spPr/>
        <p:txBody>
          <a:bodyPr/>
          <a:lstStyle>
            <a:lvl1pPr>
              <a:defRPr/>
            </a:lvl1pPr>
          </a:lstStyle>
          <a:p>
            <a:pPr>
              <a:defRPr/>
            </a:pPr>
            <a:fld id="{E15259AB-BD24-418D-AE0D-F60D7B732720}" type="slidenum">
              <a:rPr lang="zh-CN" altLang="en-US"/>
              <a:pPr>
                <a:defRPr/>
              </a:pPr>
              <a:t>‹#›</a:t>
            </a:fld>
            <a:endParaRPr lang="zh-CN" altLang="en-US"/>
          </a:p>
        </p:txBody>
      </p:sp>
    </p:spTree>
    <p:extLst>
      <p:ext uri="{BB962C8B-B14F-4D97-AF65-F5344CB8AC3E}">
        <p14:creationId xmlns:p14="http://schemas.microsoft.com/office/powerpoint/2010/main" val="636561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D6E2D0DE-8407-0747-443F-8E66D16A64B4}"/>
              </a:ext>
            </a:extLst>
          </p:cNvPr>
          <p:cNvSpPr>
            <a:spLocks noGrp="1"/>
          </p:cNvSpPr>
          <p:nvPr>
            <p:ph type="dt" sz="half" idx="10"/>
          </p:nvPr>
        </p:nvSpPr>
        <p:spPr/>
        <p:txBody>
          <a:bodyPr/>
          <a:lstStyle>
            <a:lvl1pPr>
              <a:defRPr/>
            </a:lvl1pPr>
          </a:lstStyle>
          <a:p>
            <a:pPr>
              <a:defRPr/>
            </a:pPr>
            <a:fld id="{FB79C4C2-3FCD-4FB6-9BD8-8F1C36CC5F8E}" type="datetimeFigureOut">
              <a:rPr lang="zh-CN" altLang="en-US"/>
              <a:pPr>
                <a:defRPr/>
              </a:pPr>
              <a:t>2025/9/30</a:t>
            </a:fld>
            <a:endParaRPr lang="zh-CN" altLang="en-US"/>
          </a:p>
        </p:txBody>
      </p:sp>
      <p:sp>
        <p:nvSpPr>
          <p:cNvPr id="5" name="页脚占位符 4">
            <a:extLst>
              <a:ext uri="{FF2B5EF4-FFF2-40B4-BE49-F238E27FC236}">
                <a16:creationId xmlns:a16="http://schemas.microsoft.com/office/drawing/2014/main" id="{4FE85883-BD2C-2A50-2F8B-92270F179F42}"/>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F169AFAC-2F4C-EAE1-80A7-943D19E91B6D}"/>
              </a:ext>
            </a:extLst>
          </p:cNvPr>
          <p:cNvSpPr>
            <a:spLocks noGrp="1"/>
          </p:cNvSpPr>
          <p:nvPr>
            <p:ph type="sldNum" sz="quarter" idx="12"/>
          </p:nvPr>
        </p:nvSpPr>
        <p:spPr/>
        <p:txBody>
          <a:bodyPr/>
          <a:lstStyle>
            <a:lvl1pPr>
              <a:defRPr/>
            </a:lvl1pPr>
          </a:lstStyle>
          <a:p>
            <a:pPr>
              <a:defRPr/>
            </a:pPr>
            <a:fld id="{28D767EF-B9B2-4ED9-8179-9C42D9857F7D}" type="slidenum">
              <a:rPr lang="zh-CN" altLang="en-US"/>
              <a:pPr>
                <a:defRPr/>
              </a:pPr>
              <a:t>‹#›</a:t>
            </a:fld>
            <a:endParaRPr lang="zh-CN" altLang="en-US"/>
          </a:p>
        </p:txBody>
      </p:sp>
    </p:spTree>
    <p:extLst>
      <p:ext uri="{BB962C8B-B14F-4D97-AF65-F5344CB8AC3E}">
        <p14:creationId xmlns:p14="http://schemas.microsoft.com/office/powerpoint/2010/main" val="41454919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自定义版式">
    <p:spTree>
      <p:nvGrpSpPr>
        <p:cNvPr id="1" name=""/>
        <p:cNvGrpSpPr/>
        <p:nvPr/>
      </p:nvGrpSpPr>
      <p:grpSpPr>
        <a:xfrm>
          <a:off x="0" y="0"/>
          <a:ext cx="0" cy="0"/>
          <a:chOff x="0" y="0"/>
          <a:chExt cx="0" cy="0"/>
        </a:xfrm>
      </p:grpSpPr>
      <p:sp>
        <p:nvSpPr>
          <p:cNvPr id="4" name="内容占位符 3"/>
          <p:cNvSpPr>
            <a:spLocks noGrp="1"/>
          </p:cNvSpPr>
          <p:nvPr>
            <p:ph sz="quarter" idx="10"/>
          </p:nvPr>
        </p:nvSpPr>
        <p:spPr>
          <a:xfrm>
            <a:off x="395536" y="998255"/>
            <a:ext cx="6840760" cy="5664629"/>
          </a:xfrm>
          <a:prstGeom prst="rect">
            <a:avLst/>
          </a:prstGeom>
        </p:spPr>
        <p:txBody>
          <a:bodyPr/>
          <a:lstStyle>
            <a:lvl1pPr marL="0" indent="457200" algn="l" defTabSz="914400" rtl="0" eaLnBrk="1" latinLnBrk="0" hangingPunct="1">
              <a:lnSpc>
                <a:spcPct val="130000"/>
              </a:lnSpc>
              <a:spcBef>
                <a:spcPts val="0"/>
              </a:spcBef>
              <a:buFont typeface="Arial" panose="020B0604020202020204" pitchFamily="34" charset="0"/>
              <a:buNone/>
              <a:defRPr lang="zh-CN" altLang="en-US" sz="1500" kern="1200" spc="110" baseline="0" dirty="0" smtClean="0">
                <a:solidFill>
                  <a:schemeClr val="tx1"/>
                </a:solidFill>
                <a:latin typeface="黑体" panose="02010609060101010101" pitchFamily="49" charset="-122"/>
                <a:ea typeface="黑体" panose="02010609060101010101" pitchFamily="49" charset="-122"/>
                <a:cs typeface="+mn-cs"/>
              </a:defRPr>
            </a:lvl1pPr>
            <a:lvl2pPr marL="0" indent="457200" algn="l" defTabSz="914400" rtl="0" eaLnBrk="1" latinLnBrk="0" hangingPunct="1">
              <a:lnSpc>
                <a:spcPct val="130000"/>
              </a:lnSpc>
              <a:spcBef>
                <a:spcPts val="0"/>
              </a:spcBef>
              <a:buFont typeface="Arial" panose="020B0604020202020204" pitchFamily="34" charset="0"/>
              <a:buNone/>
              <a:defRPr lang="zh-CN" altLang="en-US" sz="1500" kern="1200" spc="110" baseline="0" dirty="0" smtClean="0">
                <a:solidFill>
                  <a:schemeClr val="tx1"/>
                </a:solidFill>
                <a:latin typeface="黑体" panose="02010609060101010101" pitchFamily="49" charset="-122"/>
                <a:ea typeface="黑体" panose="02010609060101010101" pitchFamily="49" charset="-122"/>
                <a:cs typeface="+mn-cs"/>
              </a:defRPr>
            </a:lvl2pPr>
            <a:lvl3pPr marL="0" indent="457200" algn="l" defTabSz="914400" rtl="0" eaLnBrk="1" latinLnBrk="0" hangingPunct="1">
              <a:lnSpc>
                <a:spcPct val="130000"/>
              </a:lnSpc>
              <a:spcBef>
                <a:spcPts val="0"/>
              </a:spcBef>
              <a:buFont typeface="Arial" panose="020B0604020202020204" pitchFamily="34" charset="0"/>
              <a:buNone/>
              <a:defRPr lang="zh-CN" altLang="en-US" sz="1500" kern="1200" spc="110" baseline="0" dirty="0" smtClean="0">
                <a:solidFill>
                  <a:schemeClr val="tx1"/>
                </a:solidFill>
                <a:latin typeface="黑体" panose="02010609060101010101" pitchFamily="49" charset="-122"/>
                <a:ea typeface="黑体" panose="02010609060101010101" pitchFamily="49" charset="-122"/>
                <a:cs typeface="+mn-cs"/>
              </a:defRPr>
            </a:lvl3pPr>
            <a:lvl4pPr marL="0" indent="457200" algn="l" defTabSz="914400" rtl="0" eaLnBrk="1" latinLnBrk="0" hangingPunct="1">
              <a:lnSpc>
                <a:spcPct val="130000"/>
              </a:lnSpc>
              <a:spcBef>
                <a:spcPts val="0"/>
              </a:spcBef>
              <a:buFont typeface="Arial" panose="020B0604020202020204" pitchFamily="34" charset="0"/>
              <a:buNone/>
              <a:defRPr lang="zh-CN" altLang="en-US" sz="1500" kern="1200" spc="110" baseline="0" dirty="0" smtClean="0">
                <a:solidFill>
                  <a:schemeClr val="tx1"/>
                </a:solidFill>
                <a:latin typeface="黑体" panose="02010609060101010101" pitchFamily="49" charset="-122"/>
                <a:ea typeface="黑体" panose="02010609060101010101" pitchFamily="49" charset="-122"/>
                <a:cs typeface="+mn-cs"/>
              </a:defRPr>
            </a:lvl4pPr>
            <a:lvl5pPr marL="0" indent="457200" algn="l" defTabSz="914400" rtl="0" eaLnBrk="1" latinLnBrk="0" hangingPunct="1">
              <a:lnSpc>
                <a:spcPct val="130000"/>
              </a:lnSpc>
              <a:spcBef>
                <a:spcPts val="0"/>
              </a:spcBef>
              <a:buFont typeface="Arial" panose="020B0604020202020204" pitchFamily="34" charset="0"/>
              <a:buNone/>
              <a:defRPr lang="zh-CN" altLang="en-US" sz="1500" kern="1200" spc="110" baseline="0" dirty="0">
                <a:solidFill>
                  <a:schemeClr val="tx1"/>
                </a:solidFill>
                <a:latin typeface="黑体" panose="02010609060101010101" pitchFamily="49" charset="-122"/>
                <a:ea typeface="黑体" panose="02010609060101010101" pitchFamily="49" charset="-122"/>
                <a:cs typeface="+mn-cs"/>
              </a:defRPr>
            </a:lvl5p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p>
        </p:txBody>
      </p:sp>
    </p:spTree>
    <p:extLst>
      <p:ext uri="{BB962C8B-B14F-4D97-AF65-F5344CB8AC3E}">
        <p14:creationId xmlns:p14="http://schemas.microsoft.com/office/powerpoint/2010/main" val="342665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277B4B81-4908-B2CB-2668-DA99AE89A877}"/>
              </a:ext>
            </a:extLst>
          </p:cNvPr>
          <p:cNvSpPr>
            <a:spLocks noGrp="1"/>
          </p:cNvSpPr>
          <p:nvPr>
            <p:ph type="dt" sz="half" idx="10"/>
          </p:nvPr>
        </p:nvSpPr>
        <p:spPr/>
        <p:txBody>
          <a:bodyPr/>
          <a:lstStyle>
            <a:lvl1pPr>
              <a:defRPr/>
            </a:lvl1pPr>
          </a:lstStyle>
          <a:p>
            <a:pPr>
              <a:defRPr/>
            </a:pPr>
            <a:fld id="{97BD340D-1904-4477-B347-BD56DB8B2B8E}" type="datetimeFigureOut">
              <a:rPr lang="zh-CN" altLang="en-US"/>
              <a:pPr>
                <a:defRPr/>
              </a:pPr>
              <a:t>2025/9/30</a:t>
            </a:fld>
            <a:endParaRPr lang="zh-CN" altLang="en-US"/>
          </a:p>
        </p:txBody>
      </p:sp>
      <p:sp>
        <p:nvSpPr>
          <p:cNvPr id="5" name="页脚占位符 4">
            <a:extLst>
              <a:ext uri="{FF2B5EF4-FFF2-40B4-BE49-F238E27FC236}">
                <a16:creationId xmlns:a16="http://schemas.microsoft.com/office/drawing/2014/main" id="{7525BCE1-9BA6-70D7-05D0-37FEC07BC3E2}"/>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EE43A058-1A4A-94F7-4BE3-0A4CF9DD9BC1}"/>
              </a:ext>
            </a:extLst>
          </p:cNvPr>
          <p:cNvSpPr>
            <a:spLocks noGrp="1"/>
          </p:cNvSpPr>
          <p:nvPr>
            <p:ph type="sldNum" sz="quarter" idx="12"/>
          </p:nvPr>
        </p:nvSpPr>
        <p:spPr/>
        <p:txBody>
          <a:bodyPr/>
          <a:lstStyle>
            <a:lvl1pPr>
              <a:defRPr/>
            </a:lvl1pPr>
          </a:lstStyle>
          <a:p>
            <a:pPr>
              <a:defRPr/>
            </a:pPr>
            <a:fld id="{E1ACAFF1-A9BF-4731-9A4B-CC245DED6E8D}" type="slidenum">
              <a:rPr lang="zh-CN" altLang="en-US"/>
              <a:pPr>
                <a:defRPr/>
              </a:pPr>
              <a:t>‹#›</a:t>
            </a:fld>
            <a:endParaRPr lang="zh-CN" altLang="en-US"/>
          </a:p>
        </p:txBody>
      </p:sp>
    </p:spTree>
    <p:extLst>
      <p:ext uri="{BB962C8B-B14F-4D97-AF65-F5344CB8AC3E}">
        <p14:creationId xmlns:p14="http://schemas.microsoft.com/office/powerpoint/2010/main" val="2142481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A208DD0D-E983-BC97-B9EB-13B41832B46A}"/>
              </a:ext>
            </a:extLst>
          </p:cNvPr>
          <p:cNvSpPr>
            <a:spLocks noGrp="1"/>
          </p:cNvSpPr>
          <p:nvPr>
            <p:ph type="dt" sz="half" idx="10"/>
          </p:nvPr>
        </p:nvSpPr>
        <p:spPr/>
        <p:txBody>
          <a:bodyPr/>
          <a:lstStyle>
            <a:lvl1pPr>
              <a:defRPr/>
            </a:lvl1pPr>
          </a:lstStyle>
          <a:p>
            <a:pPr>
              <a:defRPr/>
            </a:pPr>
            <a:fld id="{0ABADB2C-77E2-4C92-98D8-3FF5F30E62BF}" type="datetimeFigureOut">
              <a:rPr lang="zh-CN" altLang="en-US"/>
              <a:pPr>
                <a:defRPr/>
              </a:pPr>
              <a:t>2025/9/30</a:t>
            </a:fld>
            <a:endParaRPr lang="zh-CN" altLang="en-US"/>
          </a:p>
        </p:txBody>
      </p:sp>
      <p:sp>
        <p:nvSpPr>
          <p:cNvPr id="5" name="页脚占位符 4">
            <a:extLst>
              <a:ext uri="{FF2B5EF4-FFF2-40B4-BE49-F238E27FC236}">
                <a16:creationId xmlns:a16="http://schemas.microsoft.com/office/drawing/2014/main" id="{D44314D1-0013-6332-E9BF-63581E4216E1}"/>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C77FC21F-0428-2DC5-AF2B-B984F0CE6C0D}"/>
              </a:ext>
            </a:extLst>
          </p:cNvPr>
          <p:cNvSpPr>
            <a:spLocks noGrp="1"/>
          </p:cNvSpPr>
          <p:nvPr>
            <p:ph type="sldNum" sz="quarter" idx="12"/>
          </p:nvPr>
        </p:nvSpPr>
        <p:spPr/>
        <p:txBody>
          <a:bodyPr/>
          <a:lstStyle>
            <a:lvl1pPr>
              <a:defRPr/>
            </a:lvl1pPr>
          </a:lstStyle>
          <a:p>
            <a:pPr>
              <a:defRPr/>
            </a:pPr>
            <a:fld id="{1CC6BE19-F97F-452A-8CA5-AB239E3ED622}" type="slidenum">
              <a:rPr lang="zh-CN" altLang="en-US"/>
              <a:pPr>
                <a:defRPr/>
              </a:pPr>
              <a:t>‹#›</a:t>
            </a:fld>
            <a:endParaRPr lang="zh-CN" altLang="en-US"/>
          </a:p>
        </p:txBody>
      </p:sp>
    </p:spTree>
    <p:extLst>
      <p:ext uri="{BB962C8B-B14F-4D97-AF65-F5344CB8AC3E}">
        <p14:creationId xmlns:p14="http://schemas.microsoft.com/office/powerpoint/2010/main" val="1948375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a:extLst>
              <a:ext uri="{FF2B5EF4-FFF2-40B4-BE49-F238E27FC236}">
                <a16:creationId xmlns:a16="http://schemas.microsoft.com/office/drawing/2014/main" id="{754B3FA0-2F83-5711-69E3-A76A89F0BE2F}"/>
              </a:ext>
            </a:extLst>
          </p:cNvPr>
          <p:cNvSpPr>
            <a:spLocks noGrp="1"/>
          </p:cNvSpPr>
          <p:nvPr>
            <p:ph type="dt" sz="half" idx="10"/>
          </p:nvPr>
        </p:nvSpPr>
        <p:spPr/>
        <p:txBody>
          <a:bodyPr/>
          <a:lstStyle>
            <a:lvl1pPr>
              <a:defRPr/>
            </a:lvl1pPr>
          </a:lstStyle>
          <a:p>
            <a:pPr>
              <a:defRPr/>
            </a:pPr>
            <a:fld id="{BA312CB7-09A8-4377-831A-4AD34CD0E41E}" type="datetimeFigureOut">
              <a:rPr lang="zh-CN" altLang="en-US"/>
              <a:pPr>
                <a:defRPr/>
              </a:pPr>
              <a:t>2025/9/30</a:t>
            </a:fld>
            <a:endParaRPr lang="zh-CN" altLang="en-US"/>
          </a:p>
        </p:txBody>
      </p:sp>
      <p:sp>
        <p:nvSpPr>
          <p:cNvPr id="6" name="页脚占位符 4">
            <a:extLst>
              <a:ext uri="{FF2B5EF4-FFF2-40B4-BE49-F238E27FC236}">
                <a16:creationId xmlns:a16="http://schemas.microsoft.com/office/drawing/2014/main" id="{7AF74267-8E5D-09C5-3F40-7DABC7223E7A}"/>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7451EFDF-83E0-C2B6-7794-C6B51D9B65ED}"/>
              </a:ext>
            </a:extLst>
          </p:cNvPr>
          <p:cNvSpPr>
            <a:spLocks noGrp="1"/>
          </p:cNvSpPr>
          <p:nvPr>
            <p:ph type="sldNum" sz="quarter" idx="12"/>
          </p:nvPr>
        </p:nvSpPr>
        <p:spPr/>
        <p:txBody>
          <a:bodyPr/>
          <a:lstStyle>
            <a:lvl1pPr>
              <a:defRPr/>
            </a:lvl1pPr>
          </a:lstStyle>
          <a:p>
            <a:pPr>
              <a:defRPr/>
            </a:pPr>
            <a:fld id="{D69B35FC-545F-4B2C-A952-301320AF54D5}" type="slidenum">
              <a:rPr lang="zh-CN" altLang="en-US"/>
              <a:pPr>
                <a:defRPr/>
              </a:pPr>
              <a:t>‹#›</a:t>
            </a:fld>
            <a:endParaRPr lang="zh-CN" altLang="en-US"/>
          </a:p>
        </p:txBody>
      </p:sp>
    </p:spTree>
    <p:extLst>
      <p:ext uri="{BB962C8B-B14F-4D97-AF65-F5344CB8AC3E}">
        <p14:creationId xmlns:p14="http://schemas.microsoft.com/office/powerpoint/2010/main" val="3357057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a:extLst>
              <a:ext uri="{FF2B5EF4-FFF2-40B4-BE49-F238E27FC236}">
                <a16:creationId xmlns:a16="http://schemas.microsoft.com/office/drawing/2014/main" id="{82C455D6-7920-9A6F-7416-55A4F187ED85}"/>
              </a:ext>
            </a:extLst>
          </p:cNvPr>
          <p:cNvSpPr>
            <a:spLocks noGrp="1"/>
          </p:cNvSpPr>
          <p:nvPr>
            <p:ph type="dt" sz="half" idx="10"/>
          </p:nvPr>
        </p:nvSpPr>
        <p:spPr/>
        <p:txBody>
          <a:bodyPr/>
          <a:lstStyle>
            <a:lvl1pPr>
              <a:defRPr/>
            </a:lvl1pPr>
          </a:lstStyle>
          <a:p>
            <a:pPr>
              <a:defRPr/>
            </a:pPr>
            <a:fld id="{E84D03F1-E387-4C1E-9110-75CB82A4B265}" type="datetimeFigureOut">
              <a:rPr lang="zh-CN" altLang="en-US"/>
              <a:pPr>
                <a:defRPr/>
              </a:pPr>
              <a:t>2025/9/30</a:t>
            </a:fld>
            <a:endParaRPr lang="zh-CN" altLang="en-US"/>
          </a:p>
        </p:txBody>
      </p:sp>
      <p:sp>
        <p:nvSpPr>
          <p:cNvPr id="8" name="页脚占位符 4">
            <a:extLst>
              <a:ext uri="{FF2B5EF4-FFF2-40B4-BE49-F238E27FC236}">
                <a16:creationId xmlns:a16="http://schemas.microsoft.com/office/drawing/2014/main" id="{5BFFB395-AB3C-D52C-D0B4-6AC0A18ADAA6}"/>
              </a:ext>
            </a:extLst>
          </p:cNvPr>
          <p:cNvSpPr>
            <a:spLocks noGrp="1"/>
          </p:cNvSpPr>
          <p:nvPr>
            <p:ph type="ftr" sz="quarter" idx="11"/>
          </p:nvPr>
        </p:nvSpPr>
        <p:spPr/>
        <p:txBody>
          <a:bodyPr/>
          <a:lstStyle>
            <a:lvl1pPr>
              <a:defRPr/>
            </a:lvl1pPr>
          </a:lstStyle>
          <a:p>
            <a:pPr>
              <a:defRPr/>
            </a:pPr>
            <a:endParaRPr lang="zh-CN" altLang="en-US"/>
          </a:p>
        </p:txBody>
      </p:sp>
      <p:sp>
        <p:nvSpPr>
          <p:cNvPr id="9" name="灯片编号占位符 5">
            <a:extLst>
              <a:ext uri="{FF2B5EF4-FFF2-40B4-BE49-F238E27FC236}">
                <a16:creationId xmlns:a16="http://schemas.microsoft.com/office/drawing/2014/main" id="{404112E3-6155-F4A3-BF98-C3DB586B1AA1}"/>
              </a:ext>
            </a:extLst>
          </p:cNvPr>
          <p:cNvSpPr>
            <a:spLocks noGrp="1"/>
          </p:cNvSpPr>
          <p:nvPr>
            <p:ph type="sldNum" sz="quarter" idx="12"/>
          </p:nvPr>
        </p:nvSpPr>
        <p:spPr/>
        <p:txBody>
          <a:bodyPr/>
          <a:lstStyle>
            <a:lvl1pPr>
              <a:defRPr/>
            </a:lvl1pPr>
          </a:lstStyle>
          <a:p>
            <a:pPr>
              <a:defRPr/>
            </a:pPr>
            <a:fld id="{660BCAD8-BAEE-49C0-8F72-6F3629652D37}" type="slidenum">
              <a:rPr lang="zh-CN" altLang="en-US"/>
              <a:pPr>
                <a:defRPr/>
              </a:pPr>
              <a:t>‹#›</a:t>
            </a:fld>
            <a:endParaRPr lang="zh-CN" altLang="en-US"/>
          </a:p>
        </p:txBody>
      </p:sp>
    </p:spTree>
    <p:extLst>
      <p:ext uri="{BB962C8B-B14F-4D97-AF65-F5344CB8AC3E}">
        <p14:creationId xmlns:p14="http://schemas.microsoft.com/office/powerpoint/2010/main" val="2941887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a:extLst>
              <a:ext uri="{FF2B5EF4-FFF2-40B4-BE49-F238E27FC236}">
                <a16:creationId xmlns:a16="http://schemas.microsoft.com/office/drawing/2014/main" id="{CAB05CE8-BD95-0343-2765-5A9CC08B668B}"/>
              </a:ext>
            </a:extLst>
          </p:cNvPr>
          <p:cNvSpPr>
            <a:spLocks noGrp="1"/>
          </p:cNvSpPr>
          <p:nvPr>
            <p:ph type="dt" sz="half" idx="10"/>
          </p:nvPr>
        </p:nvSpPr>
        <p:spPr/>
        <p:txBody>
          <a:bodyPr/>
          <a:lstStyle>
            <a:lvl1pPr>
              <a:defRPr/>
            </a:lvl1pPr>
          </a:lstStyle>
          <a:p>
            <a:pPr>
              <a:defRPr/>
            </a:pPr>
            <a:fld id="{3DA4C335-6CB6-4E69-AF80-5FB382C7CCD2}" type="datetimeFigureOut">
              <a:rPr lang="zh-CN" altLang="en-US"/>
              <a:pPr>
                <a:defRPr/>
              </a:pPr>
              <a:t>2025/9/30</a:t>
            </a:fld>
            <a:endParaRPr lang="zh-CN" altLang="en-US"/>
          </a:p>
        </p:txBody>
      </p:sp>
      <p:sp>
        <p:nvSpPr>
          <p:cNvPr id="4" name="页脚占位符 4">
            <a:extLst>
              <a:ext uri="{FF2B5EF4-FFF2-40B4-BE49-F238E27FC236}">
                <a16:creationId xmlns:a16="http://schemas.microsoft.com/office/drawing/2014/main" id="{8FE1BA58-07AF-7C72-63A3-C0FEE9369953}"/>
              </a:ext>
            </a:extLst>
          </p:cNvPr>
          <p:cNvSpPr>
            <a:spLocks noGrp="1"/>
          </p:cNvSpPr>
          <p:nvPr>
            <p:ph type="ftr" sz="quarter" idx="11"/>
          </p:nvPr>
        </p:nvSpPr>
        <p:spPr/>
        <p:txBody>
          <a:bodyPr/>
          <a:lstStyle>
            <a:lvl1pPr>
              <a:defRPr/>
            </a:lvl1pPr>
          </a:lstStyle>
          <a:p>
            <a:pPr>
              <a:defRPr/>
            </a:pPr>
            <a:endParaRPr lang="zh-CN" altLang="en-US"/>
          </a:p>
        </p:txBody>
      </p:sp>
      <p:sp>
        <p:nvSpPr>
          <p:cNvPr id="5" name="灯片编号占位符 5">
            <a:extLst>
              <a:ext uri="{FF2B5EF4-FFF2-40B4-BE49-F238E27FC236}">
                <a16:creationId xmlns:a16="http://schemas.microsoft.com/office/drawing/2014/main" id="{55DB2431-A7BE-7CCA-72A4-B3AC2D18EFBD}"/>
              </a:ext>
            </a:extLst>
          </p:cNvPr>
          <p:cNvSpPr>
            <a:spLocks noGrp="1"/>
          </p:cNvSpPr>
          <p:nvPr>
            <p:ph type="sldNum" sz="quarter" idx="12"/>
          </p:nvPr>
        </p:nvSpPr>
        <p:spPr/>
        <p:txBody>
          <a:bodyPr/>
          <a:lstStyle>
            <a:lvl1pPr>
              <a:defRPr/>
            </a:lvl1pPr>
          </a:lstStyle>
          <a:p>
            <a:pPr>
              <a:defRPr/>
            </a:pPr>
            <a:fld id="{1FE3382C-8146-4CD0-9ABB-4D6F3136A1C8}" type="slidenum">
              <a:rPr lang="zh-CN" altLang="en-US"/>
              <a:pPr>
                <a:defRPr/>
              </a:pPr>
              <a:t>‹#›</a:t>
            </a:fld>
            <a:endParaRPr lang="zh-CN" altLang="en-US"/>
          </a:p>
        </p:txBody>
      </p:sp>
    </p:spTree>
    <p:extLst>
      <p:ext uri="{BB962C8B-B14F-4D97-AF65-F5344CB8AC3E}">
        <p14:creationId xmlns:p14="http://schemas.microsoft.com/office/powerpoint/2010/main" val="2095893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a:extLst>
              <a:ext uri="{FF2B5EF4-FFF2-40B4-BE49-F238E27FC236}">
                <a16:creationId xmlns:a16="http://schemas.microsoft.com/office/drawing/2014/main" id="{B74872EB-F7C6-3114-97E9-88E868C92114}"/>
              </a:ext>
            </a:extLst>
          </p:cNvPr>
          <p:cNvSpPr>
            <a:spLocks noGrp="1"/>
          </p:cNvSpPr>
          <p:nvPr>
            <p:ph type="dt" sz="half" idx="10"/>
          </p:nvPr>
        </p:nvSpPr>
        <p:spPr/>
        <p:txBody>
          <a:bodyPr/>
          <a:lstStyle>
            <a:lvl1pPr>
              <a:defRPr/>
            </a:lvl1pPr>
          </a:lstStyle>
          <a:p>
            <a:pPr>
              <a:defRPr/>
            </a:pPr>
            <a:fld id="{D8506D67-50D2-42AB-9DD2-D432F80AD88C}" type="datetimeFigureOut">
              <a:rPr lang="zh-CN" altLang="en-US"/>
              <a:pPr>
                <a:defRPr/>
              </a:pPr>
              <a:t>2025/9/30</a:t>
            </a:fld>
            <a:endParaRPr lang="zh-CN" altLang="en-US"/>
          </a:p>
        </p:txBody>
      </p:sp>
      <p:sp>
        <p:nvSpPr>
          <p:cNvPr id="3" name="页脚占位符 4">
            <a:extLst>
              <a:ext uri="{FF2B5EF4-FFF2-40B4-BE49-F238E27FC236}">
                <a16:creationId xmlns:a16="http://schemas.microsoft.com/office/drawing/2014/main" id="{E6F3E4E1-76B7-4A23-5FB7-5E1D32CDEA66}"/>
              </a:ext>
            </a:extLst>
          </p:cNvPr>
          <p:cNvSpPr>
            <a:spLocks noGrp="1"/>
          </p:cNvSpPr>
          <p:nvPr>
            <p:ph type="ftr" sz="quarter" idx="11"/>
          </p:nvPr>
        </p:nvSpPr>
        <p:spPr/>
        <p:txBody>
          <a:bodyPr/>
          <a:lstStyle>
            <a:lvl1pPr>
              <a:defRPr/>
            </a:lvl1pPr>
          </a:lstStyle>
          <a:p>
            <a:pPr>
              <a:defRPr/>
            </a:pPr>
            <a:endParaRPr lang="zh-CN" altLang="en-US"/>
          </a:p>
        </p:txBody>
      </p:sp>
      <p:sp>
        <p:nvSpPr>
          <p:cNvPr id="4" name="灯片编号占位符 5">
            <a:extLst>
              <a:ext uri="{FF2B5EF4-FFF2-40B4-BE49-F238E27FC236}">
                <a16:creationId xmlns:a16="http://schemas.microsoft.com/office/drawing/2014/main" id="{ADA7000C-8183-1E5A-6F07-8512DD78AE17}"/>
              </a:ext>
            </a:extLst>
          </p:cNvPr>
          <p:cNvSpPr>
            <a:spLocks noGrp="1"/>
          </p:cNvSpPr>
          <p:nvPr>
            <p:ph type="sldNum" sz="quarter" idx="12"/>
          </p:nvPr>
        </p:nvSpPr>
        <p:spPr/>
        <p:txBody>
          <a:bodyPr/>
          <a:lstStyle>
            <a:lvl1pPr>
              <a:defRPr/>
            </a:lvl1pPr>
          </a:lstStyle>
          <a:p>
            <a:pPr>
              <a:defRPr/>
            </a:pPr>
            <a:fld id="{D04BD894-92F6-41DA-B87E-735D490FA2CC}" type="slidenum">
              <a:rPr lang="zh-CN" altLang="en-US"/>
              <a:pPr>
                <a:defRPr/>
              </a:pPr>
              <a:t>‹#›</a:t>
            </a:fld>
            <a:endParaRPr lang="zh-CN" altLang="en-US"/>
          </a:p>
        </p:txBody>
      </p:sp>
    </p:spTree>
    <p:extLst>
      <p:ext uri="{BB962C8B-B14F-4D97-AF65-F5344CB8AC3E}">
        <p14:creationId xmlns:p14="http://schemas.microsoft.com/office/powerpoint/2010/main" val="4136074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981CC895-3BAE-5BF8-DF08-73B5832EBC54}"/>
              </a:ext>
            </a:extLst>
          </p:cNvPr>
          <p:cNvSpPr>
            <a:spLocks noGrp="1"/>
          </p:cNvSpPr>
          <p:nvPr>
            <p:ph type="dt" sz="half" idx="10"/>
          </p:nvPr>
        </p:nvSpPr>
        <p:spPr/>
        <p:txBody>
          <a:bodyPr/>
          <a:lstStyle>
            <a:lvl1pPr>
              <a:defRPr/>
            </a:lvl1pPr>
          </a:lstStyle>
          <a:p>
            <a:pPr>
              <a:defRPr/>
            </a:pPr>
            <a:fld id="{986DA600-B18C-43F7-B21C-31C0FCC2B21F}" type="datetimeFigureOut">
              <a:rPr lang="zh-CN" altLang="en-US"/>
              <a:pPr>
                <a:defRPr/>
              </a:pPr>
              <a:t>2025/9/30</a:t>
            </a:fld>
            <a:endParaRPr lang="zh-CN" altLang="en-US"/>
          </a:p>
        </p:txBody>
      </p:sp>
      <p:sp>
        <p:nvSpPr>
          <p:cNvPr id="6" name="页脚占位符 4">
            <a:extLst>
              <a:ext uri="{FF2B5EF4-FFF2-40B4-BE49-F238E27FC236}">
                <a16:creationId xmlns:a16="http://schemas.microsoft.com/office/drawing/2014/main" id="{8DA73DBA-30FE-EFE8-80E3-647FE3F39A43}"/>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776A7C44-2452-0473-4042-A520C27B3BDB}"/>
              </a:ext>
            </a:extLst>
          </p:cNvPr>
          <p:cNvSpPr>
            <a:spLocks noGrp="1"/>
          </p:cNvSpPr>
          <p:nvPr>
            <p:ph type="sldNum" sz="quarter" idx="12"/>
          </p:nvPr>
        </p:nvSpPr>
        <p:spPr/>
        <p:txBody>
          <a:bodyPr/>
          <a:lstStyle>
            <a:lvl1pPr>
              <a:defRPr/>
            </a:lvl1pPr>
          </a:lstStyle>
          <a:p>
            <a:pPr>
              <a:defRPr/>
            </a:pPr>
            <a:fld id="{38FEB7EE-C81B-455E-AA27-7B15B528640D}" type="slidenum">
              <a:rPr lang="zh-CN" altLang="en-US"/>
              <a:pPr>
                <a:defRPr/>
              </a:pPr>
              <a:t>‹#›</a:t>
            </a:fld>
            <a:endParaRPr lang="zh-CN" altLang="en-US"/>
          </a:p>
        </p:txBody>
      </p:sp>
    </p:spTree>
    <p:extLst>
      <p:ext uri="{BB962C8B-B14F-4D97-AF65-F5344CB8AC3E}">
        <p14:creationId xmlns:p14="http://schemas.microsoft.com/office/powerpoint/2010/main" val="2406301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9294EE23-7E54-2AB7-A75A-83EFCE1AC157}"/>
              </a:ext>
            </a:extLst>
          </p:cNvPr>
          <p:cNvSpPr>
            <a:spLocks noGrp="1"/>
          </p:cNvSpPr>
          <p:nvPr>
            <p:ph type="dt" sz="half" idx="10"/>
          </p:nvPr>
        </p:nvSpPr>
        <p:spPr/>
        <p:txBody>
          <a:bodyPr/>
          <a:lstStyle>
            <a:lvl1pPr>
              <a:defRPr/>
            </a:lvl1pPr>
          </a:lstStyle>
          <a:p>
            <a:pPr>
              <a:defRPr/>
            </a:pPr>
            <a:fld id="{3673158D-424C-4B40-9E93-96D9BED7B89A}" type="datetimeFigureOut">
              <a:rPr lang="zh-CN" altLang="en-US"/>
              <a:pPr>
                <a:defRPr/>
              </a:pPr>
              <a:t>2025/9/30</a:t>
            </a:fld>
            <a:endParaRPr lang="zh-CN" altLang="en-US"/>
          </a:p>
        </p:txBody>
      </p:sp>
      <p:sp>
        <p:nvSpPr>
          <p:cNvPr id="6" name="页脚占位符 4">
            <a:extLst>
              <a:ext uri="{FF2B5EF4-FFF2-40B4-BE49-F238E27FC236}">
                <a16:creationId xmlns:a16="http://schemas.microsoft.com/office/drawing/2014/main" id="{F4EF4638-50F0-D0BA-292B-92F4766A41D6}"/>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E015814E-D74B-E55F-7BEC-4F52D828F764}"/>
              </a:ext>
            </a:extLst>
          </p:cNvPr>
          <p:cNvSpPr>
            <a:spLocks noGrp="1"/>
          </p:cNvSpPr>
          <p:nvPr>
            <p:ph type="sldNum" sz="quarter" idx="12"/>
          </p:nvPr>
        </p:nvSpPr>
        <p:spPr/>
        <p:txBody>
          <a:bodyPr/>
          <a:lstStyle>
            <a:lvl1pPr>
              <a:defRPr/>
            </a:lvl1pPr>
          </a:lstStyle>
          <a:p>
            <a:pPr>
              <a:defRPr/>
            </a:pPr>
            <a:fld id="{C1401BAC-05BA-4F65-AA7C-E808A8731DB3}" type="slidenum">
              <a:rPr lang="zh-CN" altLang="en-US"/>
              <a:pPr>
                <a:defRPr/>
              </a:pPr>
              <a:t>‹#›</a:t>
            </a:fld>
            <a:endParaRPr lang="zh-CN" altLang="en-US"/>
          </a:p>
        </p:txBody>
      </p:sp>
    </p:spTree>
    <p:extLst>
      <p:ext uri="{BB962C8B-B14F-4D97-AF65-F5344CB8AC3E}">
        <p14:creationId xmlns:p14="http://schemas.microsoft.com/office/powerpoint/2010/main" val="1109310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a:extLst>
              <a:ext uri="{FF2B5EF4-FFF2-40B4-BE49-F238E27FC236}">
                <a16:creationId xmlns:a16="http://schemas.microsoft.com/office/drawing/2014/main" id="{9F3697B2-9312-3946-879B-06066576165D}"/>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2">
            <a:extLst>
              <a:ext uri="{FF2B5EF4-FFF2-40B4-BE49-F238E27FC236}">
                <a16:creationId xmlns:a16="http://schemas.microsoft.com/office/drawing/2014/main" id="{06755C3F-CB5E-DC4B-4808-4A8F64CA1616}"/>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B5FCF516-60BA-D806-75E8-3625B6DB16B3}"/>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5754A7D2-E711-4186-B2D0-C2D37F64CE19}" type="datetimeFigureOut">
              <a:rPr lang="zh-CN" altLang="en-US"/>
              <a:pPr>
                <a:defRPr/>
              </a:pPr>
              <a:t>2025/9/30</a:t>
            </a:fld>
            <a:endParaRPr lang="zh-CN" altLang="en-US"/>
          </a:p>
        </p:txBody>
      </p:sp>
      <p:sp>
        <p:nvSpPr>
          <p:cNvPr id="5" name="页脚占位符 4">
            <a:extLst>
              <a:ext uri="{FF2B5EF4-FFF2-40B4-BE49-F238E27FC236}">
                <a16:creationId xmlns:a16="http://schemas.microsoft.com/office/drawing/2014/main" id="{564069BA-FB10-805D-DD2F-0305B91AEFF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a:extLst>
              <a:ext uri="{FF2B5EF4-FFF2-40B4-BE49-F238E27FC236}">
                <a16:creationId xmlns:a16="http://schemas.microsoft.com/office/drawing/2014/main" id="{AB35E64A-FE4F-4C3C-71A3-4D34E33D5BFF}"/>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113E847F-B521-4E91-9209-2B5BA5FFF64B}"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pitchFamily="2" charset="-122"/>
        </a:defRPr>
      </a:lvl2pPr>
      <a:lvl3pPr algn="ctr" rtl="0" eaLnBrk="0" fontAlgn="base" hangingPunct="0">
        <a:spcBef>
          <a:spcPct val="0"/>
        </a:spcBef>
        <a:spcAft>
          <a:spcPct val="0"/>
        </a:spcAft>
        <a:defRPr sz="4400">
          <a:solidFill>
            <a:schemeClr val="tx1"/>
          </a:solidFill>
          <a:latin typeface="Calibri" pitchFamily="34" charset="0"/>
          <a:ea typeface="宋体" pitchFamily="2" charset="-122"/>
        </a:defRPr>
      </a:lvl3pPr>
      <a:lvl4pPr algn="ctr" rtl="0" eaLnBrk="0" fontAlgn="base" hangingPunct="0">
        <a:spcBef>
          <a:spcPct val="0"/>
        </a:spcBef>
        <a:spcAft>
          <a:spcPct val="0"/>
        </a:spcAft>
        <a:defRPr sz="4400">
          <a:solidFill>
            <a:schemeClr val="tx1"/>
          </a:solidFill>
          <a:latin typeface="Calibri" pitchFamily="34" charset="0"/>
          <a:ea typeface="宋体" pitchFamily="2" charset="-122"/>
        </a:defRPr>
      </a:lvl4pPr>
      <a:lvl5pPr algn="ctr" rtl="0" eaLnBrk="0" fontAlgn="base" hangingPunct="0">
        <a:spcBef>
          <a:spcPct val="0"/>
        </a:spcBef>
        <a:spcAft>
          <a:spcPct val="0"/>
        </a:spcAft>
        <a:defRPr sz="4400">
          <a:solidFill>
            <a:schemeClr val="tx1"/>
          </a:solidFill>
          <a:latin typeface="Calibri" pitchFamily="34" charset="0"/>
          <a:ea typeface="宋体" pitchFamily="2" charset="-122"/>
        </a:defRPr>
      </a:lvl5pPr>
      <a:lvl6pPr marL="457200" algn="ctr" rtl="0" fontAlgn="base">
        <a:spcBef>
          <a:spcPct val="0"/>
        </a:spcBef>
        <a:spcAft>
          <a:spcPct val="0"/>
        </a:spcAft>
        <a:defRPr sz="4400">
          <a:solidFill>
            <a:schemeClr val="tx1"/>
          </a:solidFill>
          <a:latin typeface="Calibri" pitchFamily="34" charset="0"/>
          <a:ea typeface="宋体" pitchFamily="2" charset="-122"/>
        </a:defRPr>
      </a:lvl6pPr>
      <a:lvl7pPr marL="914400" algn="ctr" rtl="0" fontAlgn="base">
        <a:spcBef>
          <a:spcPct val="0"/>
        </a:spcBef>
        <a:spcAft>
          <a:spcPct val="0"/>
        </a:spcAft>
        <a:defRPr sz="4400">
          <a:solidFill>
            <a:schemeClr val="tx1"/>
          </a:solidFill>
          <a:latin typeface="Calibri" pitchFamily="34" charset="0"/>
          <a:ea typeface="宋体" pitchFamily="2" charset="-122"/>
        </a:defRPr>
      </a:lvl7pPr>
      <a:lvl8pPr marL="1371600" algn="ctr" rtl="0" fontAlgn="base">
        <a:spcBef>
          <a:spcPct val="0"/>
        </a:spcBef>
        <a:spcAft>
          <a:spcPct val="0"/>
        </a:spcAft>
        <a:defRPr sz="4400">
          <a:solidFill>
            <a:schemeClr val="tx1"/>
          </a:solidFill>
          <a:latin typeface="Calibri" pitchFamily="34" charset="0"/>
          <a:ea typeface="宋体" pitchFamily="2" charset="-122"/>
        </a:defRPr>
      </a:lvl8pPr>
      <a:lvl9pPr marL="1828800" algn="ctr" rtl="0" fontAlgn="base">
        <a:spcBef>
          <a:spcPct val="0"/>
        </a:spcBef>
        <a:spcAft>
          <a:spcPct val="0"/>
        </a:spcAft>
        <a:defRPr sz="4400">
          <a:solidFill>
            <a:schemeClr val="tx1"/>
          </a:solidFill>
          <a:latin typeface="Calibri" pitchFamily="34" charset="0"/>
          <a:ea typeface="宋体"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2B200D64-E7F4-1967-6FF1-53288D136249}"/>
              </a:ext>
            </a:extLst>
          </p:cNvPr>
          <p:cNvSpPr/>
          <p:nvPr/>
        </p:nvSpPr>
        <p:spPr>
          <a:xfrm>
            <a:off x="179388" y="428625"/>
            <a:ext cx="8640762" cy="5632311"/>
          </a:xfrm>
          <a:prstGeom prst="rect">
            <a:avLst/>
          </a:prstGeom>
        </p:spPr>
        <p:txBody>
          <a:bodyPr>
            <a:spAutoFit/>
          </a:bodyPr>
          <a:lstStyle/>
          <a:p>
            <a:pPr algn="ctr" eaLnBrk="1">
              <a:defRPr/>
            </a:pPr>
            <a:r>
              <a:rPr lang="zh-CN" altLang="en-US" sz="2400" b="1" dirty="0">
                <a:solidFill>
                  <a:srgbClr val="000000"/>
                </a:solidFill>
                <a:latin typeface="黑体" panose="02010609060101010101" pitchFamily="49" charset="-122"/>
                <a:ea typeface="黑体" panose="02010609060101010101" pitchFamily="49" charset="-122"/>
              </a:rPr>
              <a:t>犯罪主观方面</a:t>
            </a:r>
            <a:endParaRPr lang="en-US" altLang="zh-CN" sz="2400" b="1" dirty="0">
              <a:solidFill>
                <a:srgbClr val="000000"/>
              </a:solidFill>
              <a:latin typeface="黑体" panose="02010609060101010101" pitchFamily="49" charset="-122"/>
              <a:ea typeface="黑体" panose="02010609060101010101" pitchFamily="49" charset="-122"/>
            </a:endParaRPr>
          </a:p>
          <a:p>
            <a:pPr algn="ctr"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第十四条 </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故意犯罪</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明知自己的行为会发生危害社会的结果，并且希望或者放任这种结果发生，因而构成犯罪的，是故意犯罪。</a:t>
            </a: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故意犯罪，应当负刑事责任。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第十五条 </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过失犯罪</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应当预见自己的行为可能发生危害社会的结果，因为疏忽大意而没有预见，或者已经预见而轻信能够避免，以致发生这种结果的，是过失犯罪。</a:t>
            </a: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过失犯罪，法律有规定的才负刑事责任。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第十六条 </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不可抗力和意外事件</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行为在客观上虽然造成了损害结果，但是不是出于故意或者过失，而是由于不能抗拒或者不能预见的原因所引起的，不是犯罪。</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F573705C-567F-135D-7D37-CB24F3194BF6}"/>
              </a:ext>
            </a:extLst>
          </p:cNvPr>
          <p:cNvSpPr/>
          <p:nvPr/>
        </p:nvSpPr>
        <p:spPr>
          <a:xfrm>
            <a:off x="0" y="332656"/>
            <a:ext cx="9144000" cy="5262979"/>
          </a:xfrm>
          <a:prstGeom prst="rect">
            <a:avLst/>
          </a:prstGeom>
        </p:spPr>
        <p:txBody>
          <a:bodyPr>
            <a:spAutoFit/>
          </a:bodyPr>
          <a:lstStyle/>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三、意志要素</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zh-CN" altLang="en-US" sz="2400" b="1" spc="110" dirty="0">
                <a:solidFill>
                  <a:srgbClr val="4379FF"/>
                </a:solidFill>
                <a:latin typeface="黑体" panose="02010609060101010101" pitchFamily="49" charset="-122"/>
                <a:ea typeface="黑体" panose="02010609060101010101" pitchFamily="49" charset="-122"/>
              </a:rPr>
              <a:t>指对危害结果的态度</a:t>
            </a:r>
            <a:r>
              <a:rPr lang="zh-CN" altLang="en-US" sz="2400" dirty="0">
                <a:solidFill>
                  <a:srgbClr val="000000"/>
                </a:solidFill>
                <a:latin typeface="黑体" panose="02010609060101010101" pitchFamily="49" charset="-122"/>
                <a:ea typeface="黑体" panose="02010609060101010101" pitchFamily="49" charset="-122"/>
              </a:rPr>
              <a:t>，不是对行为的态度，包括</a:t>
            </a:r>
            <a:r>
              <a:rPr lang="zh-CN" altLang="en-US" sz="2400" b="1" dirty="0">
                <a:solidFill>
                  <a:srgbClr val="0070C0"/>
                </a:solidFill>
                <a:latin typeface="黑体" panose="02010609060101010101" pitchFamily="49" charset="-122"/>
                <a:ea typeface="黑体" panose="02010609060101010101" pitchFamily="49" charset="-122"/>
              </a:rPr>
              <a:t>希望</a:t>
            </a:r>
            <a:r>
              <a:rPr lang="zh-CN" altLang="en-US" sz="2400" b="1" dirty="0">
                <a:solidFill>
                  <a:srgbClr val="000000"/>
                </a:solidFill>
                <a:latin typeface="黑体" panose="02010609060101010101" pitchFamily="49" charset="-122"/>
                <a:ea typeface="黑体" panose="02010609060101010101" pitchFamily="49" charset="-122"/>
              </a:rPr>
              <a:t>（赞成票）和</a:t>
            </a:r>
            <a:r>
              <a:rPr lang="zh-CN" altLang="en-US" sz="2400" b="1" dirty="0">
                <a:solidFill>
                  <a:srgbClr val="0070C0"/>
                </a:solidFill>
                <a:latin typeface="黑体" panose="02010609060101010101" pitchFamily="49" charset="-122"/>
                <a:ea typeface="黑体" panose="02010609060101010101" pitchFamily="49" charset="-122"/>
              </a:rPr>
              <a:t>放任</a:t>
            </a:r>
            <a:r>
              <a:rPr lang="zh-CN" altLang="en-US" sz="2400" b="1" dirty="0">
                <a:solidFill>
                  <a:srgbClr val="000000"/>
                </a:solidFill>
                <a:latin typeface="黑体" panose="02010609060101010101" pitchFamily="49" charset="-122"/>
                <a:ea typeface="黑体" panose="02010609060101010101" pitchFamily="49" charset="-122"/>
              </a:rPr>
              <a:t>（弃权票）</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a:t>
            </a: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例如，交通肇事中，行为人“违章”（闯红灯）是故意的，但对造成事故导致被害人死亡结果是过失的，即排斥危害结果的发生，仅能认定为过失犯罪（交通肇事罪）。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希望：是指对危害结果</a:t>
            </a:r>
            <a:r>
              <a:rPr lang="zh-CN" altLang="en-US" sz="2400" dirty="0">
                <a:solidFill>
                  <a:srgbClr val="0070C0"/>
                </a:solidFill>
                <a:latin typeface="黑体" panose="02010609060101010101" pitchFamily="49" charset="-122"/>
                <a:ea typeface="黑体" panose="02010609060101010101" pitchFamily="49" charset="-122"/>
              </a:rPr>
              <a:t>积极追求</a:t>
            </a:r>
            <a:r>
              <a:rPr lang="zh-CN" altLang="en-US" sz="2400" dirty="0">
                <a:solidFill>
                  <a:srgbClr val="000000"/>
                </a:solidFill>
                <a:latin typeface="黑体" panose="02010609060101010101" pitchFamily="49" charset="-122"/>
                <a:ea typeface="黑体" panose="02010609060101010101" pitchFamily="49" charset="-122"/>
              </a:rPr>
              <a:t>的心理态度，这就是直接故意；</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放任：是指对危果</a:t>
            </a:r>
            <a:r>
              <a:rPr lang="zh-CN" altLang="en-US" sz="2400" dirty="0">
                <a:solidFill>
                  <a:srgbClr val="0070C0"/>
                </a:solidFill>
                <a:latin typeface="黑体" panose="02010609060101010101" pitchFamily="49" charset="-122"/>
                <a:ea typeface="黑体" panose="02010609060101010101" pitchFamily="49" charset="-122"/>
              </a:rPr>
              <a:t>听之任之</a:t>
            </a:r>
            <a:r>
              <a:rPr lang="zh-CN" altLang="en-US" sz="2400" dirty="0">
                <a:solidFill>
                  <a:srgbClr val="000000"/>
                </a:solidFill>
                <a:latin typeface="黑体" panose="02010609060101010101" pitchFamily="49" charset="-122"/>
                <a:ea typeface="黑体" panose="02010609060101010101" pitchFamily="49" charset="-122"/>
              </a:rPr>
              <a:t>，任其发展的心理态度，这就是间接故意。</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4C437331-96DD-9504-D3C2-934E37435FB4}"/>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898193EC-C211-6FB0-3C65-5B09DEADB76C}"/>
              </a:ext>
            </a:extLst>
          </p:cNvPr>
          <p:cNvSpPr/>
          <p:nvPr/>
        </p:nvSpPr>
        <p:spPr>
          <a:xfrm>
            <a:off x="-6350" y="188913"/>
            <a:ext cx="9107488" cy="6401753"/>
          </a:xfrm>
          <a:prstGeom prst="rect">
            <a:avLst/>
          </a:prstGeom>
        </p:spPr>
        <p:txBody>
          <a:bodyPr>
            <a:spAutoFit/>
          </a:bodyPr>
          <a:lstStyle/>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四、犯罪故意的种类</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（一）直接故意</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指明知自己的行为</a:t>
            </a:r>
            <a:r>
              <a:rPr lang="zh-CN" altLang="en-US" sz="2400" dirty="0">
                <a:solidFill>
                  <a:srgbClr val="0070C0"/>
                </a:solidFill>
                <a:latin typeface="黑体" panose="02010609060101010101" pitchFamily="49" charset="-122"/>
                <a:ea typeface="黑体" panose="02010609060101010101" pitchFamily="49" charset="-122"/>
              </a:rPr>
              <a:t>会</a:t>
            </a:r>
            <a:r>
              <a:rPr lang="zh-CN" altLang="en-US" sz="2400" dirty="0">
                <a:solidFill>
                  <a:srgbClr val="000000"/>
                </a:solidFill>
                <a:latin typeface="黑体" panose="02010609060101010101" pitchFamily="49" charset="-122"/>
                <a:ea typeface="黑体" panose="02010609060101010101" pitchFamily="49" charset="-122"/>
              </a:rPr>
              <a:t>发生危害社会的结果，并且</a:t>
            </a:r>
            <a:r>
              <a:rPr lang="zh-CN" altLang="en-US" sz="2400" dirty="0">
                <a:solidFill>
                  <a:srgbClr val="0070C0"/>
                </a:solidFill>
                <a:latin typeface="黑体" panose="02010609060101010101" pitchFamily="49" charset="-122"/>
                <a:ea typeface="黑体" panose="02010609060101010101" pitchFamily="49" charset="-122"/>
              </a:rPr>
              <a:t>希望</a:t>
            </a:r>
            <a:r>
              <a:rPr lang="zh-CN" altLang="en-US" sz="2400" dirty="0">
                <a:solidFill>
                  <a:srgbClr val="000000"/>
                </a:solidFill>
                <a:latin typeface="黑体" panose="02010609060101010101" pitchFamily="49" charset="-122"/>
                <a:ea typeface="黑体" panose="02010609060101010101" pitchFamily="49" charset="-122"/>
              </a:rPr>
              <a:t>这种结果发生的心理态度。</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可能发生（</a:t>
            </a:r>
            <a:r>
              <a:rPr lang="en-US" altLang="zh-CN" sz="2400" dirty="0">
                <a:solidFill>
                  <a:srgbClr val="0070C0"/>
                </a:solidFill>
                <a:latin typeface="黑体" panose="02010609060101010101" pitchFamily="49" charset="-122"/>
                <a:ea typeface="黑体" panose="02010609060101010101" pitchFamily="49" charset="-122"/>
              </a:rPr>
              <a:t>50%</a:t>
            </a:r>
            <a:r>
              <a:rPr lang="zh-CN" altLang="en-US" sz="2400" dirty="0">
                <a:solidFill>
                  <a:srgbClr val="000000"/>
                </a:solidFill>
                <a:latin typeface="黑体" panose="02010609060101010101" pitchFamily="49" charset="-122"/>
                <a:ea typeface="黑体" panose="02010609060101010101" pitchFamily="49" charset="-122"/>
              </a:rPr>
              <a:t>）或者必然发生（</a:t>
            </a:r>
            <a:r>
              <a:rPr lang="en-US" altLang="zh-CN" sz="2400" dirty="0">
                <a:solidFill>
                  <a:srgbClr val="0070C0"/>
                </a:solidFill>
                <a:latin typeface="黑体" panose="02010609060101010101" pitchFamily="49" charset="-122"/>
                <a:ea typeface="黑体" panose="02010609060101010101" pitchFamily="49" charset="-122"/>
              </a:rPr>
              <a:t>100%</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追求（希望）</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直接故意。</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例如：甲想枪杀乙，晚上光线不好，距离较远，甲的射击技术又不太好，对能否杀死乙没有把握，但他不愿放过这个机会，希望能打死乙而开了枪。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必然发生（</a:t>
            </a:r>
            <a:r>
              <a:rPr lang="en-US" altLang="zh-CN" sz="2400" dirty="0">
                <a:solidFill>
                  <a:srgbClr val="0070C0"/>
                </a:solidFill>
                <a:latin typeface="黑体" panose="02010609060101010101" pitchFamily="49" charset="-122"/>
                <a:ea typeface="黑体" panose="02010609060101010101" pitchFamily="49" charset="-122"/>
              </a:rPr>
              <a:t>100%</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放任（无所谓）</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直接故意。</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例如：甲想杀死乙，用枪顶在乙的脑袋上射击。</a:t>
            </a:r>
          </a:p>
        </p:txBody>
      </p:sp>
      <p:graphicFrame>
        <p:nvGraphicFramePr>
          <p:cNvPr id="4" name="表格 3">
            <a:extLst>
              <a:ext uri="{FF2B5EF4-FFF2-40B4-BE49-F238E27FC236}">
                <a16:creationId xmlns:a16="http://schemas.microsoft.com/office/drawing/2014/main" id="{47375EA9-2097-C9C1-3966-1DD0369759E6}"/>
              </a:ext>
            </a:extLst>
          </p:cNvPr>
          <p:cNvGraphicFramePr>
            <a:graphicFrameLocks noGrp="1"/>
          </p:cNvGraphicFramePr>
          <p:nvPr>
            <p:extLst>
              <p:ext uri="{D42A27DB-BD31-4B8C-83A1-F6EECF244321}">
                <p14:modId xmlns:p14="http://schemas.microsoft.com/office/powerpoint/2010/main" val="3457696043"/>
              </p:ext>
            </p:extLst>
          </p:nvPr>
        </p:nvGraphicFramePr>
        <p:xfrm>
          <a:off x="107950" y="764704"/>
          <a:ext cx="8785226" cy="1227178"/>
        </p:xfrm>
        <a:graphic>
          <a:graphicData uri="http://schemas.openxmlformats.org/drawingml/2006/table">
            <a:tbl>
              <a:tblPr firstRow="1" bandRow="1">
                <a:tableStyleId>{5C22544A-7EE6-4342-B048-85BDC9FD1C3A}</a:tableStyleId>
              </a:tblPr>
              <a:tblGrid>
                <a:gridCol w="1523968">
                  <a:extLst>
                    <a:ext uri="{9D8B030D-6E8A-4147-A177-3AD203B41FA5}">
                      <a16:colId xmlns:a16="http://schemas.microsoft.com/office/drawing/2014/main" val="2281764073"/>
                    </a:ext>
                  </a:extLst>
                </a:gridCol>
                <a:gridCol w="2945709">
                  <a:extLst>
                    <a:ext uri="{9D8B030D-6E8A-4147-A177-3AD203B41FA5}">
                      <a16:colId xmlns:a16="http://schemas.microsoft.com/office/drawing/2014/main" val="3319695112"/>
                    </a:ext>
                  </a:extLst>
                </a:gridCol>
                <a:gridCol w="3249378">
                  <a:extLst>
                    <a:ext uri="{9D8B030D-6E8A-4147-A177-3AD203B41FA5}">
                      <a16:colId xmlns:a16="http://schemas.microsoft.com/office/drawing/2014/main" val="1929551128"/>
                    </a:ext>
                  </a:extLst>
                </a:gridCol>
                <a:gridCol w="1066171">
                  <a:extLst>
                    <a:ext uri="{9D8B030D-6E8A-4147-A177-3AD203B41FA5}">
                      <a16:colId xmlns:a16="http://schemas.microsoft.com/office/drawing/2014/main" val="3839236294"/>
                    </a:ext>
                  </a:extLst>
                </a:gridCol>
              </a:tblGrid>
              <a:tr h="434698">
                <a:tc>
                  <a:txBody>
                    <a:bodyPr/>
                    <a:lstStyle/>
                    <a:p>
                      <a:r>
                        <a:rPr lang="zh-CN" altLang="en-US" sz="2000" dirty="0">
                          <a:latin typeface="黑体" panose="02010609060101010101" pitchFamily="49" charset="-122"/>
                          <a:ea typeface="黑体" panose="02010609060101010101" pitchFamily="49" charset="-122"/>
                        </a:rPr>
                        <a:t>罪过形式</a:t>
                      </a:r>
                    </a:p>
                  </a:txBody>
                  <a:tcPr anchor="ctr" anchorCtr="1"/>
                </a:tc>
                <a:tc>
                  <a:txBody>
                    <a:bodyPr/>
                    <a:lstStyle/>
                    <a:p>
                      <a:r>
                        <a:rPr lang="zh-CN" altLang="en-US" sz="2000" dirty="0">
                          <a:latin typeface="黑体" panose="02010609060101010101" pitchFamily="49" charset="-122"/>
                          <a:ea typeface="黑体" panose="02010609060101010101" pitchFamily="49" charset="-122"/>
                        </a:rPr>
                        <a:t>认识因素</a:t>
                      </a:r>
                    </a:p>
                  </a:txBody>
                  <a:tcPr anchor="ctr" anchorCtr="1"/>
                </a:tc>
                <a:tc>
                  <a:txBody>
                    <a:bodyPr/>
                    <a:lstStyle/>
                    <a:p>
                      <a:r>
                        <a:rPr lang="zh-CN" altLang="en-US" sz="2000" dirty="0">
                          <a:latin typeface="黑体" panose="02010609060101010101" pitchFamily="49" charset="-122"/>
                          <a:ea typeface="黑体" panose="02010609060101010101" pitchFamily="49" charset="-122"/>
                        </a:rPr>
                        <a:t>意志因素</a:t>
                      </a:r>
                    </a:p>
                  </a:txBody>
                  <a:tcPr anchor="ctr" anchorCtr="1"/>
                </a:tc>
                <a:tc>
                  <a:txBody>
                    <a:bodyPr/>
                    <a:lstStyle/>
                    <a:p>
                      <a:r>
                        <a:rPr lang="zh-CN" altLang="en-US" sz="2000" dirty="0">
                          <a:latin typeface="黑体" panose="02010609060101010101" pitchFamily="49" charset="-122"/>
                          <a:ea typeface="黑体" panose="02010609060101010101" pitchFamily="49" charset="-122"/>
                        </a:rPr>
                        <a:t>对法益</a:t>
                      </a:r>
                    </a:p>
                  </a:txBody>
                  <a:tcPr anchor="ctr" anchorCtr="1"/>
                </a:tc>
                <a:extLst>
                  <a:ext uri="{0D108BD9-81ED-4DB2-BD59-A6C34878D82A}">
                    <a16:rowId xmlns:a16="http://schemas.microsoft.com/office/drawing/2014/main" val="2324268233"/>
                  </a:ext>
                </a:extLst>
              </a:tr>
              <a:tr h="382786">
                <a:tc>
                  <a:txBody>
                    <a:bodyPr/>
                    <a:lstStyle/>
                    <a:p>
                      <a:r>
                        <a:rPr lang="zh-CN" altLang="en-US" sz="2000" dirty="0">
                          <a:latin typeface="黑体" panose="02010609060101010101" pitchFamily="49" charset="-122"/>
                          <a:ea typeface="黑体" panose="02010609060101010101" pitchFamily="49" charset="-122"/>
                        </a:rPr>
                        <a:t>直接故意</a:t>
                      </a:r>
                    </a:p>
                  </a:txBody>
                  <a:tcPr anchor="ctr" anchorCtr="1"/>
                </a:tc>
                <a:tc>
                  <a:txBody>
                    <a:bodyPr/>
                    <a:lstStyle/>
                    <a:p>
                      <a:r>
                        <a:rPr lang="zh-CN" altLang="en-US" sz="2000" dirty="0">
                          <a:latin typeface="黑体" panose="02010609060101010101" pitchFamily="49" charset="-122"/>
                          <a:ea typeface="黑体" panose="02010609060101010101" pitchFamily="49" charset="-122"/>
                        </a:rPr>
                        <a:t>明知必然或可能会发生</a:t>
                      </a:r>
                    </a:p>
                  </a:txBody>
                  <a:tcPr anchor="ctr" anchorCtr="1"/>
                </a:tc>
                <a:tc>
                  <a:txBody>
                    <a:bodyPr/>
                    <a:lstStyle/>
                    <a:p>
                      <a:r>
                        <a:rPr lang="zh-CN" altLang="en-US" sz="2000" dirty="0">
                          <a:latin typeface="黑体" panose="02010609060101010101" pitchFamily="49" charset="-122"/>
                          <a:ea typeface="黑体" panose="02010609060101010101" pitchFamily="49" charset="-122"/>
                        </a:rPr>
                        <a:t>希望，积极追求结果</a:t>
                      </a:r>
                    </a:p>
                  </a:txBody>
                  <a:tcPr anchor="ctr" anchorCtr="1"/>
                </a:tc>
                <a:tc>
                  <a:txBody>
                    <a:bodyPr/>
                    <a:lstStyle/>
                    <a:p>
                      <a:r>
                        <a:rPr lang="zh-CN" altLang="en-US" sz="2000" dirty="0">
                          <a:latin typeface="黑体" panose="02010609060101010101" pitchFamily="49" charset="-122"/>
                          <a:ea typeface="黑体" panose="02010609060101010101" pitchFamily="49" charset="-122"/>
                        </a:rPr>
                        <a:t>敌视</a:t>
                      </a:r>
                    </a:p>
                  </a:txBody>
                  <a:tcPr anchor="ctr" anchorCtr="1"/>
                </a:tc>
                <a:extLst>
                  <a:ext uri="{0D108BD9-81ED-4DB2-BD59-A6C34878D82A}">
                    <a16:rowId xmlns:a16="http://schemas.microsoft.com/office/drawing/2014/main" val="562413269"/>
                  </a:ext>
                </a:extLst>
              </a:tr>
              <a:tr h="382786">
                <a:tc>
                  <a:txBody>
                    <a:bodyPr/>
                    <a:lstStyle/>
                    <a:p>
                      <a:r>
                        <a:rPr lang="zh-CN" altLang="en-US" sz="2000" dirty="0">
                          <a:latin typeface="黑体" panose="02010609060101010101" pitchFamily="49" charset="-122"/>
                          <a:ea typeface="黑体" panose="02010609060101010101" pitchFamily="49" charset="-122"/>
                        </a:rPr>
                        <a:t>间接故意</a:t>
                      </a:r>
                    </a:p>
                  </a:txBody>
                  <a:tcPr anchor="ctr" anchorCtr="1"/>
                </a:tc>
                <a:tc>
                  <a:txBody>
                    <a:bodyPr/>
                    <a:lstStyle/>
                    <a:p>
                      <a:r>
                        <a:rPr lang="zh-CN" altLang="en-US" sz="2000" dirty="0">
                          <a:latin typeface="黑体" panose="02010609060101010101" pitchFamily="49" charset="-122"/>
                          <a:ea typeface="黑体" panose="02010609060101010101" pitchFamily="49" charset="-122"/>
                        </a:rPr>
                        <a:t>明知可能会发生</a:t>
                      </a:r>
                    </a:p>
                  </a:txBody>
                  <a:tcPr anchor="ctr" anchorCtr="1"/>
                </a:tc>
                <a:tc>
                  <a:txBody>
                    <a:bodyPr/>
                    <a:lstStyle/>
                    <a:p>
                      <a:r>
                        <a:rPr lang="zh-CN" altLang="en-US" sz="2000" dirty="0">
                          <a:latin typeface="黑体" panose="02010609060101010101" pitchFamily="49" charset="-122"/>
                          <a:ea typeface="黑体" panose="02010609060101010101" pitchFamily="49" charset="-122"/>
                        </a:rPr>
                        <a:t>放任，不反对也不追求结果</a:t>
                      </a:r>
                    </a:p>
                  </a:txBody>
                  <a:tcPr anchor="ctr" anchorCtr="1"/>
                </a:tc>
                <a:tc>
                  <a:txBody>
                    <a:bodyPr/>
                    <a:lstStyle/>
                    <a:p>
                      <a:r>
                        <a:rPr lang="zh-CN" altLang="en-US" sz="2000" dirty="0">
                          <a:latin typeface="黑体" panose="02010609060101010101" pitchFamily="49" charset="-122"/>
                          <a:ea typeface="黑体" panose="02010609060101010101" pitchFamily="49" charset="-122"/>
                        </a:rPr>
                        <a:t>漠视</a:t>
                      </a:r>
                    </a:p>
                  </a:txBody>
                  <a:tcPr anchor="ctr" anchorCtr="1"/>
                </a:tc>
                <a:extLst>
                  <a:ext uri="{0D108BD9-81ED-4DB2-BD59-A6C34878D82A}">
                    <a16:rowId xmlns:a16="http://schemas.microsoft.com/office/drawing/2014/main" val="942226979"/>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602677-D8E1-9B48-0BA3-26B1BA5093FF}"/>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6B8928FB-20BC-C315-8A21-901EDA6F68A3}"/>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6D03B9AF-990E-A245-75F4-BD4F6978288E}"/>
              </a:ext>
            </a:extLst>
          </p:cNvPr>
          <p:cNvSpPr/>
          <p:nvPr/>
        </p:nvSpPr>
        <p:spPr>
          <a:xfrm>
            <a:off x="-6350" y="188913"/>
            <a:ext cx="9107488" cy="6617196"/>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（二）间接故意</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指明知自己的行为</a:t>
            </a:r>
            <a:r>
              <a:rPr lang="zh-CN" altLang="en-US" sz="2400" dirty="0">
                <a:solidFill>
                  <a:srgbClr val="0070C0"/>
                </a:solidFill>
                <a:latin typeface="黑体" panose="02010609060101010101" pitchFamily="49" charset="-122"/>
                <a:ea typeface="黑体" panose="02010609060101010101" pitchFamily="49" charset="-122"/>
              </a:rPr>
              <a:t>可能会</a:t>
            </a:r>
            <a:r>
              <a:rPr lang="zh-CN" altLang="en-US" sz="2400" dirty="0">
                <a:solidFill>
                  <a:srgbClr val="000000"/>
                </a:solidFill>
                <a:latin typeface="黑体" panose="02010609060101010101" pitchFamily="49" charset="-122"/>
                <a:ea typeface="黑体" panose="02010609060101010101" pitchFamily="49" charset="-122"/>
              </a:rPr>
              <a:t>发生危害社会的结果，并且</a:t>
            </a:r>
            <a:r>
              <a:rPr lang="zh-CN" altLang="en-US" sz="2400" dirty="0">
                <a:solidFill>
                  <a:srgbClr val="0070C0"/>
                </a:solidFill>
                <a:latin typeface="黑体" panose="02010609060101010101" pitchFamily="49" charset="-122"/>
                <a:ea typeface="黑体" panose="02010609060101010101" pitchFamily="49" charset="-122"/>
              </a:rPr>
              <a:t>放任</a:t>
            </a:r>
            <a:r>
              <a:rPr lang="zh-CN" altLang="en-US" sz="2400" dirty="0">
                <a:solidFill>
                  <a:srgbClr val="000000"/>
                </a:solidFill>
                <a:latin typeface="黑体" panose="02010609060101010101" pitchFamily="49" charset="-122"/>
                <a:ea typeface="黑体" panose="02010609060101010101" pitchFamily="49" charset="-122"/>
              </a:rPr>
              <a:t>这种结果发生的心理态度。</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可能发生（</a:t>
            </a:r>
            <a:r>
              <a:rPr lang="en-US" altLang="zh-CN" sz="2400" dirty="0">
                <a:solidFill>
                  <a:srgbClr val="0070C0"/>
                </a:solidFill>
                <a:latin typeface="黑体" panose="02010609060101010101" pitchFamily="49" charset="-122"/>
                <a:ea typeface="黑体" panose="02010609060101010101" pitchFamily="49" charset="-122"/>
              </a:rPr>
              <a:t>50%</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放任（无所谓）</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间接故意。</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为了实现某个犯罪意图或目的，而放任另一犯罪结果的发生</a:t>
            </a:r>
            <a:r>
              <a:rPr lang="en-US" altLang="zh-CN" sz="2400" dirty="0">
                <a:solidFill>
                  <a:srgbClr val="000000"/>
                </a:solidFill>
                <a:latin typeface="黑体" panose="02010609060101010101" pitchFamily="49" charset="-122"/>
                <a:ea typeface="黑体" panose="02010609060101010101" pitchFamily="49" charset="-122"/>
              </a:rPr>
              <a:t>       </a:t>
            </a: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，丈夫为了杀妻，在食物中投毒，明知孩子可能分食有毒食物，由于杀妻心切而放任孩子死亡，对孩子的死亡是间接故意。</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，甲为了抢劫乙脖子上的项链，在对乙使用暴力时，对乙的死亡持放任态度。</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为了实现某种非犯罪意图或目的，而放任犯罪结果的发生。</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例如：汽车修理工甲是为了取乐，将高压气泵塞入同事乙肛门充气，致其肠道、内脏严重破损，甲对乙的重伤是间接故意。</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突发性故意犯罪，不计后果，放任结果发生。</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例如：甲常被乙嘲笑长得丑且胖，某天甲忍无可忍，操起桌上的水果刀，捅乙数刀，乙死亡，甲对乙的死亡是间接故意。</a:t>
            </a:r>
          </a:p>
        </p:txBody>
      </p:sp>
    </p:spTree>
    <p:extLst>
      <p:ext uri="{BB962C8B-B14F-4D97-AF65-F5344CB8AC3E}">
        <p14:creationId xmlns:p14="http://schemas.microsoft.com/office/powerpoint/2010/main" val="3499993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989A69-9F3A-61E4-DCB7-0457319DA40C}"/>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9674FB34-572D-C758-73DB-E2EFA93D4218}"/>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BB9CE4C5-77A7-6E69-95C9-BF630596FB95}"/>
              </a:ext>
            </a:extLst>
          </p:cNvPr>
          <p:cNvSpPr/>
          <p:nvPr/>
        </p:nvSpPr>
        <p:spPr>
          <a:xfrm>
            <a:off x="0" y="572218"/>
            <a:ext cx="9107488" cy="5940088"/>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（三）直接故意和间接故意的异同</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相同点：</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）认识因素：</a:t>
            </a:r>
            <a:r>
              <a:rPr lang="zh-CN" altLang="en-US" sz="2400" dirty="0">
                <a:solidFill>
                  <a:srgbClr val="0070C0"/>
                </a:solidFill>
                <a:latin typeface="黑体" panose="02010609060101010101" pitchFamily="49" charset="-122"/>
                <a:ea typeface="黑体" panose="02010609060101010101" pitchFamily="49" charset="-122"/>
              </a:rPr>
              <a:t>都是明知</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）意志因素：</a:t>
            </a:r>
            <a:r>
              <a:rPr lang="zh-CN" altLang="en-US" sz="2400" dirty="0">
                <a:solidFill>
                  <a:srgbClr val="0070C0"/>
                </a:solidFill>
                <a:latin typeface="黑体" panose="02010609060101010101" pitchFamily="49" charset="-122"/>
                <a:ea typeface="黑体" panose="02010609060101010101" pitchFamily="49" charset="-122"/>
              </a:rPr>
              <a:t>都不反对</a:t>
            </a:r>
            <a:r>
              <a:rPr lang="zh-CN" altLang="en-US" sz="2400" dirty="0">
                <a:solidFill>
                  <a:srgbClr val="000000"/>
                </a:solidFill>
                <a:latin typeface="黑体" panose="02010609060101010101" pitchFamily="49" charset="-122"/>
                <a:ea typeface="黑体" panose="02010609060101010101" pitchFamily="49" charset="-122"/>
              </a:rPr>
              <a:t>危害结果。</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不同点：</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）认识</a:t>
            </a:r>
            <a:r>
              <a:rPr lang="zh-CN" altLang="en-US" sz="2400" dirty="0">
                <a:solidFill>
                  <a:srgbClr val="0070C0"/>
                </a:solidFill>
                <a:latin typeface="黑体" panose="02010609060101010101" pitchFamily="49" charset="-122"/>
                <a:ea typeface="黑体" panose="02010609060101010101" pitchFamily="49" charset="-122"/>
              </a:rPr>
              <a:t>程度</a:t>
            </a:r>
            <a:r>
              <a:rPr lang="zh-CN" altLang="en-US" sz="2400" dirty="0">
                <a:solidFill>
                  <a:srgbClr val="000000"/>
                </a:solidFill>
                <a:latin typeface="黑体" panose="02010609060101010101" pitchFamily="49" charset="-122"/>
                <a:ea typeface="黑体" panose="02010609060101010101" pitchFamily="49" charset="-122"/>
              </a:rPr>
              <a:t>不同，间接故意不能是必然发生；</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）对危害结果发生的</a:t>
            </a:r>
            <a:r>
              <a:rPr lang="zh-CN" altLang="en-US" sz="2400" dirty="0">
                <a:solidFill>
                  <a:srgbClr val="0070C0"/>
                </a:solidFill>
                <a:latin typeface="黑体" panose="02010609060101010101" pitchFamily="49" charset="-122"/>
                <a:ea typeface="黑体" panose="02010609060101010101" pitchFamily="49" charset="-122"/>
              </a:rPr>
              <a:t>态度</a:t>
            </a:r>
            <a:r>
              <a:rPr lang="zh-CN" altLang="en-US" sz="2400" dirty="0">
                <a:solidFill>
                  <a:srgbClr val="000000"/>
                </a:solidFill>
                <a:latin typeface="黑体" panose="02010609060101010101" pitchFamily="49" charset="-122"/>
                <a:ea typeface="黑体" panose="02010609060101010101" pitchFamily="49" charset="-122"/>
              </a:rPr>
              <a:t>不同；</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）危害结果发生的</a:t>
            </a:r>
            <a:r>
              <a:rPr lang="zh-CN" altLang="en-US" sz="2400" dirty="0">
                <a:solidFill>
                  <a:srgbClr val="0070C0"/>
                </a:solidFill>
                <a:latin typeface="黑体" panose="02010609060101010101" pitchFamily="49" charset="-122"/>
                <a:ea typeface="黑体" panose="02010609060101010101" pitchFamily="49" charset="-122"/>
              </a:rPr>
              <a:t>意义</a:t>
            </a:r>
            <a:r>
              <a:rPr lang="zh-CN" altLang="en-US" sz="2400" dirty="0">
                <a:solidFill>
                  <a:srgbClr val="000000"/>
                </a:solidFill>
                <a:latin typeface="黑体" panose="02010609060101010101" pitchFamily="49" charset="-122"/>
                <a:ea typeface="黑体" panose="02010609060101010101" pitchFamily="49" charset="-122"/>
              </a:rPr>
              <a:t>不同。</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6374370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48C82E11-C969-6B60-6D84-4A14F2BEA775}"/>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E1535EA2-AB5C-DE11-E844-9ACADBC74274}"/>
              </a:ext>
            </a:extLst>
          </p:cNvPr>
          <p:cNvSpPr/>
          <p:nvPr/>
        </p:nvSpPr>
        <p:spPr>
          <a:xfrm>
            <a:off x="26586" y="116632"/>
            <a:ext cx="9144000" cy="6586418"/>
          </a:xfrm>
          <a:prstGeom prst="rect">
            <a:avLst/>
          </a:prstGeom>
        </p:spPr>
        <p:txBody>
          <a:bodyPr>
            <a:spAutoFit/>
          </a:bodyPr>
          <a:lstStyle/>
          <a:p>
            <a:pPr algn="ctr" eaLnBrk="1">
              <a:defRPr/>
            </a:pPr>
            <a:r>
              <a:rPr lang="zh-CN" altLang="en-US" sz="2800" b="1" dirty="0">
                <a:solidFill>
                  <a:srgbClr val="000000"/>
                </a:solidFill>
                <a:latin typeface="黑体" panose="02010609060101010101" pitchFamily="49" charset="-122"/>
                <a:ea typeface="黑体" panose="02010609060101010101" pitchFamily="49" charset="-122"/>
              </a:rPr>
              <a:t>第三节 犯罪过失</a:t>
            </a:r>
            <a:endParaRPr lang="en-US" altLang="zh-CN" sz="2800" b="1" dirty="0">
              <a:solidFill>
                <a:srgbClr val="000000"/>
              </a:solidFill>
              <a:latin typeface="黑体" panose="02010609060101010101" pitchFamily="49" charset="-122"/>
              <a:ea typeface="黑体" panose="02010609060101010101" pitchFamily="49" charset="-122"/>
            </a:endParaRPr>
          </a:p>
          <a:p>
            <a:pPr algn="ctr"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小案例</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老太太甲中午在家中做完饭后，忘记关闭燃气，</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小时之后，楼下的邻居做饭时点火，引发爆炸。甲主观上属于何种罪过？（燃气爆炸案）</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b="1"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一、犯罪过失的概念和特征</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第</a:t>
            </a:r>
            <a:r>
              <a:rPr lang="en-US" altLang="zh-CN" sz="2400" dirty="0">
                <a:solidFill>
                  <a:srgbClr val="000000"/>
                </a:solidFill>
                <a:latin typeface="仿宋" panose="02010609060101010101" pitchFamily="49" charset="-122"/>
                <a:ea typeface="仿宋" panose="02010609060101010101" pitchFamily="49" charset="-122"/>
              </a:rPr>
              <a:t>15</a:t>
            </a:r>
            <a:r>
              <a:rPr lang="zh-CN" altLang="en-US" sz="2400" dirty="0">
                <a:solidFill>
                  <a:srgbClr val="000000"/>
                </a:solidFill>
                <a:latin typeface="仿宋" panose="02010609060101010101" pitchFamily="49" charset="-122"/>
                <a:ea typeface="仿宋" panose="02010609060101010101" pitchFamily="49" charset="-122"/>
              </a:rPr>
              <a:t>条</a:t>
            </a: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应当预见自己的行为可能发生危害社会的结果，因为疏忽大意而没有预见，或者已经预见而轻信能够避免，以致发生这种结果的，是过失犯罪。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过失犯罪，法律</a:t>
            </a:r>
            <a:r>
              <a:rPr lang="zh-CN" altLang="en-US" sz="2400" dirty="0">
                <a:solidFill>
                  <a:srgbClr val="0070C0"/>
                </a:solidFill>
                <a:latin typeface="仿宋" panose="02010609060101010101" pitchFamily="49" charset="-122"/>
                <a:ea typeface="仿宋" panose="02010609060101010101" pitchFamily="49" charset="-122"/>
              </a:rPr>
              <a:t>有规定的</a:t>
            </a:r>
            <a:r>
              <a:rPr lang="zh-CN" altLang="en-US" sz="2400" dirty="0">
                <a:solidFill>
                  <a:srgbClr val="000000"/>
                </a:solidFill>
                <a:latin typeface="仿宋" panose="02010609060101010101" pitchFamily="49" charset="-122"/>
                <a:ea typeface="仿宋" panose="02010609060101010101" pitchFamily="49" charset="-122"/>
              </a:rPr>
              <a:t>才负刑事责任。</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mn-ea"/>
              <a:ea typeface="+mn-ea"/>
            </a:endParaRPr>
          </a:p>
          <a:p>
            <a:pPr algn="just" eaLnBrk="1">
              <a:defRPr/>
            </a:pPr>
            <a:r>
              <a:rPr lang="zh-CN" altLang="en-US" sz="2400" b="1" dirty="0">
                <a:latin typeface="+mn-ea"/>
                <a:ea typeface="+mn-ea"/>
              </a:rPr>
              <a:t>    </a:t>
            </a:r>
            <a:r>
              <a:rPr lang="zh-CN" altLang="en-US" sz="2400" dirty="0">
                <a:latin typeface="黑体" panose="02010609060101010101" pitchFamily="49" charset="-122"/>
                <a:ea typeface="黑体" panose="02010609060101010101" pitchFamily="49" charset="-122"/>
              </a:rPr>
              <a:t>犯罪过失，指行为人</a:t>
            </a:r>
            <a:r>
              <a:rPr lang="zh-CN" altLang="en-US" sz="2400" dirty="0">
                <a:solidFill>
                  <a:srgbClr val="0070C0"/>
                </a:solidFill>
                <a:latin typeface="黑体" panose="02010609060101010101" pitchFamily="49" charset="-122"/>
                <a:ea typeface="黑体" panose="02010609060101010101" pitchFamily="49" charset="-122"/>
              </a:rPr>
              <a:t>应当预见</a:t>
            </a:r>
            <a:r>
              <a:rPr lang="zh-CN" altLang="en-US" sz="2400" dirty="0">
                <a:latin typeface="黑体" panose="02010609060101010101" pitchFamily="49" charset="-122"/>
                <a:ea typeface="黑体" panose="02010609060101010101" pitchFamily="49" charset="-122"/>
              </a:rPr>
              <a:t>自己的行为</a:t>
            </a:r>
            <a:r>
              <a:rPr lang="zh-CN" altLang="en-US" sz="2400" dirty="0">
                <a:solidFill>
                  <a:srgbClr val="0070C0"/>
                </a:solidFill>
                <a:latin typeface="黑体" panose="02010609060101010101" pitchFamily="49" charset="-122"/>
                <a:ea typeface="黑体" panose="02010609060101010101" pitchFamily="49" charset="-122"/>
              </a:rPr>
              <a:t>可能</a:t>
            </a:r>
            <a:r>
              <a:rPr lang="zh-CN" altLang="en-US" sz="2400" dirty="0">
                <a:latin typeface="黑体" panose="02010609060101010101" pitchFamily="49" charset="-122"/>
                <a:ea typeface="黑体" panose="02010609060101010101" pitchFamily="49" charset="-122"/>
              </a:rPr>
              <a:t>发生危害社会的</a:t>
            </a:r>
            <a:r>
              <a:rPr lang="zh-CN" altLang="en-US" sz="2400" dirty="0">
                <a:solidFill>
                  <a:srgbClr val="0070C0"/>
                </a:solidFill>
                <a:latin typeface="黑体" panose="02010609060101010101" pitchFamily="49" charset="-122"/>
                <a:ea typeface="黑体" panose="02010609060101010101" pitchFamily="49" charset="-122"/>
              </a:rPr>
              <a:t>结果</a:t>
            </a:r>
            <a:r>
              <a:rPr lang="zh-CN" altLang="en-US" sz="2400" dirty="0">
                <a:latin typeface="黑体" panose="02010609060101010101" pitchFamily="49" charset="-122"/>
                <a:ea typeface="黑体" panose="02010609060101010101" pitchFamily="49" charset="-122"/>
              </a:rPr>
              <a:t>，因为</a:t>
            </a:r>
            <a:r>
              <a:rPr lang="zh-CN" altLang="en-US" sz="2400" dirty="0">
                <a:solidFill>
                  <a:srgbClr val="0070C0"/>
                </a:solidFill>
                <a:latin typeface="黑体" panose="02010609060101010101" pitchFamily="49" charset="-122"/>
                <a:ea typeface="黑体" panose="02010609060101010101" pitchFamily="49" charset="-122"/>
              </a:rPr>
              <a:t>疏忽大意</a:t>
            </a:r>
            <a:r>
              <a:rPr lang="zh-CN" altLang="en-US" sz="2400" dirty="0">
                <a:latin typeface="黑体" panose="02010609060101010101" pitchFamily="49" charset="-122"/>
                <a:ea typeface="黑体" panose="02010609060101010101" pitchFamily="49" charset="-122"/>
              </a:rPr>
              <a:t>而没有预见或者已经预见而</a:t>
            </a:r>
            <a:r>
              <a:rPr lang="zh-CN" altLang="en-US" sz="2400" dirty="0">
                <a:solidFill>
                  <a:srgbClr val="0070C0"/>
                </a:solidFill>
                <a:latin typeface="黑体" panose="02010609060101010101" pitchFamily="49" charset="-122"/>
                <a:ea typeface="黑体" panose="02010609060101010101" pitchFamily="49" charset="-122"/>
              </a:rPr>
              <a:t>轻信能够避免</a:t>
            </a:r>
            <a:r>
              <a:rPr lang="zh-CN" altLang="en-US" sz="2400" dirty="0">
                <a:latin typeface="黑体" panose="02010609060101010101" pitchFamily="49" charset="-122"/>
                <a:ea typeface="黑体" panose="02010609060101010101" pitchFamily="49" charset="-122"/>
              </a:rPr>
              <a:t>的</a:t>
            </a:r>
            <a:r>
              <a:rPr lang="zh-CN" altLang="en-US" sz="2400" dirty="0">
                <a:highlight>
                  <a:srgbClr val="FFFF00"/>
                </a:highlight>
                <a:latin typeface="黑体" panose="02010609060101010101" pitchFamily="49" charset="-122"/>
                <a:ea typeface="黑体" panose="02010609060101010101" pitchFamily="49" charset="-122"/>
              </a:rPr>
              <a:t>心理态度。</a:t>
            </a:r>
            <a:endParaRPr lang="en-US" altLang="zh-CN" sz="2400" dirty="0">
              <a:highlight>
                <a:srgbClr val="FFFF00"/>
              </a:highlight>
              <a:latin typeface="黑体" panose="02010609060101010101" pitchFamily="49" charset="-122"/>
              <a:ea typeface="黑体" panose="02010609060101010101" pitchFamily="49" charset="-122"/>
            </a:endParaRPr>
          </a:p>
          <a:p>
            <a:pPr algn="just" eaLnBrk="1">
              <a:defRPr/>
            </a:pPr>
            <a:endParaRPr lang="en-US" altLang="zh-CN" sz="2400" b="1" spc="110" dirty="0">
              <a:solidFill>
                <a:srgbClr val="4379FF"/>
              </a:solidFill>
              <a:latin typeface="+mn-ea"/>
              <a:ea typeface="+mn-ea"/>
            </a:endParaRPr>
          </a:p>
          <a:p>
            <a:pPr algn="just" eaLnBrk="1">
              <a:defRPr/>
            </a:pPr>
            <a:r>
              <a:rPr lang="zh-CN" altLang="en-US" sz="2400" b="1" spc="110" dirty="0">
                <a:solidFill>
                  <a:srgbClr val="4379FF"/>
                </a:solidFill>
                <a:latin typeface="黑体" panose="02010609060101010101" pitchFamily="49" charset="-122"/>
                <a:ea typeface="黑体" panose="02010609060101010101" pitchFamily="49" charset="-122"/>
              </a:rPr>
              <a:t>    刑法以处罚故意犯罪为原则，处罚过失犯罪为例外</a:t>
            </a:r>
            <a:endParaRPr lang="en-US" altLang="zh-CN" sz="2400" b="1" spc="110" dirty="0">
              <a:solidFill>
                <a:srgbClr val="4379FF"/>
              </a:solidFill>
              <a:latin typeface="黑体" panose="02010609060101010101" pitchFamily="49" charset="-122"/>
              <a:ea typeface="黑体" panose="02010609060101010101" pitchFamily="49"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F86408-779B-379C-098C-1256D1BB1707}"/>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0922ECAD-0F21-8B5B-93C2-DA6A1472EFE8}"/>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C1194E71-69D7-4180-58F7-1B2B60C7AA1A}"/>
              </a:ext>
            </a:extLst>
          </p:cNvPr>
          <p:cNvSpPr/>
          <p:nvPr/>
        </p:nvSpPr>
        <p:spPr>
          <a:xfrm>
            <a:off x="0" y="274290"/>
            <a:ext cx="9144000" cy="6309420"/>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犯罪过失具有以下两个特征：</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没有犯罪故意。</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行为人对危害结果的发生既不具有希望的态度也不具有放任的态度，是</a:t>
            </a:r>
            <a:r>
              <a:rPr lang="zh-CN" altLang="en-US" sz="2400" dirty="0">
                <a:solidFill>
                  <a:srgbClr val="0070C0"/>
                </a:solidFill>
                <a:latin typeface="黑体" panose="02010609060101010101" pitchFamily="49" charset="-122"/>
                <a:ea typeface="黑体" panose="02010609060101010101" pitchFamily="49" charset="-122"/>
              </a:rPr>
              <a:t>排斥、反对的态度</a:t>
            </a:r>
            <a:r>
              <a:rPr lang="zh-CN" altLang="en-US" sz="2400" dirty="0">
                <a:solidFill>
                  <a:srgbClr val="000000"/>
                </a:solidFill>
                <a:latin typeface="黑体" panose="02010609060101010101" pitchFamily="49" charset="-122"/>
                <a:ea typeface="黑体" panose="02010609060101010101" pitchFamily="49" charset="-122"/>
              </a:rPr>
              <a:t>。如果具有犯罪故意，则成立故意罪，排斥成立过失罪。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没有保持必要的小心谨慎的态度。</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）没有履行法律、规章、社会生活准则所要求的注意义务，极端马虎草率、疏忽大意，以致对应当预见并且能够预见的危害结果没有预见（</a:t>
            </a:r>
            <a:r>
              <a:rPr lang="zh-CN" altLang="en-US" sz="2400" dirty="0">
                <a:solidFill>
                  <a:srgbClr val="0070C0"/>
                </a:solidFill>
                <a:latin typeface="黑体" panose="02010609060101010101" pitchFamily="49" charset="-122"/>
                <a:ea typeface="黑体" panose="02010609060101010101" pitchFamily="49" charset="-122"/>
              </a:rPr>
              <a:t>疏忽大意的过失</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）极端轻率、过于自信，以致对已经预见的危害结果，在应当积极避免并且能够避免的情况下，竟然没有能够避免（</a:t>
            </a:r>
            <a:r>
              <a:rPr lang="zh-CN" altLang="en-US" sz="2400" dirty="0">
                <a:solidFill>
                  <a:srgbClr val="0070C0"/>
                </a:solidFill>
                <a:latin typeface="黑体" panose="02010609060101010101" pitchFamily="49" charset="-122"/>
                <a:ea typeface="黑体" panose="02010609060101010101" pitchFamily="49" charset="-122"/>
              </a:rPr>
              <a:t>过于自信的过失</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例如：夏季高温天气，甲驾车去加油，在加油站里打电话，工作人员提醒甲别打电话，甲认为打个电话没什么危险，不听劝阻，结果引发火灾致三辆汽车烧毁。</a:t>
            </a:r>
            <a:endParaRPr lang="zh-CN" altLang="en-US" sz="24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688098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B0496-DB9B-DFFF-3F9F-91873FFBA4FA}"/>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0FD48533-1ED6-5AFC-79E1-12893868A68F}"/>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916A38D0-B41E-D915-E13E-B0E1DCD2A034}"/>
              </a:ext>
            </a:extLst>
          </p:cNvPr>
          <p:cNvSpPr/>
          <p:nvPr/>
        </p:nvSpPr>
        <p:spPr>
          <a:xfrm>
            <a:off x="0" y="274290"/>
            <a:ext cx="9036050" cy="6124754"/>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二、犯罪过失与犯罪故意的区别</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对过失犯罪，</a:t>
            </a:r>
            <a:r>
              <a:rPr lang="zh-CN" altLang="en-US" sz="2400" dirty="0">
                <a:solidFill>
                  <a:srgbClr val="0070C0"/>
                </a:solidFill>
                <a:latin typeface="黑体" panose="02010609060101010101" pitchFamily="49" charset="-122"/>
                <a:ea typeface="黑体" panose="02010609060101010101" pitchFamily="49" charset="-122"/>
              </a:rPr>
              <a:t>法律有规定的</a:t>
            </a:r>
            <a:r>
              <a:rPr lang="zh-CN" altLang="en-US" sz="2400" dirty="0">
                <a:solidFill>
                  <a:srgbClr val="000000"/>
                </a:solidFill>
                <a:latin typeface="黑体" panose="02010609060101010101" pitchFamily="49" charset="-122"/>
                <a:ea typeface="黑体" panose="02010609060101010101" pitchFamily="49" charset="-122"/>
              </a:rPr>
              <a:t>才负刑事责任。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只有当法律条文明示该条之罪的罪过形式是过失或者包括过失时，过失才可能构成犯罪，行为人承担刑事责任。这充分显示出刑法是以惩罚故意犯罪为原则，以惩罚过失犯罪为例外。</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对过失行为，只有</a:t>
            </a:r>
            <a:r>
              <a:rPr lang="zh-CN" altLang="en-US" sz="2400" dirty="0">
                <a:solidFill>
                  <a:srgbClr val="0070C0"/>
                </a:solidFill>
                <a:latin typeface="黑体" panose="02010609060101010101" pitchFamily="49" charset="-122"/>
                <a:ea typeface="黑体" panose="02010609060101010101" pitchFamily="49" charset="-122"/>
              </a:rPr>
              <a:t>造成严重后果的</a:t>
            </a:r>
            <a:r>
              <a:rPr lang="zh-CN" altLang="en-US" sz="2400" dirty="0">
                <a:solidFill>
                  <a:srgbClr val="000000"/>
                </a:solidFill>
                <a:latin typeface="黑体" panose="02010609060101010101" pitchFamily="49" charset="-122"/>
                <a:ea typeface="黑体" panose="02010609060101010101" pitchFamily="49" charset="-122"/>
              </a:rPr>
              <a:t>才负刑事责任。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过失犯罪以造成法定的严重后果为构成要件，过失犯罪只有完成形态并且只处罚完成形态。</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3.</a:t>
            </a:r>
            <a:r>
              <a:rPr lang="zh-CN" altLang="en-US" sz="2400" dirty="0">
                <a:solidFill>
                  <a:srgbClr val="000000"/>
                </a:solidFill>
                <a:latin typeface="黑体" panose="02010609060101010101" pitchFamily="49" charset="-122"/>
                <a:ea typeface="黑体" panose="02010609060101010101" pitchFamily="49" charset="-122"/>
              </a:rPr>
              <a:t>过失犯罪的法定刑</a:t>
            </a:r>
            <a:r>
              <a:rPr lang="zh-CN" altLang="en-US" sz="2400" dirty="0">
                <a:solidFill>
                  <a:srgbClr val="0070C0"/>
                </a:solidFill>
                <a:latin typeface="黑体" panose="02010609060101010101" pitchFamily="49" charset="-122"/>
                <a:ea typeface="黑体" panose="02010609060101010101" pitchFamily="49" charset="-122"/>
              </a:rPr>
              <a:t>明显轻于</a:t>
            </a:r>
            <a:r>
              <a:rPr lang="zh-CN" altLang="en-US" sz="2400" dirty="0">
                <a:solidFill>
                  <a:srgbClr val="000000"/>
                </a:solidFill>
                <a:latin typeface="黑体" panose="02010609060101010101" pitchFamily="49" charset="-122"/>
                <a:ea typeface="黑体" panose="02010609060101010101" pitchFamily="49" charset="-122"/>
              </a:rPr>
              <a:t>故意犯罪。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同是造成火灾，</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刑法</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第</a:t>
            </a:r>
            <a:r>
              <a:rPr lang="en-US" altLang="zh-CN" sz="2400" dirty="0">
                <a:solidFill>
                  <a:srgbClr val="000000"/>
                </a:solidFill>
                <a:latin typeface="黑体" panose="02010609060101010101" pitchFamily="49" charset="-122"/>
                <a:ea typeface="黑体" panose="02010609060101010101" pitchFamily="49" charset="-122"/>
              </a:rPr>
              <a:t>115</a:t>
            </a:r>
            <a:r>
              <a:rPr lang="zh-CN" altLang="en-US" sz="2400" dirty="0">
                <a:solidFill>
                  <a:srgbClr val="000000"/>
                </a:solidFill>
                <a:latin typeface="黑体" panose="02010609060101010101" pitchFamily="49" charset="-122"/>
                <a:ea typeface="黑体" panose="02010609060101010101" pitchFamily="49" charset="-122"/>
              </a:rPr>
              <a:t>条第</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款规定的放火罪的法定刑是</a:t>
            </a:r>
            <a:r>
              <a:rPr lang="en-US" altLang="zh-CN" sz="2400" dirty="0">
                <a:solidFill>
                  <a:srgbClr val="000000"/>
                </a:solidFill>
                <a:latin typeface="黑体" panose="02010609060101010101" pitchFamily="49" charset="-122"/>
                <a:ea typeface="黑体" panose="02010609060101010101" pitchFamily="49" charset="-122"/>
              </a:rPr>
              <a:t>10</a:t>
            </a:r>
            <a:r>
              <a:rPr lang="zh-CN" altLang="en-US" sz="2400" dirty="0">
                <a:solidFill>
                  <a:srgbClr val="000000"/>
                </a:solidFill>
                <a:latin typeface="黑体" panose="02010609060101010101" pitchFamily="49" charset="-122"/>
                <a:ea typeface="黑体" panose="02010609060101010101" pitchFamily="49" charset="-122"/>
              </a:rPr>
              <a:t>年以上有期徒刑、无期徒刑或者死刑；而</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刑法</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第</a:t>
            </a:r>
            <a:r>
              <a:rPr lang="en-US" altLang="zh-CN" sz="2400" dirty="0">
                <a:solidFill>
                  <a:srgbClr val="000000"/>
                </a:solidFill>
                <a:latin typeface="黑体" panose="02010609060101010101" pitchFamily="49" charset="-122"/>
                <a:ea typeface="黑体" panose="02010609060101010101" pitchFamily="49" charset="-122"/>
              </a:rPr>
              <a:t>115</a:t>
            </a:r>
            <a:r>
              <a:rPr lang="zh-CN" altLang="en-US" sz="2400" dirty="0">
                <a:solidFill>
                  <a:srgbClr val="000000"/>
                </a:solidFill>
                <a:latin typeface="黑体" panose="02010609060101010101" pitchFamily="49" charset="-122"/>
                <a:ea typeface="黑体" panose="02010609060101010101" pitchFamily="49" charset="-122"/>
              </a:rPr>
              <a:t>条第</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款规定的失火罪的法定刑是</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年以上</a:t>
            </a:r>
            <a:r>
              <a:rPr lang="en-US" altLang="zh-CN" sz="2400" dirty="0">
                <a:solidFill>
                  <a:srgbClr val="000000"/>
                </a:solidFill>
                <a:latin typeface="黑体" panose="02010609060101010101" pitchFamily="49" charset="-122"/>
                <a:ea typeface="黑体" panose="02010609060101010101" pitchFamily="49" charset="-122"/>
              </a:rPr>
              <a:t>7</a:t>
            </a:r>
            <a:r>
              <a:rPr lang="zh-CN" altLang="en-US" sz="2400" dirty="0">
                <a:solidFill>
                  <a:srgbClr val="000000"/>
                </a:solidFill>
                <a:latin typeface="黑体" panose="02010609060101010101" pitchFamily="49" charset="-122"/>
                <a:ea typeface="黑体" panose="02010609060101010101" pitchFamily="49" charset="-122"/>
              </a:rPr>
              <a:t>年以下有期徒刑，情节较轻的，处</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年以下有期徒刑或者拘役。</a:t>
            </a:r>
            <a:endParaRPr lang="zh-CN" altLang="en-US" sz="24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41035709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B97C02-B4A3-BFBD-06CA-B1BB1913F913}"/>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4D72F0F6-4653-059A-688D-D12F7CC80E62}"/>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68CFBB4D-D458-B68D-165A-ED9B1BF8D565}"/>
              </a:ext>
            </a:extLst>
          </p:cNvPr>
          <p:cNvSpPr/>
          <p:nvPr/>
        </p:nvSpPr>
        <p:spPr>
          <a:xfrm>
            <a:off x="-19217" y="1340768"/>
            <a:ext cx="9036050" cy="615553"/>
          </a:xfrm>
          <a:prstGeom prst="rect">
            <a:avLst/>
          </a:prstGeom>
        </p:spPr>
        <p:txBody>
          <a:bodyPr wrap="square">
            <a:spAutoFit/>
          </a:bodyPr>
          <a:lstStyle/>
          <a:p>
            <a:pPr algn="ctr" eaLnBrk="1">
              <a:defRPr/>
            </a:pPr>
            <a:r>
              <a:rPr lang="zh-CN" altLang="en-US" sz="2400" dirty="0">
                <a:solidFill>
                  <a:srgbClr val="000000"/>
                </a:solidFill>
                <a:latin typeface="黑体" panose="02010609060101010101" pitchFamily="49" charset="-122"/>
                <a:ea typeface="黑体" panose="02010609060101010101" pitchFamily="49" charset="-122"/>
              </a:rPr>
              <a:t>犯罪过失与犯罪故意的区别</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p:txBody>
      </p:sp>
      <p:graphicFrame>
        <p:nvGraphicFramePr>
          <p:cNvPr id="4" name="表格 3">
            <a:extLst>
              <a:ext uri="{FF2B5EF4-FFF2-40B4-BE49-F238E27FC236}">
                <a16:creationId xmlns:a16="http://schemas.microsoft.com/office/drawing/2014/main" id="{CFC57350-E14C-9B2E-D502-06263253B189}"/>
              </a:ext>
            </a:extLst>
          </p:cNvPr>
          <p:cNvGraphicFramePr>
            <a:graphicFrameLocks noGrp="1"/>
          </p:cNvGraphicFramePr>
          <p:nvPr>
            <p:extLst>
              <p:ext uri="{D42A27DB-BD31-4B8C-83A1-F6EECF244321}">
                <p14:modId xmlns:p14="http://schemas.microsoft.com/office/powerpoint/2010/main" val="1351157648"/>
              </p:ext>
            </p:extLst>
          </p:nvPr>
        </p:nvGraphicFramePr>
        <p:xfrm>
          <a:off x="107950" y="2132856"/>
          <a:ext cx="8857048" cy="2743200"/>
        </p:xfrm>
        <a:graphic>
          <a:graphicData uri="http://schemas.openxmlformats.org/drawingml/2006/table">
            <a:tbl>
              <a:tblPr firstRow="1" bandRow="1">
                <a:tableStyleId>{5C22544A-7EE6-4342-B048-85BDC9FD1C3A}</a:tableStyleId>
              </a:tblPr>
              <a:tblGrid>
                <a:gridCol w="1979651">
                  <a:extLst>
                    <a:ext uri="{9D8B030D-6E8A-4147-A177-3AD203B41FA5}">
                      <a16:colId xmlns:a16="http://schemas.microsoft.com/office/drawing/2014/main" val="3959943920"/>
                    </a:ext>
                  </a:extLst>
                </a:gridCol>
                <a:gridCol w="3528392">
                  <a:extLst>
                    <a:ext uri="{9D8B030D-6E8A-4147-A177-3AD203B41FA5}">
                      <a16:colId xmlns:a16="http://schemas.microsoft.com/office/drawing/2014/main" val="2014009057"/>
                    </a:ext>
                  </a:extLst>
                </a:gridCol>
                <a:gridCol w="3349005">
                  <a:extLst>
                    <a:ext uri="{9D8B030D-6E8A-4147-A177-3AD203B41FA5}">
                      <a16:colId xmlns:a16="http://schemas.microsoft.com/office/drawing/2014/main" val="3252267147"/>
                    </a:ext>
                  </a:extLst>
                </a:gridCol>
              </a:tblGrid>
              <a:tr h="370840">
                <a:tc>
                  <a:txBody>
                    <a:bodyPr/>
                    <a:lstStyle/>
                    <a:p>
                      <a:endParaRPr lang="zh-CN" altLang="en-US" sz="2400" dirty="0">
                        <a:latin typeface="仿宋" panose="02010609060101010101" pitchFamily="49" charset="-122"/>
                        <a:ea typeface="仿宋" panose="02010609060101010101" pitchFamily="49" charset="-122"/>
                      </a:endParaRPr>
                    </a:p>
                  </a:txBody>
                  <a:tcPr anchor="ctr" anchorCtr="1"/>
                </a:tc>
                <a:tc>
                  <a:txBody>
                    <a:bodyPr/>
                    <a:lstStyle/>
                    <a:p>
                      <a:r>
                        <a:rPr lang="zh-CN" altLang="en-US" sz="2400" dirty="0">
                          <a:latin typeface="仿宋" panose="02010609060101010101" pitchFamily="49" charset="-122"/>
                          <a:ea typeface="仿宋" panose="02010609060101010101" pitchFamily="49" charset="-122"/>
                        </a:rPr>
                        <a:t>过失犯罪</a:t>
                      </a:r>
                    </a:p>
                  </a:txBody>
                  <a:tcPr anchor="ctr" anchorCtr="1"/>
                </a:tc>
                <a:tc>
                  <a:txBody>
                    <a:bodyPr/>
                    <a:lstStyle/>
                    <a:p>
                      <a:r>
                        <a:rPr lang="zh-CN" altLang="en-US" sz="2400" dirty="0">
                          <a:latin typeface="仿宋" panose="02010609060101010101" pitchFamily="49" charset="-122"/>
                          <a:ea typeface="仿宋" panose="02010609060101010101" pitchFamily="49" charset="-122"/>
                        </a:rPr>
                        <a:t>故意犯罪</a:t>
                      </a:r>
                    </a:p>
                  </a:txBody>
                  <a:tcPr anchor="ctr" anchorCtr="1"/>
                </a:tc>
                <a:extLst>
                  <a:ext uri="{0D108BD9-81ED-4DB2-BD59-A6C34878D82A}">
                    <a16:rowId xmlns:a16="http://schemas.microsoft.com/office/drawing/2014/main" val="2867710287"/>
                  </a:ext>
                </a:extLst>
              </a:tr>
              <a:tr h="370840">
                <a:tc>
                  <a:txBody>
                    <a:bodyPr/>
                    <a:lstStyle/>
                    <a:p>
                      <a:r>
                        <a:rPr lang="zh-CN" altLang="en-US" sz="2400" kern="1200" dirty="0">
                          <a:solidFill>
                            <a:schemeClr val="dk1"/>
                          </a:solidFill>
                          <a:latin typeface="仿宋" panose="02010609060101010101" pitchFamily="49" charset="-122"/>
                          <a:ea typeface="仿宋" panose="02010609060101010101" pitchFamily="49" charset="-122"/>
                          <a:cs typeface="+mn-cs"/>
                        </a:rPr>
                        <a:t>成立条件</a:t>
                      </a:r>
                      <a:endParaRPr lang="zh-CN" altLang="en-US" sz="2400" dirty="0">
                        <a:latin typeface="仿宋" panose="02010609060101010101" pitchFamily="49" charset="-122"/>
                        <a:ea typeface="仿宋" panose="02010609060101010101" pitchFamily="49" charset="-122"/>
                      </a:endParaRPr>
                    </a:p>
                  </a:txBody>
                  <a:tcPr anchor="ctr" anchorCtr="1"/>
                </a:tc>
                <a:tc>
                  <a:txBody>
                    <a:bodyPr/>
                    <a:lstStyle/>
                    <a:p>
                      <a:r>
                        <a:rPr lang="zh-CN" altLang="en-US" sz="2400" kern="1200" dirty="0">
                          <a:solidFill>
                            <a:schemeClr val="dk1"/>
                          </a:solidFill>
                          <a:latin typeface="仿宋" panose="02010609060101010101" pitchFamily="49" charset="-122"/>
                          <a:ea typeface="仿宋" panose="02010609060101010101" pitchFamily="49" charset="-122"/>
                          <a:cs typeface="+mn-cs"/>
                        </a:rPr>
                        <a:t>必须存在实害结果</a:t>
                      </a:r>
                      <a:endParaRPr lang="zh-CN" altLang="en-US" sz="2400" dirty="0">
                        <a:latin typeface="仿宋" panose="02010609060101010101" pitchFamily="49" charset="-122"/>
                        <a:ea typeface="仿宋" panose="02010609060101010101" pitchFamily="49" charset="-122"/>
                      </a:endParaRPr>
                    </a:p>
                  </a:txBody>
                  <a:tcPr anchor="ctr" anchorCtr="1"/>
                </a:tc>
                <a:tc>
                  <a:txBody>
                    <a:bodyPr/>
                    <a:lstStyle/>
                    <a:p>
                      <a:r>
                        <a:rPr lang="zh-CN" altLang="en-US" sz="2400" kern="1200" dirty="0">
                          <a:solidFill>
                            <a:schemeClr val="dk1"/>
                          </a:solidFill>
                          <a:latin typeface="仿宋" panose="02010609060101010101" pitchFamily="49" charset="-122"/>
                          <a:ea typeface="仿宋" panose="02010609060101010101" pitchFamily="49" charset="-122"/>
                          <a:cs typeface="+mn-cs"/>
                        </a:rPr>
                        <a:t>一般不要求实害结果</a:t>
                      </a:r>
                      <a:endParaRPr lang="zh-CN" altLang="en-US" sz="2400" dirty="0">
                        <a:latin typeface="仿宋" panose="02010609060101010101" pitchFamily="49" charset="-122"/>
                        <a:ea typeface="仿宋" panose="02010609060101010101" pitchFamily="49" charset="-122"/>
                      </a:endParaRPr>
                    </a:p>
                  </a:txBody>
                  <a:tcPr anchor="ctr" anchorCtr="1"/>
                </a:tc>
                <a:extLst>
                  <a:ext uri="{0D108BD9-81ED-4DB2-BD59-A6C34878D82A}">
                    <a16:rowId xmlns:a16="http://schemas.microsoft.com/office/drawing/2014/main" val="3493795943"/>
                  </a:ext>
                </a:extLst>
              </a:tr>
              <a:tr h="370840">
                <a:tc>
                  <a:txBody>
                    <a:bodyPr/>
                    <a:lstStyle/>
                    <a:p>
                      <a:r>
                        <a:rPr lang="zh-CN" altLang="en-US" sz="2400" dirty="0">
                          <a:latin typeface="仿宋" panose="02010609060101010101" pitchFamily="49" charset="-122"/>
                          <a:ea typeface="仿宋" panose="02010609060101010101" pitchFamily="49" charset="-122"/>
                        </a:rPr>
                        <a:t>罪过程度</a:t>
                      </a:r>
                    </a:p>
                  </a:txBody>
                  <a:tcPr anchor="ctr" anchorCtr="1"/>
                </a:tc>
                <a:tc>
                  <a:txBody>
                    <a:bodyPr/>
                    <a:lstStyle/>
                    <a:p>
                      <a:r>
                        <a:rPr lang="zh-CN" altLang="en-US" sz="2400" kern="1200" dirty="0">
                          <a:solidFill>
                            <a:schemeClr val="dk1"/>
                          </a:solidFill>
                          <a:latin typeface="仿宋" panose="02010609060101010101" pitchFamily="49" charset="-122"/>
                          <a:ea typeface="仿宋" panose="02010609060101010101" pitchFamily="49" charset="-122"/>
                          <a:cs typeface="+mn-cs"/>
                        </a:rPr>
                        <a:t>轻</a:t>
                      </a:r>
                      <a:endParaRPr lang="zh-CN" altLang="en-US" sz="2400" dirty="0">
                        <a:latin typeface="仿宋" panose="02010609060101010101" pitchFamily="49" charset="-122"/>
                        <a:ea typeface="仿宋" panose="02010609060101010101" pitchFamily="49" charset="-122"/>
                      </a:endParaRPr>
                    </a:p>
                  </a:txBody>
                  <a:tcPr anchor="ctr" anchorCtr="1"/>
                </a:tc>
                <a:tc>
                  <a:txBody>
                    <a:bodyPr/>
                    <a:lstStyle/>
                    <a:p>
                      <a:r>
                        <a:rPr lang="zh-CN" altLang="en-US" sz="2400" kern="1200" dirty="0">
                          <a:solidFill>
                            <a:schemeClr val="dk1"/>
                          </a:solidFill>
                          <a:latin typeface="仿宋" panose="02010609060101010101" pitchFamily="49" charset="-122"/>
                          <a:ea typeface="仿宋" panose="02010609060101010101" pitchFamily="49" charset="-122"/>
                          <a:cs typeface="+mn-cs"/>
                        </a:rPr>
                        <a:t>重</a:t>
                      </a:r>
                      <a:endParaRPr lang="zh-CN" altLang="en-US" sz="2400" dirty="0">
                        <a:latin typeface="仿宋" panose="02010609060101010101" pitchFamily="49" charset="-122"/>
                        <a:ea typeface="仿宋" panose="02010609060101010101" pitchFamily="49" charset="-122"/>
                      </a:endParaRPr>
                    </a:p>
                  </a:txBody>
                  <a:tcPr anchor="ctr" anchorCtr="1"/>
                </a:tc>
                <a:extLst>
                  <a:ext uri="{0D108BD9-81ED-4DB2-BD59-A6C34878D82A}">
                    <a16:rowId xmlns:a16="http://schemas.microsoft.com/office/drawing/2014/main" val="1814354940"/>
                  </a:ext>
                </a:extLst>
              </a:tr>
              <a:tr h="370840">
                <a:tc>
                  <a:txBody>
                    <a:bodyPr/>
                    <a:lstStyle/>
                    <a:p>
                      <a:r>
                        <a:rPr lang="zh-CN" altLang="en-US" sz="2400" kern="1200" dirty="0">
                          <a:solidFill>
                            <a:schemeClr val="dk1"/>
                          </a:solidFill>
                          <a:latin typeface="仿宋" panose="02010609060101010101" pitchFamily="49" charset="-122"/>
                          <a:ea typeface="仿宋" panose="02010609060101010101" pitchFamily="49" charset="-122"/>
                          <a:cs typeface="+mn-cs"/>
                        </a:rPr>
                        <a:t>共同犯罪</a:t>
                      </a:r>
                      <a:endParaRPr lang="zh-CN" altLang="en-US" sz="2400" dirty="0">
                        <a:latin typeface="仿宋" panose="02010609060101010101" pitchFamily="49" charset="-122"/>
                        <a:ea typeface="仿宋" panose="02010609060101010101" pitchFamily="49" charset="-122"/>
                      </a:endParaRPr>
                    </a:p>
                  </a:txBody>
                  <a:tcPr anchor="ctr" anchorCtr="1"/>
                </a:tc>
                <a:tc>
                  <a:txBody>
                    <a:bodyPr/>
                    <a:lstStyle/>
                    <a:p>
                      <a:r>
                        <a:rPr lang="zh-CN" altLang="en-US" sz="2400" kern="1200" dirty="0">
                          <a:solidFill>
                            <a:schemeClr val="dk1"/>
                          </a:solidFill>
                          <a:latin typeface="仿宋" panose="02010609060101010101" pitchFamily="49" charset="-122"/>
                          <a:ea typeface="仿宋" panose="02010609060101010101" pitchFamily="49" charset="-122"/>
                          <a:cs typeface="+mn-cs"/>
                        </a:rPr>
                        <a:t>不存在</a:t>
                      </a:r>
                      <a:endParaRPr lang="zh-CN" altLang="en-US" sz="2400" dirty="0">
                        <a:latin typeface="仿宋" panose="02010609060101010101" pitchFamily="49" charset="-122"/>
                        <a:ea typeface="仿宋" panose="02010609060101010101" pitchFamily="49" charset="-122"/>
                      </a:endParaRPr>
                    </a:p>
                  </a:txBody>
                  <a:tcPr anchor="ctr" anchorCtr="1"/>
                </a:tc>
                <a:tc>
                  <a:txBody>
                    <a:bodyPr/>
                    <a:lstStyle/>
                    <a:p>
                      <a:r>
                        <a:rPr lang="zh-CN" altLang="en-US" sz="2400" kern="1200" dirty="0">
                          <a:solidFill>
                            <a:schemeClr val="dk1"/>
                          </a:solidFill>
                          <a:latin typeface="仿宋" panose="02010609060101010101" pitchFamily="49" charset="-122"/>
                          <a:ea typeface="仿宋" panose="02010609060101010101" pitchFamily="49" charset="-122"/>
                          <a:cs typeface="+mn-cs"/>
                        </a:rPr>
                        <a:t>存在</a:t>
                      </a:r>
                      <a:endParaRPr lang="zh-CN" altLang="en-US" sz="2400" dirty="0">
                        <a:latin typeface="仿宋" panose="02010609060101010101" pitchFamily="49" charset="-122"/>
                        <a:ea typeface="仿宋" panose="02010609060101010101" pitchFamily="49" charset="-122"/>
                      </a:endParaRPr>
                    </a:p>
                  </a:txBody>
                  <a:tcPr anchor="ctr" anchorCtr="1"/>
                </a:tc>
                <a:extLst>
                  <a:ext uri="{0D108BD9-81ED-4DB2-BD59-A6C34878D82A}">
                    <a16:rowId xmlns:a16="http://schemas.microsoft.com/office/drawing/2014/main" val="1539549904"/>
                  </a:ext>
                </a:extLst>
              </a:tr>
              <a:tr h="370840">
                <a:tc>
                  <a:txBody>
                    <a:bodyPr/>
                    <a:lstStyle/>
                    <a:p>
                      <a:r>
                        <a:rPr lang="zh-CN" altLang="en-US" sz="2400" dirty="0">
                          <a:latin typeface="仿宋" panose="02010609060101010101" pitchFamily="49" charset="-122"/>
                          <a:ea typeface="仿宋" panose="02010609060101010101" pitchFamily="49" charset="-122"/>
                        </a:rPr>
                        <a:t>未完成形态</a:t>
                      </a:r>
                    </a:p>
                  </a:txBody>
                  <a:tcPr anchor="ctr" anchorCtr="1"/>
                </a:tc>
                <a:tc>
                  <a:txBody>
                    <a:bodyPr/>
                    <a:lstStyle/>
                    <a:p>
                      <a:r>
                        <a:rPr lang="zh-CN" altLang="en-US" sz="2400" kern="1200" dirty="0">
                          <a:solidFill>
                            <a:schemeClr val="dk1"/>
                          </a:solidFill>
                          <a:latin typeface="仿宋" panose="02010609060101010101" pitchFamily="49" charset="-122"/>
                          <a:ea typeface="仿宋" panose="02010609060101010101" pitchFamily="49" charset="-122"/>
                          <a:cs typeface="+mn-cs"/>
                        </a:rPr>
                        <a:t>不存在</a:t>
                      </a:r>
                      <a:endParaRPr lang="zh-CN" altLang="en-US" sz="2400" dirty="0">
                        <a:latin typeface="仿宋" panose="02010609060101010101" pitchFamily="49" charset="-122"/>
                        <a:ea typeface="仿宋" panose="02010609060101010101" pitchFamily="49" charset="-122"/>
                      </a:endParaRPr>
                    </a:p>
                  </a:txBody>
                  <a:tcPr anchor="ctr" anchorCtr="1"/>
                </a:tc>
                <a:tc>
                  <a:txBody>
                    <a:bodyPr/>
                    <a:lstStyle/>
                    <a:p>
                      <a:r>
                        <a:rPr lang="zh-CN" altLang="en-US" sz="2400" kern="1200" dirty="0">
                          <a:solidFill>
                            <a:schemeClr val="dk1"/>
                          </a:solidFill>
                          <a:latin typeface="仿宋" panose="02010609060101010101" pitchFamily="49" charset="-122"/>
                          <a:ea typeface="仿宋" panose="02010609060101010101" pitchFamily="49" charset="-122"/>
                          <a:cs typeface="+mn-cs"/>
                        </a:rPr>
                        <a:t>存在</a:t>
                      </a:r>
                      <a:endParaRPr lang="zh-CN" altLang="en-US" sz="2400" dirty="0">
                        <a:latin typeface="仿宋" panose="02010609060101010101" pitchFamily="49" charset="-122"/>
                        <a:ea typeface="仿宋" panose="02010609060101010101" pitchFamily="49" charset="-122"/>
                      </a:endParaRPr>
                    </a:p>
                  </a:txBody>
                  <a:tcPr anchor="ctr" anchorCtr="1"/>
                </a:tc>
                <a:extLst>
                  <a:ext uri="{0D108BD9-81ED-4DB2-BD59-A6C34878D82A}">
                    <a16:rowId xmlns:a16="http://schemas.microsoft.com/office/drawing/2014/main" val="2709604774"/>
                  </a:ext>
                </a:extLst>
              </a:tr>
              <a:tr h="370840">
                <a:tc>
                  <a:txBody>
                    <a:bodyPr/>
                    <a:lstStyle/>
                    <a:p>
                      <a:r>
                        <a:rPr lang="zh-CN" altLang="en-US" sz="2400" dirty="0">
                          <a:latin typeface="仿宋" panose="02010609060101010101" pitchFamily="49" charset="-122"/>
                          <a:ea typeface="仿宋" panose="02010609060101010101" pitchFamily="49" charset="-122"/>
                        </a:rPr>
                        <a:t>处罚</a:t>
                      </a:r>
                    </a:p>
                  </a:txBody>
                  <a:tcPr anchor="ctr" anchorCtr="1"/>
                </a:tc>
                <a:tc>
                  <a:txBody>
                    <a:bodyPr/>
                    <a:lstStyle/>
                    <a:p>
                      <a:r>
                        <a:rPr lang="zh-CN" altLang="en-US" sz="2400" kern="1200" dirty="0">
                          <a:solidFill>
                            <a:schemeClr val="dk1"/>
                          </a:solidFill>
                          <a:latin typeface="仿宋" panose="02010609060101010101" pitchFamily="49" charset="-122"/>
                          <a:ea typeface="仿宋" panose="02010609060101010101" pitchFamily="49" charset="-122"/>
                          <a:cs typeface="+mn-cs"/>
                        </a:rPr>
                        <a:t>例外</a:t>
                      </a:r>
                      <a:endParaRPr lang="zh-CN" altLang="en-US" sz="2400" dirty="0">
                        <a:latin typeface="仿宋" panose="02010609060101010101" pitchFamily="49" charset="-122"/>
                        <a:ea typeface="仿宋" panose="02010609060101010101" pitchFamily="49" charset="-122"/>
                      </a:endParaRPr>
                    </a:p>
                  </a:txBody>
                  <a:tcPr anchor="ctr" anchorCtr="1"/>
                </a:tc>
                <a:tc>
                  <a:txBody>
                    <a:bodyPr/>
                    <a:lstStyle/>
                    <a:p>
                      <a:r>
                        <a:rPr lang="zh-CN" altLang="en-US" sz="2400" kern="1200" dirty="0">
                          <a:solidFill>
                            <a:schemeClr val="dk1"/>
                          </a:solidFill>
                          <a:latin typeface="仿宋" panose="02010609060101010101" pitchFamily="49" charset="-122"/>
                          <a:ea typeface="仿宋" panose="02010609060101010101" pitchFamily="49" charset="-122"/>
                          <a:cs typeface="+mn-cs"/>
                        </a:rPr>
                        <a:t>原则</a:t>
                      </a:r>
                      <a:endParaRPr lang="zh-CN" altLang="en-US" sz="2400" dirty="0">
                        <a:latin typeface="仿宋" panose="02010609060101010101" pitchFamily="49" charset="-122"/>
                        <a:ea typeface="仿宋" panose="02010609060101010101" pitchFamily="49" charset="-122"/>
                      </a:endParaRPr>
                    </a:p>
                  </a:txBody>
                  <a:tcPr anchor="ctr" anchorCtr="1"/>
                </a:tc>
                <a:extLst>
                  <a:ext uri="{0D108BD9-81ED-4DB2-BD59-A6C34878D82A}">
                    <a16:rowId xmlns:a16="http://schemas.microsoft.com/office/drawing/2014/main" val="874536215"/>
                  </a:ext>
                </a:extLst>
              </a:tr>
            </a:tbl>
          </a:graphicData>
        </a:graphic>
      </p:graphicFrame>
    </p:spTree>
    <p:extLst>
      <p:ext uri="{BB962C8B-B14F-4D97-AF65-F5344CB8AC3E}">
        <p14:creationId xmlns:p14="http://schemas.microsoft.com/office/powerpoint/2010/main" val="37530882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9C41BAC0-0F05-4B63-D035-E1F092417620}"/>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FAE69496-C4E2-A6E0-2E03-680257013BCA}"/>
              </a:ext>
            </a:extLst>
          </p:cNvPr>
          <p:cNvSpPr/>
          <p:nvPr/>
        </p:nvSpPr>
        <p:spPr>
          <a:xfrm>
            <a:off x="5308" y="260648"/>
            <a:ext cx="9144000" cy="6370975"/>
          </a:xfrm>
          <a:prstGeom prst="rect">
            <a:avLst/>
          </a:prstGeom>
        </p:spPr>
        <p:txBody>
          <a:bodyPr>
            <a:spAutoFit/>
          </a:bodyPr>
          <a:lstStyle/>
          <a:p>
            <a:pPr algn="just" eaLnBrk="1">
              <a:defRPr/>
            </a:pPr>
            <a:r>
              <a:rPr lang="zh-CN" altLang="en-US" sz="2400" b="1" dirty="0">
                <a:latin typeface="黑体" panose="02010609060101010101" pitchFamily="49" charset="-122"/>
                <a:ea typeface="黑体" panose="02010609060101010101" pitchFamily="49" charset="-122"/>
              </a:rPr>
              <a:t>    三、犯罪过失的种类</a:t>
            </a:r>
            <a:endParaRPr lang="en-US" altLang="zh-CN" sz="2400" b="1" dirty="0">
              <a:latin typeface="黑体" panose="02010609060101010101" pitchFamily="49" charset="-122"/>
              <a:ea typeface="黑体" panose="02010609060101010101" pitchFamily="49" charset="-122"/>
            </a:endParaRPr>
          </a:p>
          <a:p>
            <a:pPr algn="just" eaLnBrk="1">
              <a:defRPr/>
            </a:pPr>
            <a:endParaRPr lang="en-US" altLang="zh-CN" sz="2000" b="1" dirty="0">
              <a:latin typeface="+mn-ea"/>
              <a:ea typeface="+mn-ea"/>
            </a:endParaRPr>
          </a:p>
          <a:p>
            <a:pPr algn="just" eaLnBrk="1">
              <a:defRPr/>
            </a:pPr>
            <a:endParaRPr lang="en-US" altLang="zh-CN" sz="2000" b="1" dirty="0">
              <a:latin typeface="+mn-ea"/>
              <a:ea typeface="+mn-ea"/>
            </a:endParaRPr>
          </a:p>
          <a:p>
            <a:pPr algn="just" eaLnBrk="1">
              <a:defRPr/>
            </a:pPr>
            <a:endParaRPr lang="en-US" altLang="zh-CN" sz="2000" b="1" dirty="0">
              <a:latin typeface="+mn-ea"/>
              <a:ea typeface="+mn-ea"/>
            </a:endParaRPr>
          </a:p>
          <a:p>
            <a:pPr algn="just" eaLnBrk="1">
              <a:defRPr/>
            </a:pPr>
            <a:r>
              <a:rPr lang="zh-CN" altLang="en-US" sz="2000" dirty="0">
                <a:latin typeface="+mn-ea"/>
                <a:ea typeface="+mn-ea"/>
              </a:rPr>
              <a:t>    犯罪过失包括</a:t>
            </a:r>
            <a:r>
              <a:rPr lang="zh-CN" altLang="en-US" sz="2000" b="1" spc="110" dirty="0">
                <a:solidFill>
                  <a:srgbClr val="4379FF"/>
                </a:solidFill>
                <a:latin typeface="黑体" panose="02010609060101010101" pitchFamily="49" charset="-122"/>
                <a:ea typeface="黑体" panose="02010609060101010101" pitchFamily="49" charset="-122"/>
              </a:rPr>
              <a:t>过于自信的过失和疏忽大意的过失。</a:t>
            </a:r>
            <a:endParaRPr lang="en-US" altLang="zh-CN" sz="2000" b="1" spc="110" dirty="0">
              <a:solidFill>
                <a:srgbClr val="4379FF"/>
              </a:solidFill>
              <a:latin typeface="黑体" panose="02010609060101010101" pitchFamily="49" charset="-122"/>
              <a:ea typeface="黑体" panose="02010609060101010101" pitchFamily="49" charset="-122"/>
            </a:endParaRPr>
          </a:p>
          <a:p>
            <a:pPr algn="just" eaLnBrk="1">
              <a:defRPr/>
            </a:pPr>
            <a:endParaRPr lang="en-US" altLang="zh-CN" sz="2000" dirty="0">
              <a:latin typeface="+mn-ea"/>
              <a:ea typeface="+mn-ea"/>
            </a:endParaRPr>
          </a:p>
          <a:p>
            <a:pPr algn="just" eaLnBrk="1">
              <a:defRPr/>
            </a:pPr>
            <a:r>
              <a:rPr lang="en-US" altLang="zh-CN" sz="2000" dirty="0">
                <a:latin typeface="+mn-ea"/>
                <a:ea typeface="+mn-ea"/>
              </a:rPr>
              <a:t>    </a:t>
            </a:r>
          </a:p>
          <a:p>
            <a:pPr algn="just" eaLnBrk="1">
              <a:defRPr/>
            </a:pPr>
            <a:r>
              <a:rPr lang="zh-CN" altLang="en-US" sz="2400" dirty="0">
                <a:latin typeface="黑体" panose="02010609060101010101" pitchFamily="49" charset="-122"/>
                <a:ea typeface="黑体" panose="02010609060101010101" pitchFamily="49" charset="-122"/>
              </a:rPr>
              <a:t>    （一）疏忽大意的过失（无认识的过失）</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2400"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a:t>
            </a:r>
            <a:r>
              <a:rPr lang="zh-CN" altLang="en-US" sz="2400" dirty="0">
                <a:solidFill>
                  <a:srgbClr val="0070C0"/>
                </a:solidFill>
                <a:latin typeface="黑体" panose="02010609060101010101" pitchFamily="49" charset="-122"/>
                <a:ea typeface="黑体" panose="02010609060101010101" pitchFamily="49" charset="-122"/>
              </a:rPr>
              <a:t>应当预见</a:t>
            </a:r>
            <a:r>
              <a:rPr lang="zh-CN" altLang="en-US" sz="2400" dirty="0">
                <a:latin typeface="黑体" panose="02010609060101010101" pitchFamily="49" charset="-122"/>
                <a:ea typeface="黑体" panose="02010609060101010101" pitchFamily="49" charset="-122"/>
              </a:rPr>
              <a:t>自己的行为</a:t>
            </a:r>
            <a:r>
              <a:rPr lang="zh-CN" altLang="en-US" sz="2400" dirty="0">
                <a:solidFill>
                  <a:srgbClr val="0070C0"/>
                </a:solidFill>
                <a:latin typeface="黑体" panose="02010609060101010101" pitchFamily="49" charset="-122"/>
                <a:ea typeface="黑体" panose="02010609060101010101" pitchFamily="49" charset="-122"/>
              </a:rPr>
              <a:t>可能</a:t>
            </a:r>
            <a:r>
              <a:rPr lang="zh-CN" altLang="en-US" sz="2400" dirty="0">
                <a:latin typeface="黑体" panose="02010609060101010101" pitchFamily="49" charset="-122"/>
                <a:ea typeface="黑体" panose="02010609060101010101" pitchFamily="49" charset="-122"/>
              </a:rPr>
              <a:t>发生危害社会的结果，由于</a:t>
            </a:r>
            <a:r>
              <a:rPr lang="zh-CN" altLang="en-US" sz="2400" dirty="0">
                <a:solidFill>
                  <a:srgbClr val="0070C0"/>
                </a:solidFill>
                <a:latin typeface="黑体" panose="02010609060101010101" pitchFamily="49" charset="-122"/>
                <a:ea typeface="黑体" panose="02010609060101010101" pitchFamily="49" charset="-122"/>
              </a:rPr>
              <a:t>疏忽大意</a:t>
            </a:r>
            <a:r>
              <a:rPr lang="zh-CN" altLang="en-US" sz="2400" dirty="0">
                <a:latin typeface="黑体" panose="02010609060101010101" pitchFamily="49" charset="-122"/>
                <a:ea typeface="黑体" panose="02010609060101010101" pitchFamily="49" charset="-122"/>
              </a:rPr>
              <a:t>而没有预见，以致</a:t>
            </a:r>
            <a:r>
              <a:rPr lang="zh-CN" altLang="en-US" sz="2400" dirty="0">
                <a:solidFill>
                  <a:srgbClr val="0070C0"/>
                </a:solidFill>
                <a:latin typeface="黑体" panose="02010609060101010101" pitchFamily="49" charset="-122"/>
                <a:ea typeface="黑体" panose="02010609060101010101" pitchFamily="49" charset="-122"/>
              </a:rPr>
              <a:t>发生了</a:t>
            </a:r>
            <a:r>
              <a:rPr lang="zh-CN" altLang="en-US" sz="2400" dirty="0">
                <a:latin typeface="黑体" panose="02010609060101010101" pitchFamily="49" charset="-122"/>
                <a:ea typeface="黑体" panose="02010609060101010101" pitchFamily="49" charset="-122"/>
              </a:rPr>
              <a:t>危害结果的心理态度。</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2400" dirty="0">
              <a:latin typeface="黑体" panose="02010609060101010101" pitchFamily="49" charset="-122"/>
              <a:ea typeface="黑体" panose="02010609060101010101" pitchFamily="49" charset="-122"/>
            </a:endParaRPr>
          </a:p>
          <a:p>
            <a:pPr algn="just" eaLnBrk="1">
              <a:defRPr/>
            </a:pPr>
            <a:r>
              <a:rPr lang="zh-CN" altLang="en-US" sz="2400" dirty="0">
                <a:latin typeface="黑体" panose="02010609060101010101" pitchFamily="49" charset="-122"/>
                <a:ea typeface="黑体" panose="02010609060101010101" pitchFamily="49" charset="-122"/>
              </a:rPr>
              <a:t>    </a:t>
            </a:r>
            <a:r>
              <a:rPr lang="zh-CN" altLang="en-US" sz="2400" b="1" spc="110" dirty="0">
                <a:solidFill>
                  <a:srgbClr val="0070C0"/>
                </a:solidFill>
                <a:latin typeface="黑体" panose="02010609060101010101" pitchFamily="49" charset="-122"/>
                <a:ea typeface="黑体" panose="02010609060101010101" pitchFamily="49" charset="-122"/>
              </a:rPr>
              <a:t>结构：应当预见→疏忽大意→没有预见→发生危害结果。</a:t>
            </a:r>
            <a:endParaRPr lang="en-US" altLang="zh-CN" sz="2400" b="1" spc="110" dirty="0">
              <a:solidFill>
                <a:srgbClr val="0070C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70C0"/>
                </a:solidFill>
                <a:latin typeface="黑体" panose="02010609060101010101" pitchFamily="49" charset="-122"/>
                <a:ea typeface="黑体" panose="02010609060101010101" pitchFamily="49" charset="-122"/>
              </a:rPr>
              <a:t>    </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成立疏忽大意的过失，要求具有结果预见的</a:t>
            </a:r>
            <a:r>
              <a:rPr lang="zh-CN" altLang="en-US" sz="2400" dirty="0">
                <a:solidFill>
                  <a:srgbClr val="0070C0"/>
                </a:solidFill>
                <a:latin typeface="黑体" panose="02010609060101010101" pitchFamily="49" charset="-122"/>
                <a:ea typeface="黑体" panose="02010609060101010101" pitchFamily="49" charset="-122"/>
              </a:rPr>
              <a:t>义务和可能性且发生</a:t>
            </a:r>
            <a:r>
              <a:rPr lang="zh-CN" altLang="en-US" sz="2400" dirty="0">
                <a:latin typeface="黑体" panose="02010609060101010101" pitchFamily="49" charset="-122"/>
                <a:ea typeface="黑体" panose="02010609060101010101" pitchFamily="49" charset="-122"/>
              </a:rPr>
              <a:t>危害结果。</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2400" dirty="0">
              <a:latin typeface="黑体" panose="02010609060101010101" pitchFamily="49" charset="-122"/>
              <a:ea typeface="黑体" panose="02010609060101010101" pitchFamily="49" charset="-122"/>
            </a:endParaRPr>
          </a:p>
          <a:p>
            <a:pPr algn="just" eaLnBrk="1">
              <a:defRPr/>
            </a:pPr>
            <a:r>
              <a:rPr lang="zh-CN" altLang="en-US" sz="2400" dirty="0">
                <a:latin typeface="黑体" panose="02010609060101010101" pitchFamily="49" charset="-122"/>
                <a:ea typeface="黑体" panose="02010609060101010101" pitchFamily="49" charset="-122"/>
              </a:rPr>
              <a:t>    应当预见是</a:t>
            </a:r>
            <a:r>
              <a:rPr lang="zh-CN" altLang="en-US" sz="2400" dirty="0">
                <a:solidFill>
                  <a:srgbClr val="0070C0"/>
                </a:solidFill>
                <a:latin typeface="黑体" panose="02010609060101010101" pitchFamily="49" charset="-122"/>
                <a:ea typeface="黑体" panose="02010609060101010101" pitchFamily="49" charset="-122"/>
              </a:rPr>
              <a:t>前提</a:t>
            </a:r>
            <a:r>
              <a:rPr lang="zh-CN" altLang="en-US" sz="2400" dirty="0">
                <a:latin typeface="黑体" panose="02010609060101010101" pitchFamily="49" charset="-122"/>
                <a:ea typeface="黑体" panose="02010609060101010101" pitchFamily="49" charset="-122"/>
              </a:rPr>
              <a:t>，疏忽大意是</a:t>
            </a:r>
            <a:r>
              <a:rPr lang="zh-CN" altLang="en-US" sz="2400" dirty="0">
                <a:solidFill>
                  <a:srgbClr val="0070C0"/>
                </a:solidFill>
                <a:latin typeface="黑体" panose="02010609060101010101" pitchFamily="49" charset="-122"/>
                <a:ea typeface="黑体" panose="02010609060101010101" pitchFamily="49" charset="-122"/>
              </a:rPr>
              <a:t>原因</a:t>
            </a:r>
            <a:r>
              <a:rPr lang="zh-CN" altLang="en-US" sz="2400" dirty="0">
                <a:latin typeface="黑体" panose="02010609060101010101" pitchFamily="49" charset="-122"/>
                <a:ea typeface="黑体" panose="02010609060101010101" pitchFamily="49" charset="-122"/>
              </a:rPr>
              <a:t>，没有预见是</a:t>
            </a:r>
            <a:r>
              <a:rPr lang="zh-CN" altLang="en-US" sz="2400" dirty="0">
                <a:solidFill>
                  <a:srgbClr val="0070C0"/>
                </a:solidFill>
                <a:latin typeface="黑体" panose="02010609060101010101" pitchFamily="49" charset="-122"/>
                <a:ea typeface="黑体" panose="02010609060101010101" pitchFamily="49" charset="-122"/>
              </a:rPr>
              <a:t>事实</a:t>
            </a:r>
            <a:r>
              <a:rPr lang="zh-CN" altLang="en-US" sz="2400" dirty="0">
                <a:latin typeface="黑体" panose="02010609060101010101" pitchFamily="49" charset="-122"/>
                <a:ea typeface="黑体" panose="02010609060101010101" pitchFamily="49" charset="-122"/>
              </a:rPr>
              <a:t>。</a:t>
            </a:r>
            <a:endParaRPr lang="en-US" altLang="zh-CN" sz="2400" dirty="0">
              <a:latin typeface="黑体" panose="02010609060101010101" pitchFamily="49" charset="-122"/>
              <a:ea typeface="黑体" panose="02010609060101010101" pitchFamily="49" charset="-122"/>
            </a:endParaRPr>
          </a:p>
        </p:txBody>
      </p:sp>
      <p:graphicFrame>
        <p:nvGraphicFramePr>
          <p:cNvPr id="4" name="表格 3">
            <a:extLst>
              <a:ext uri="{FF2B5EF4-FFF2-40B4-BE49-F238E27FC236}">
                <a16:creationId xmlns:a16="http://schemas.microsoft.com/office/drawing/2014/main" id="{899C7E60-D0A5-AEA4-56C8-FFBB689C92F2}"/>
              </a:ext>
            </a:extLst>
          </p:cNvPr>
          <p:cNvGraphicFramePr>
            <a:graphicFrameLocks noGrp="1"/>
          </p:cNvGraphicFramePr>
          <p:nvPr>
            <p:extLst>
              <p:ext uri="{D42A27DB-BD31-4B8C-83A1-F6EECF244321}">
                <p14:modId xmlns:p14="http://schemas.microsoft.com/office/powerpoint/2010/main" val="3999076004"/>
              </p:ext>
            </p:extLst>
          </p:nvPr>
        </p:nvGraphicFramePr>
        <p:xfrm>
          <a:off x="179734" y="836712"/>
          <a:ext cx="8641656" cy="1371600"/>
        </p:xfrm>
        <a:graphic>
          <a:graphicData uri="http://schemas.openxmlformats.org/drawingml/2006/table">
            <a:tbl>
              <a:tblPr firstRow="1" bandRow="1">
                <a:tableStyleId>{5C22544A-7EE6-4342-B048-85BDC9FD1C3A}</a:tableStyleId>
              </a:tblPr>
              <a:tblGrid>
                <a:gridCol w="2160414">
                  <a:extLst>
                    <a:ext uri="{9D8B030D-6E8A-4147-A177-3AD203B41FA5}">
                      <a16:colId xmlns:a16="http://schemas.microsoft.com/office/drawing/2014/main" val="3824053249"/>
                    </a:ext>
                  </a:extLst>
                </a:gridCol>
                <a:gridCol w="2376090">
                  <a:extLst>
                    <a:ext uri="{9D8B030D-6E8A-4147-A177-3AD203B41FA5}">
                      <a16:colId xmlns:a16="http://schemas.microsoft.com/office/drawing/2014/main" val="730499506"/>
                    </a:ext>
                  </a:extLst>
                </a:gridCol>
                <a:gridCol w="1944738">
                  <a:extLst>
                    <a:ext uri="{9D8B030D-6E8A-4147-A177-3AD203B41FA5}">
                      <a16:colId xmlns:a16="http://schemas.microsoft.com/office/drawing/2014/main" val="532579576"/>
                    </a:ext>
                  </a:extLst>
                </a:gridCol>
                <a:gridCol w="2160414">
                  <a:extLst>
                    <a:ext uri="{9D8B030D-6E8A-4147-A177-3AD203B41FA5}">
                      <a16:colId xmlns:a16="http://schemas.microsoft.com/office/drawing/2014/main" val="3877991281"/>
                    </a:ext>
                  </a:extLst>
                </a:gridCol>
              </a:tblGrid>
              <a:tr h="370840">
                <a:tc>
                  <a:txBody>
                    <a:bodyPr/>
                    <a:lstStyle/>
                    <a:p>
                      <a:r>
                        <a:rPr lang="zh-CN" altLang="en-US" sz="2400" dirty="0">
                          <a:latin typeface="仿宋" panose="02010609060101010101" pitchFamily="49" charset="-122"/>
                          <a:ea typeface="仿宋" panose="02010609060101010101" pitchFamily="49" charset="-122"/>
                        </a:rPr>
                        <a:t>罪过形式</a:t>
                      </a:r>
                    </a:p>
                  </a:txBody>
                  <a:tcPr anchor="ctr" anchorCtr="1"/>
                </a:tc>
                <a:tc>
                  <a:txBody>
                    <a:bodyPr/>
                    <a:lstStyle/>
                    <a:p>
                      <a:r>
                        <a:rPr lang="zh-CN" altLang="en-US" sz="2400" dirty="0">
                          <a:latin typeface="仿宋" panose="02010609060101010101" pitchFamily="49" charset="-122"/>
                          <a:ea typeface="仿宋" panose="02010609060101010101" pitchFamily="49" charset="-122"/>
                        </a:rPr>
                        <a:t>认识因素</a:t>
                      </a:r>
                    </a:p>
                  </a:txBody>
                  <a:tcPr anchor="ctr" anchorCtr="1"/>
                </a:tc>
                <a:tc>
                  <a:txBody>
                    <a:bodyPr/>
                    <a:lstStyle/>
                    <a:p>
                      <a:r>
                        <a:rPr lang="zh-CN" altLang="en-US" sz="2400" dirty="0">
                          <a:latin typeface="仿宋" panose="02010609060101010101" pitchFamily="49" charset="-122"/>
                          <a:ea typeface="仿宋" panose="02010609060101010101" pitchFamily="49" charset="-122"/>
                        </a:rPr>
                        <a:t>意志因素</a:t>
                      </a:r>
                    </a:p>
                  </a:txBody>
                  <a:tcPr anchor="ctr" anchorCtr="1"/>
                </a:tc>
                <a:tc>
                  <a:txBody>
                    <a:bodyPr/>
                    <a:lstStyle/>
                    <a:p>
                      <a:r>
                        <a:rPr lang="zh-CN" altLang="en-US" sz="2400" dirty="0">
                          <a:latin typeface="仿宋" panose="02010609060101010101" pitchFamily="49" charset="-122"/>
                          <a:ea typeface="仿宋" panose="02010609060101010101" pitchFamily="49" charset="-122"/>
                        </a:rPr>
                        <a:t>对法益态度</a:t>
                      </a:r>
                    </a:p>
                  </a:txBody>
                  <a:tcPr anchor="ctr" anchorCtr="1"/>
                </a:tc>
                <a:extLst>
                  <a:ext uri="{0D108BD9-81ED-4DB2-BD59-A6C34878D82A}">
                    <a16:rowId xmlns:a16="http://schemas.microsoft.com/office/drawing/2014/main" val="1357293339"/>
                  </a:ext>
                </a:extLst>
              </a:tr>
              <a:tr h="370840">
                <a:tc>
                  <a:txBody>
                    <a:bodyPr/>
                    <a:lstStyle/>
                    <a:p>
                      <a:r>
                        <a:rPr lang="zh-CN" altLang="en-US" sz="2400" dirty="0">
                          <a:latin typeface="仿宋" panose="02010609060101010101" pitchFamily="49" charset="-122"/>
                          <a:ea typeface="仿宋" panose="02010609060101010101" pitchFamily="49" charset="-122"/>
                        </a:rPr>
                        <a:t>疏忽大意</a:t>
                      </a:r>
                    </a:p>
                  </a:txBody>
                  <a:tcPr anchor="ctr" anchorCtr="1"/>
                </a:tc>
                <a:tc>
                  <a:txBody>
                    <a:bodyPr/>
                    <a:lstStyle/>
                    <a:p>
                      <a:r>
                        <a:rPr lang="zh-CN" altLang="en-US" sz="2400" dirty="0">
                          <a:latin typeface="仿宋" panose="02010609060101010101" pitchFamily="49" charset="-122"/>
                          <a:ea typeface="仿宋" panose="02010609060101010101" pitchFamily="49" charset="-122"/>
                        </a:rPr>
                        <a:t>应当预见未预见</a:t>
                      </a:r>
                    </a:p>
                  </a:txBody>
                  <a:tcPr anchor="ctr" anchorCtr="1"/>
                </a:tc>
                <a:tc>
                  <a:txBody>
                    <a:bodyPr/>
                    <a:lstStyle/>
                    <a:p>
                      <a:r>
                        <a:rPr lang="zh-CN" altLang="en-US" sz="2400" dirty="0">
                          <a:latin typeface="仿宋" panose="02010609060101010101" pitchFamily="49" charset="-122"/>
                          <a:ea typeface="仿宋" panose="02010609060101010101" pitchFamily="49" charset="-122"/>
                        </a:rPr>
                        <a:t>反对</a:t>
                      </a:r>
                    </a:p>
                  </a:txBody>
                  <a:tcPr anchor="ctr" anchorCtr="1"/>
                </a:tc>
                <a:tc>
                  <a:txBody>
                    <a:bodyPr/>
                    <a:lstStyle/>
                    <a:p>
                      <a:r>
                        <a:rPr lang="zh-CN" altLang="en-US" sz="2400" dirty="0">
                          <a:latin typeface="仿宋" panose="02010609060101010101" pitchFamily="49" charset="-122"/>
                          <a:ea typeface="仿宋" panose="02010609060101010101" pitchFamily="49" charset="-122"/>
                        </a:rPr>
                        <a:t>忽视</a:t>
                      </a:r>
                    </a:p>
                  </a:txBody>
                  <a:tcPr anchor="ctr" anchorCtr="1"/>
                </a:tc>
                <a:extLst>
                  <a:ext uri="{0D108BD9-81ED-4DB2-BD59-A6C34878D82A}">
                    <a16:rowId xmlns:a16="http://schemas.microsoft.com/office/drawing/2014/main" val="268012124"/>
                  </a:ext>
                </a:extLst>
              </a:tr>
              <a:tr h="370840">
                <a:tc>
                  <a:txBody>
                    <a:bodyPr/>
                    <a:lstStyle/>
                    <a:p>
                      <a:r>
                        <a:rPr lang="zh-CN" altLang="en-US" sz="2400" dirty="0">
                          <a:latin typeface="仿宋" panose="02010609060101010101" pitchFamily="49" charset="-122"/>
                          <a:ea typeface="仿宋" panose="02010609060101010101" pitchFamily="49" charset="-122"/>
                        </a:rPr>
                        <a:t>过于自信</a:t>
                      </a:r>
                    </a:p>
                  </a:txBody>
                  <a:tcPr anchor="ctr" anchorCtr="1"/>
                </a:tc>
                <a:tc>
                  <a:txBody>
                    <a:bodyPr/>
                    <a:lstStyle/>
                    <a:p>
                      <a:r>
                        <a:rPr lang="zh-CN" altLang="en-US" sz="2400" dirty="0">
                          <a:latin typeface="仿宋" panose="02010609060101010101" pitchFamily="49" charset="-122"/>
                          <a:ea typeface="仿宋" panose="02010609060101010101" pitchFamily="49" charset="-122"/>
                        </a:rPr>
                        <a:t>预见可能发生</a:t>
                      </a:r>
                    </a:p>
                  </a:txBody>
                  <a:tcPr anchor="ctr" anchorCtr="1"/>
                </a:tc>
                <a:tc>
                  <a:txBody>
                    <a:bodyPr/>
                    <a:lstStyle/>
                    <a:p>
                      <a:r>
                        <a:rPr lang="zh-CN" altLang="en-US" sz="2400" dirty="0">
                          <a:latin typeface="仿宋" panose="02010609060101010101" pitchFamily="49" charset="-122"/>
                          <a:ea typeface="仿宋" panose="02010609060101010101" pitchFamily="49" charset="-122"/>
                        </a:rPr>
                        <a:t>反对</a:t>
                      </a:r>
                    </a:p>
                  </a:txBody>
                  <a:tcPr anchor="ctr" anchorCtr="1"/>
                </a:tc>
                <a:tc>
                  <a:txBody>
                    <a:bodyPr/>
                    <a:lstStyle/>
                    <a:p>
                      <a:r>
                        <a:rPr lang="zh-CN" altLang="en-US" sz="2400" dirty="0">
                          <a:latin typeface="仿宋" panose="02010609060101010101" pitchFamily="49" charset="-122"/>
                          <a:ea typeface="仿宋" panose="02010609060101010101" pitchFamily="49" charset="-122"/>
                        </a:rPr>
                        <a:t>轻视</a:t>
                      </a:r>
                    </a:p>
                  </a:txBody>
                  <a:tcPr anchor="ctr" anchorCtr="1"/>
                </a:tc>
                <a:extLst>
                  <a:ext uri="{0D108BD9-81ED-4DB2-BD59-A6C34878D82A}">
                    <a16:rowId xmlns:a16="http://schemas.microsoft.com/office/drawing/2014/main" val="2521249195"/>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5933A-4314-E99C-2EB5-C74E3F7A8DE6}"/>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2462513E-C134-C18A-255E-DEDD1B91023F}"/>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19990629-C48A-400C-012F-62D77436EBDD}"/>
              </a:ext>
            </a:extLst>
          </p:cNvPr>
          <p:cNvSpPr/>
          <p:nvPr/>
        </p:nvSpPr>
        <p:spPr>
          <a:xfrm>
            <a:off x="-22130" y="332656"/>
            <a:ext cx="9144000" cy="6093976"/>
          </a:xfrm>
          <a:prstGeom prst="rect">
            <a:avLst/>
          </a:prstGeom>
        </p:spPr>
        <p:txBody>
          <a:bodyPr>
            <a:spAutoFit/>
          </a:bodyPr>
          <a:lstStyle/>
          <a:p>
            <a:pPr algn="just" eaLnBrk="1">
              <a:defRPr/>
            </a:pPr>
            <a:r>
              <a:rPr lang="zh-CN" altLang="en-US" sz="2400" dirty="0">
                <a:latin typeface="黑体" panose="02010609060101010101" pitchFamily="49" charset="-122"/>
                <a:ea typeface="黑体" panose="02010609060101010101" pitchFamily="49" charset="-122"/>
              </a:rPr>
              <a:t>    认定行为人是否“应当预见”的标准：</a:t>
            </a:r>
            <a:r>
              <a:rPr lang="zh-CN" altLang="en-US" sz="2400" b="1" dirty="0">
                <a:latin typeface="黑体" panose="02010609060101010101" pitchFamily="49" charset="-122"/>
                <a:ea typeface="黑体" panose="02010609060101010101" pitchFamily="49" charset="-122"/>
              </a:rPr>
              <a:t>行为人是否违反了基本的</a:t>
            </a:r>
            <a:r>
              <a:rPr lang="zh-CN" altLang="en-US" sz="2400" b="1" spc="110" dirty="0">
                <a:solidFill>
                  <a:srgbClr val="0070C0"/>
                </a:solidFill>
                <a:latin typeface="黑体" panose="02010609060101010101" pitchFamily="49" charset="-122"/>
                <a:ea typeface="黑体" panose="02010609060101010101" pitchFamily="49" charset="-122"/>
              </a:rPr>
              <a:t>法律规则、生活规则、业务规则、行业规则等。</a:t>
            </a:r>
            <a:endParaRPr lang="en-US" altLang="zh-CN" sz="2400" b="1" spc="11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latin typeface="+mn-ea"/>
            </a:endParaRPr>
          </a:p>
          <a:p>
            <a:pPr algn="just" eaLnBrk="1">
              <a:defRPr/>
            </a:pPr>
            <a:r>
              <a:rPr lang="en-US" altLang="zh-CN" sz="2400"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例如，甲在开车时，忙于接电话，未注意到前方斑马线有行人，撞死了行人乙，甲虽然当时没有预见，但他应该预见到自己不认真开车会造成危害结果，而没有预见，应构成交通肇事罪。</a:t>
            </a:r>
            <a:endParaRPr lang="en-US" altLang="zh-CN" sz="2400" dirty="0">
              <a:latin typeface="仿宋" panose="02010609060101010101" pitchFamily="49" charset="-122"/>
              <a:ea typeface="仿宋" panose="02010609060101010101" pitchFamily="49" charset="-122"/>
            </a:endParaRPr>
          </a:p>
          <a:p>
            <a:pPr algn="just" eaLnBrk="1">
              <a:defRPr/>
            </a:pPr>
            <a:endParaRPr lang="en-US" altLang="zh-CN" sz="1000" dirty="0">
              <a:latin typeface="+mn-ea"/>
            </a:endParaRPr>
          </a:p>
          <a:p>
            <a:pPr algn="just" eaLnBrk="1">
              <a:defRPr/>
            </a:pPr>
            <a:r>
              <a:rPr lang="zh-CN" altLang="en-US" sz="2000" dirty="0">
                <a:latin typeface="+mn-ea"/>
              </a:rPr>
              <a:t>    </a:t>
            </a:r>
            <a:r>
              <a:rPr lang="zh-CN" altLang="en-US" sz="2400" dirty="0">
                <a:latin typeface="黑体" panose="02010609060101010101" pitchFamily="49" charset="-122"/>
                <a:ea typeface="黑体" panose="02010609060101010101" pitchFamily="49" charset="-122"/>
              </a:rPr>
              <a:t>行为人</a:t>
            </a:r>
            <a:r>
              <a:rPr lang="zh-CN" altLang="en-US" sz="2400" b="1" dirty="0">
                <a:latin typeface="黑体" panose="02010609060101010101" pitchFamily="49" charset="-122"/>
                <a:ea typeface="黑体" panose="02010609060101010101" pitchFamily="49" charset="-122"/>
              </a:rPr>
              <a:t>是否违反了</a:t>
            </a:r>
            <a:r>
              <a:rPr lang="zh-CN" altLang="en-US" sz="2400" b="1" spc="110" dirty="0">
                <a:solidFill>
                  <a:srgbClr val="0070C0"/>
                </a:solidFill>
                <a:latin typeface="黑体" panose="02010609060101010101" pitchFamily="49" charset="-122"/>
                <a:ea typeface="黑体" panose="02010609060101010101" pitchFamily="49" charset="-122"/>
              </a:rPr>
              <a:t>相关的规则</a:t>
            </a:r>
            <a:r>
              <a:rPr lang="zh-CN" altLang="en-US" sz="2400" b="1" dirty="0">
                <a:latin typeface="黑体" panose="02010609060101010101" pitchFamily="49" charset="-122"/>
                <a:ea typeface="黑体" panose="02010609060101010101" pitchFamily="49" charset="-122"/>
              </a:rPr>
              <a:t>，是判断其是否“应当预见”的关键</a:t>
            </a:r>
            <a:r>
              <a:rPr lang="zh-CN" altLang="en-US" sz="2400" dirty="0">
                <a:latin typeface="黑体" panose="02010609060101010101" pitchFamily="49" charset="-122"/>
                <a:ea typeface="黑体" panose="02010609060101010101" pitchFamily="49" charset="-122"/>
              </a:rPr>
              <a:t>。因为所有的规则，其目的就是为了</a:t>
            </a:r>
            <a:r>
              <a:rPr lang="zh-CN" altLang="en-US" sz="2400" dirty="0">
                <a:solidFill>
                  <a:srgbClr val="0070C0"/>
                </a:solidFill>
                <a:latin typeface="黑体" panose="02010609060101010101" pitchFamily="49" charset="-122"/>
                <a:ea typeface="黑体" panose="02010609060101010101" pitchFamily="49" charset="-122"/>
              </a:rPr>
              <a:t>防范社会风险</a:t>
            </a:r>
            <a:r>
              <a:rPr lang="zh-CN" altLang="en-US" sz="2400" dirty="0">
                <a:latin typeface="黑体" panose="02010609060101010101" pitchFamily="49" charset="-122"/>
                <a:ea typeface="黑体" panose="02010609060101010101" pitchFamily="49" charset="-122"/>
              </a:rPr>
              <a:t>，只要行为人违反了规则，就说明其有可能预见到自己的行为会因为违反规则而发生危害结果。相反，</a:t>
            </a:r>
            <a:r>
              <a:rPr lang="zh-CN" altLang="en-US" sz="2400" b="1" dirty="0">
                <a:solidFill>
                  <a:srgbClr val="0070C0"/>
                </a:solidFill>
                <a:latin typeface="黑体" panose="02010609060101010101" pitchFamily="49" charset="-122"/>
                <a:ea typeface="黑体" panose="02010609060101010101" pitchFamily="49" charset="-122"/>
              </a:rPr>
              <a:t>如果行为人认真遵守规则，仍然造成了严重后果的，对行为人归责就没有必要了，属于意外事件，不宜以犯罪论处。</a:t>
            </a:r>
            <a:r>
              <a:rPr lang="zh-CN" altLang="en-US" sz="2400" dirty="0">
                <a:latin typeface="黑体" panose="02010609060101010101" pitchFamily="49" charset="-122"/>
                <a:ea typeface="黑体" panose="02010609060101010101" pitchFamily="49" charset="-122"/>
              </a:rPr>
              <a:t>这说明“规则”需要修改了，而不能惩罚遵守规则的人。</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1000" dirty="0">
              <a:latin typeface="+mn-ea"/>
            </a:endParaRPr>
          </a:p>
          <a:p>
            <a:pPr algn="just" eaLnBrk="1">
              <a:defRPr/>
            </a:pPr>
            <a:r>
              <a:rPr lang="en-US" altLang="zh-CN" sz="2400"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例如，司机在封闭的高速公路上驾驶汽车时，因合理信赖行人不会横穿公路而正常行驶，如果行人违反交通规则横穿公路而被汽车撞死的，司机不承担过失犯罪的刑事责任。“合理信赖”的实质在于：相信所有人，司机、行人都会遵守规则。</a:t>
            </a:r>
            <a:endParaRPr lang="en-US" altLang="zh-CN" sz="24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590236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8E7545-A6A3-AE38-D3E8-838F6131C271}"/>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4FD60AF9-E952-178B-9EF0-FA8EED8F5406}"/>
              </a:ext>
            </a:extLst>
          </p:cNvPr>
          <p:cNvSpPr/>
          <p:nvPr/>
        </p:nvSpPr>
        <p:spPr>
          <a:xfrm>
            <a:off x="179388" y="428625"/>
            <a:ext cx="8640762" cy="830997"/>
          </a:xfrm>
          <a:prstGeom prst="rect">
            <a:avLst/>
          </a:prstGeom>
        </p:spPr>
        <p:txBody>
          <a:bodyPr>
            <a:spAutoFit/>
          </a:bodyPr>
          <a:lstStyle/>
          <a:p>
            <a:pPr algn="ctr" eaLnBrk="1">
              <a:defRPr/>
            </a:pPr>
            <a:r>
              <a:rPr lang="zh-CN" altLang="en-US" sz="2400" b="1" dirty="0">
                <a:solidFill>
                  <a:srgbClr val="000000"/>
                </a:solidFill>
                <a:latin typeface="黑体" panose="02010609060101010101" pitchFamily="49" charset="-122"/>
                <a:ea typeface="黑体" panose="02010609060101010101" pitchFamily="49" charset="-122"/>
              </a:rPr>
              <a:t>犯罪主观方面</a:t>
            </a:r>
            <a:endParaRPr lang="en-US" altLang="zh-CN" sz="2400" b="1" dirty="0">
              <a:solidFill>
                <a:srgbClr val="000000"/>
              </a:solidFill>
              <a:latin typeface="黑体" panose="02010609060101010101" pitchFamily="49" charset="-122"/>
              <a:ea typeface="黑体" panose="02010609060101010101" pitchFamily="49" charset="-122"/>
            </a:endParaRPr>
          </a:p>
          <a:p>
            <a:pPr algn="ctr" eaLnBrk="1">
              <a:defRPr/>
            </a:pPr>
            <a:endParaRPr lang="en-US" altLang="zh-CN" sz="2400" dirty="0">
              <a:solidFill>
                <a:srgbClr val="000000"/>
              </a:solidFill>
              <a:latin typeface="黑体" panose="02010609060101010101" pitchFamily="49" charset="-122"/>
              <a:ea typeface="黑体" panose="02010609060101010101" pitchFamily="49" charset="-122"/>
            </a:endParaRPr>
          </a:p>
        </p:txBody>
      </p:sp>
      <p:pic>
        <p:nvPicPr>
          <p:cNvPr id="4" name="图片 3">
            <a:extLst>
              <a:ext uri="{FF2B5EF4-FFF2-40B4-BE49-F238E27FC236}">
                <a16:creationId xmlns:a16="http://schemas.microsoft.com/office/drawing/2014/main" id="{8B577ED3-FE39-9E95-5E6E-B88FBB54F864}"/>
              </a:ext>
            </a:extLst>
          </p:cNvPr>
          <p:cNvPicPr>
            <a:picLocks noChangeAspect="1"/>
          </p:cNvPicPr>
          <p:nvPr/>
        </p:nvPicPr>
        <p:blipFill>
          <a:blip r:embed="rId2"/>
          <a:stretch>
            <a:fillRect/>
          </a:stretch>
        </p:blipFill>
        <p:spPr>
          <a:xfrm>
            <a:off x="160965" y="1484784"/>
            <a:ext cx="8822069" cy="4680520"/>
          </a:xfrm>
          <a:prstGeom prst="rect">
            <a:avLst/>
          </a:prstGeom>
        </p:spPr>
      </p:pic>
    </p:spTree>
    <p:extLst>
      <p:ext uri="{BB962C8B-B14F-4D97-AF65-F5344CB8AC3E}">
        <p14:creationId xmlns:p14="http://schemas.microsoft.com/office/powerpoint/2010/main" val="35482405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9C41BAC0-0F05-4B63-D035-E1F092417620}"/>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FAE69496-C4E2-A6E0-2E03-680257013BCA}"/>
              </a:ext>
            </a:extLst>
          </p:cNvPr>
          <p:cNvSpPr/>
          <p:nvPr/>
        </p:nvSpPr>
        <p:spPr>
          <a:xfrm>
            <a:off x="80962" y="549275"/>
            <a:ext cx="8982075" cy="5632311"/>
          </a:xfrm>
          <a:prstGeom prst="rect">
            <a:avLst/>
          </a:prstGeom>
        </p:spPr>
        <p:txBody>
          <a:bodyPr wrap="square">
            <a:spAutoFit/>
          </a:bodyPr>
          <a:lstStyle/>
          <a:p>
            <a:pPr algn="just" eaLnBrk="1">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（二）过于自信的过失（有认识的过失）</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2400" dirty="0">
              <a:latin typeface="黑体" panose="02010609060101010101" pitchFamily="49" charset="-122"/>
              <a:ea typeface="黑体" panose="02010609060101010101" pitchFamily="49" charset="-122"/>
            </a:endParaRPr>
          </a:p>
          <a:p>
            <a:pPr algn="just" eaLnBrk="1">
              <a:defRPr/>
            </a:pPr>
            <a:r>
              <a:rPr lang="zh-CN" altLang="en-US" sz="2400" b="1" dirty="0">
                <a:latin typeface="黑体" panose="02010609060101010101" pitchFamily="49" charset="-122"/>
                <a:ea typeface="黑体" panose="02010609060101010101" pitchFamily="49" charset="-122"/>
              </a:rPr>
              <a:t>    </a:t>
            </a:r>
            <a:r>
              <a:rPr lang="zh-CN" altLang="en-US" sz="2400" b="1" dirty="0">
                <a:solidFill>
                  <a:srgbClr val="0070C0"/>
                </a:solidFill>
                <a:latin typeface="黑体" panose="02010609060101010101" pitchFamily="49" charset="-122"/>
                <a:ea typeface="黑体" panose="02010609060101010101" pitchFamily="49" charset="-122"/>
              </a:rPr>
              <a:t>已经预见</a:t>
            </a:r>
            <a:r>
              <a:rPr lang="zh-CN" altLang="en-US" sz="2400" dirty="0">
                <a:latin typeface="黑体" panose="02010609060101010101" pitchFamily="49" charset="-122"/>
                <a:ea typeface="黑体" panose="02010609060101010101" pitchFamily="49" charset="-122"/>
              </a:rPr>
              <a:t>自己的行为</a:t>
            </a:r>
            <a:r>
              <a:rPr lang="zh-CN" altLang="en-US" sz="2400" b="1" dirty="0">
                <a:solidFill>
                  <a:srgbClr val="0070C0"/>
                </a:solidFill>
                <a:latin typeface="黑体" panose="02010609060101010101" pitchFamily="49" charset="-122"/>
                <a:ea typeface="黑体" panose="02010609060101010101" pitchFamily="49" charset="-122"/>
              </a:rPr>
              <a:t>可能</a:t>
            </a:r>
            <a:r>
              <a:rPr lang="zh-CN" altLang="en-US" sz="2400" b="1" dirty="0">
                <a:latin typeface="黑体" panose="02010609060101010101" pitchFamily="49" charset="-122"/>
                <a:ea typeface="黑体" panose="02010609060101010101" pitchFamily="49" charset="-122"/>
              </a:rPr>
              <a:t>发生危害社会的结果</a:t>
            </a:r>
            <a:r>
              <a:rPr lang="zh-CN" altLang="en-US" sz="2400" dirty="0">
                <a:latin typeface="黑体" panose="02010609060101010101" pitchFamily="49" charset="-122"/>
                <a:ea typeface="黑体" panose="02010609060101010101" pitchFamily="49" charset="-122"/>
              </a:rPr>
              <a:t>，但</a:t>
            </a:r>
            <a:r>
              <a:rPr lang="zh-CN" altLang="en-US" sz="2400" b="1" dirty="0">
                <a:solidFill>
                  <a:srgbClr val="0070C0"/>
                </a:solidFill>
                <a:latin typeface="黑体" panose="02010609060101010101" pitchFamily="49" charset="-122"/>
                <a:ea typeface="黑体" panose="02010609060101010101" pitchFamily="49" charset="-122"/>
              </a:rPr>
              <a:t>轻信能够避免</a:t>
            </a:r>
            <a:r>
              <a:rPr lang="zh-CN" altLang="en-US" sz="2400" dirty="0">
                <a:latin typeface="黑体" panose="02010609060101010101" pitchFamily="49" charset="-122"/>
                <a:ea typeface="黑体" panose="02010609060101010101" pitchFamily="49" charset="-122"/>
              </a:rPr>
              <a:t>，以致</a:t>
            </a:r>
            <a:r>
              <a:rPr lang="zh-CN" altLang="en-US" sz="2400" dirty="0">
                <a:solidFill>
                  <a:srgbClr val="0070C0"/>
                </a:solidFill>
                <a:latin typeface="黑体" panose="02010609060101010101" pitchFamily="49" charset="-122"/>
                <a:ea typeface="黑体" panose="02010609060101010101" pitchFamily="49" charset="-122"/>
              </a:rPr>
              <a:t>发生</a:t>
            </a:r>
            <a:r>
              <a:rPr lang="zh-CN" altLang="en-US" sz="2400" dirty="0">
                <a:latin typeface="黑体" panose="02010609060101010101" pitchFamily="49" charset="-122"/>
                <a:ea typeface="黑体" panose="02010609060101010101" pitchFamily="49" charset="-122"/>
              </a:rPr>
              <a:t>危害结果的心理态度。</a:t>
            </a:r>
            <a:r>
              <a:rPr lang="zh-CN" altLang="en-US" sz="2400" b="1" dirty="0">
                <a:latin typeface="黑体" panose="02010609060101010101" pitchFamily="49" charset="-122"/>
                <a:ea typeface="黑体" panose="02010609060101010101" pitchFamily="49" charset="-122"/>
              </a:rPr>
              <a:t>（明知山有虎，偏向虎山行）</a:t>
            </a:r>
            <a:r>
              <a:rPr lang="zh-CN" altLang="en-US" sz="2400" dirty="0">
                <a:latin typeface="黑体" panose="02010609060101010101" pitchFamily="49" charset="-122"/>
                <a:ea typeface="黑体" panose="02010609060101010101" pitchFamily="49" charset="-122"/>
              </a:rPr>
              <a:t>。</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2400" dirty="0">
              <a:latin typeface="黑体" panose="02010609060101010101" pitchFamily="49" charset="-122"/>
              <a:ea typeface="黑体" panose="02010609060101010101" pitchFamily="49" charset="-122"/>
            </a:endParaRPr>
          </a:p>
          <a:p>
            <a:pPr algn="just" eaLnBrk="1">
              <a:defRPr/>
            </a:pPr>
            <a:r>
              <a:rPr lang="zh-CN" altLang="en-US" sz="2400" dirty="0">
                <a:latin typeface="黑体" panose="02010609060101010101" pitchFamily="49" charset="-122"/>
                <a:ea typeface="黑体" panose="02010609060101010101" pitchFamily="49" charset="-122"/>
              </a:rPr>
              <a:t>    </a:t>
            </a:r>
            <a:r>
              <a:rPr lang="zh-CN" altLang="en-US" sz="2400" b="1" spc="110" dirty="0">
                <a:solidFill>
                  <a:srgbClr val="0070C0"/>
                </a:solidFill>
                <a:latin typeface="黑体" panose="02010609060101010101" pitchFamily="49" charset="-122"/>
                <a:ea typeface="黑体" panose="02010609060101010101" pitchFamily="49" charset="-122"/>
              </a:rPr>
              <a:t>结构：已经预见→轻信能够避免→发生危害结果。</a:t>
            </a:r>
            <a:endParaRPr lang="en-US" altLang="zh-CN" sz="2400" b="1" spc="11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2400" b="1" spc="110" dirty="0">
              <a:solidFill>
                <a:srgbClr val="4379FF"/>
              </a:solidFill>
              <a:latin typeface="黑体" panose="02010609060101010101" pitchFamily="49" charset="-122"/>
              <a:ea typeface="黑体" panose="02010609060101010101" pitchFamily="49" charset="-122"/>
            </a:endParaRPr>
          </a:p>
          <a:p>
            <a:pPr algn="just" eaLnBrk="1">
              <a:defRPr/>
            </a:pPr>
            <a:r>
              <a:rPr lang="zh-CN" altLang="en-US" sz="2400" spc="110" dirty="0">
                <a:latin typeface="黑体" panose="02010609060101010101" pitchFamily="49" charset="-122"/>
                <a:ea typeface="黑体" panose="02010609060101010101" pitchFamily="49" charset="-122"/>
              </a:rPr>
              <a:t>    成立过于自信的过失，要求具有</a:t>
            </a:r>
            <a:r>
              <a:rPr lang="zh-CN" altLang="en-US" sz="2400" spc="110" dirty="0">
                <a:solidFill>
                  <a:srgbClr val="0070C0"/>
                </a:solidFill>
                <a:latin typeface="黑体" panose="02010609060101010101" pitchFamily="49" charset="-122"/>
                <a:ea typeface="黑体" panose="02010609060101010101" pitchFamily="49" charset="-122"/>
              </a:rPr>
              <a:t>结果避免可能性</a:t>
            </a:r>
            <a:r>
              <a:rPr lang="zh-CN" altLang="en-US" sz="2400" spc="110" dirty="0">
                <a:latin typeface="黑体" panose="02010609060101010101" pitchFamily="49" charset="-122"/>
                <a:ea typeface="黑体" panose="02010609060101010101" pitchFamily="49" charset="-122"/>
              </a:rPr>
              <a:t>。</a:t>
            </a:r>
            <a:endParaRPr lang="en-US" altLang="zh-CN" sz="2400" spc="110" dirty="0">
              <a:latin typeface="黑体" panose="02010609060101010101" pitchFamily="49" charset="-122"/>
              <a:ea typeface="黑体" panose="02010609060101010101" pitchFamily="49" charset="-122"/>
            </a:endParaRPr>
          </a:p>
          <a:p>
            <a:pPr algn="just" eaLnBrk="1">
              <a:defRPr/>
            </a:pPr>
            <a:endParaRPr lang="en-US" altLang="zh-CN" sz="2400" b="1" dirty="0">
              <a:latin typeface="黑体" panose="02010609060101010101" pitchFamily="49" charset="-122"/>
              <a:ea typeface="黑体" panose="02010609060101010101" pitchFamily="49" charset="-122"/>
            </a:endParaRPr>
          </a:p>
          <a:p>
            <a:pPr algn="just" eaLnBrk="1">
              <a:defRPr/>
            </a:pPr>
            <a:r>
              <a:rPr lang="en-US" altLang="zh-CN" sz="2400" b="1"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行为人在预见到结果可能发生的同时，不相信危害结果会发生，原因在于：</a:t>
            </a:r>
            <a:r>
              <a:rPr lang="zh-CN" altLang="en-US" sz="2400" b="1" dirty="0">
                <a:solidFill>
                  <a:srgbClr val="0070C0"/>
                </a:solidFill>
                <a:latin typeface="黑体" panose="02010609060101010101" pitchFamily="49" charset="-122"/>
                <a:ea typeface="黑体" panose="02010609060101010101" pitchFamily="49" charset="-122"/>
              </a:rPr>
              <a:t>凭借一定的主、客观条件，相信自己能够避免</a:t>
            </a:r>
            <a:r>
              <a:rPr lang="zh-CN" altLang="en-US" sz="2400" dirty="0">
                <a:latin typeface="黑体" panose="02010609060101010101" pitchFamily="49" charset="-122"/>
                <a:ea typeface="黑体" panose="02010609060101010101" pitchFamily="49" charset="-122"/>
              </a:rPr>
              <a:t>结果的发生，但所凭借的主、客观条件并非真实可靠，行为人</a:t>
            </a:r>
            <a:r>
              <a:rPr lang="zh-CN" altLang="en-US" sz="2400" b="1" dirty="0">
                <a:solidFill>
                  <a:srgbClr val="0070C0"/>
                </a:solidFill>
                <a:latin typeface="黑体" panose="02010609060101010101" pitchFamily="49" charset="-122"/>
                <a:ea typeface="黑体" panose="02010609060101010101" pitchFamily="49" charset="-122"/>
              </a:rPr>
              <a:t>过高地</a:t>
            </a:r>
            <a:r>
              <a:rPr lang="zh-CN" altLang="en-US" sz="2400" b="1" dirty="0">
                <a:latin typeface="黑体" panose="02010609060101010101" pitchFamily="49" charset="-122"/>
                <a:ea typeface="黑体" panose="02010609060101010101" pitchFamily="49" charset="-122"/>
              </a:rPr>
              <a:t>估计了自己的能力及其所采取的预防危害结果发生的措施。</a:t>
            </a:r>
            <a:r>
              <a:rPr lang="zh-CN" altLang="en-US" sz="2400" b="1" spc="110" dirty="0">
                <a:solidFill>
                  <a:srgbClr val="4379FF"/>
                </a:solidFill>
                <a:latin typeface="黑体" panose="02010609060101010101" pitchFamily="49" charset="-122"/>
                <a:ea typeface="黑体" panose="02010609060101010101" pitchFamily="49" charset="-122"/>
              </a:rPr>
              <a:t>（盲目的自信）</a:t>
            </a:r>
            <a:endParaRPr lang="en-US" altLang="zh-CN" sz="2400" b="1" spc="110" dirty="0">
              <a:solidFill>
                <a:srgbClr val="4379FF"/>
              </a:solidFill>
              <a:latin typeface="黑体" panose="02010609060101010101" pitchFamily="49" charset="-122"/>
              <a:ea typeface="黑体" panose="02010609060101010101" pitchFamily="49"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C7CBA8-A35A-48E8-9BEE-A33440CD82CE}"/>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68D3D252-2217-4412-760A-8E683C60C4F1}"/>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24BB5D7B-A6C6-91AA-43FB-1ADB958F0D09}"/>
              </a:ext>
            </a:extLst>
          </p:cNvPr>
          <p:cNvSpPr/>
          <p:nvPr/>
        </p:nvSpPr>
        <p:spPr>
          <a:xfrm>
            <a:off x="80962" y="243512"/>
            <a:ext cx="8982075" cy="6370975"/>
          </a:xfrm>
          <a:prstGeom prst="rect">
            <a:avLst/>
          </a:prstGeom>
        </p:spPr>
        <p:txBody>
          <a:bodyPr wrap="square">
            <a:spAutoFit/>
          </a:bodyPr>
          <a:lstStyle/>
          <a:p>
            <a:pPr algn="just" eaLnBrk="1">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轻信能够避免</a:t>
            </a:r>
            <a:r>
              <a:rPr lang="zh-CN" altLang="en-US" sz="2400" dirty="0">
                <a:latin typeface="黑体" panose="02010609060101010101" pitchFamily="49" charset="-122"/>
                <a:ea typeface="黑体" panose="02010609060101010101" pitchFamily="49" charset="-122"/>
              </a:rPr>
              <a:t>”即过于相信自己的判断、能力等，包括：</a:t>
            </a:r>
            <a:endParaRPr lang="en-US" altLang="zh-CN" sz="2400"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a:t>
            </a:r>
            <a:r>
              <a:rPr lang="en-US" altLang="zh-CN" sz="2400" dirty="0">
                <a:latin typeface="黑体" panose="02010609060101010101" pitchFamily="49" charset="-122"/>
                <a:ea typeface="黑体" panose="02010609060101010101" pitchFamily="49" charset="-122"/>
              </a:rPr>
              <a:t>1</a:t>
            </a:r>
            <a:r>
              <a:rPr lang="zh-CN" altLang="en-US" sz="2400" dirty="0">
                <a:latin typeface="黑体" panose="02010609060101010101" pitchFamily="49" charset="-122"/>
                <a:ea typeface="黑体" panose="02010609060101010101" pitchFamily="49" charset="-122"/>
              </a:rPr>
              <a:t>）过高估计自己的能力；</a:t>
            </a:r>
            <a:endParaRPr lang="en-US" altLang="zh-CN" sz="2400" dirty="0">
              <a:latin typeface="黑体" panose="02010609060101010101" pitchFamily="49" charset="-122"/>
              <a:ea typeface="黑体" panose="02010609060101010101" pitchFamily="49" charset="-122"/>
            </a:endParaRPr>
          </a:p>
          <a:p>
            <a:pPr algn="just" eaLnBrk="1">
              <a:defRPr/>
            </a:pPr>
            <a:r>
              <a:rPr lang="zh-CN" altLang="en-US" sz="2400" dirty="0">
                <a:latin typeface="黑体" panose="02010609060101010101" pitchFamily="49" charset="-122"/>
                <a:ea typeface="黑体" panose="02010609060101010101" pitchFamily="49" charset="-122"/>
              </a:rPr>
              <a:t>    （</a:t>
            </a:r>
            <a:r>
              <a:rPr lang="en-US" altLang="zh-CN" sz="2400" dirty="0">
                <a:latin typeface="黑体" panose="02010609060101010101" pitchFamily="49" charset="-122"/>
                <a:ea typeface="黑体" panose="02010609060101010101" pitchFamily="49" charset="-122"/>
              </a:rPr>
              <a:t>2</a:t>
            </a:r>
            <a:r>
              <a:rPr lang="zh-CN" altLang="en-US" sz="2400" dirty="0">
                <a:latin typeface="黑体" panose="02010609060101010101" pitchFamily="49" charset="-122"/>
                <a:ea typeface="黑体" panose="02010609060101010101" pitchFamily="49" charset="-122"/>
              </a:rPr>
              <a:t>）不当地估计了现实存在的客观条件对危害结果的作用；</a:t>
            </a:r>
            <a:endParaRPr lang="en-US" altLang="zh-CN" sz="2400" dirty="0">
              <a:latin typeface="黑体" panose="02010609060101010101" pitchFamily="49" charset="-122"/>
              <a:ea typeface="黑体" panose="02010609060101010101" pitchFamily="49" charset="-122"/>
            </a:endParaRPr>
          </a:p>
          <a:p>
            <a:pPr algn="just" eaLnBrk="1">
              <a:defRPr/>
            </a:pPr>
            <a:r>
              <a:rPr lang="zh-CN" altLang="en-US" sz="2400" dirty="0">
                <a:latin typeface="黑体" panose="02010609060101010101" pitchFamily="49" charset="-122"/>
                <a:ea typeface="黑体" panose="02010609060101010101" pitchFamily="49" charset="-122"/>
              </a:rPr>
              <a:t>    （</a:t>
            </a:r>
            <a:r>
              <a:rPr lang="en-US" altLang="zh-CN" sz="2400" dirty="0">
                <a:latin typeface="黑体" panose="02010609060101010101" pitchFamily="49" charset="-122"/>
                <a:ea typeface="黑体" panose="02010609060101010101" pitchFamily="49" charset="-122"/>
              </a:rPr>
              <a:t>3</a:t>
            </a:r>
            <a:r>
              <a:rPr lang="zh-CN" altLang="en-US" sz="2400" dirty="0">
                <a:latin typeface="黑体" panose="02010609060101010101" pitchFamily="49" charset="-122"/>
                <a:ea typeface="黑体" panose="02010609060101010101" pitchFamily="49" charset="-122"/>
              </a:rPr>
              <a:t>）误以为结果发生的可能性较小。</a:t>
            </a:r>
          </a:p>
          <a:p>
            <a:pPr algn="just" eaLnBrk="1">
              <a:defRPr/>
            </a:pPr>
            <a:r>
              <a:rPr lang="en-US" altLang="zh-CN" sz="2400" dirty="0">
                <a:latin typeface="黑体" panose="02010609060101010101" pitchFamily="49" charset="-122"/>
                <a:ea typeface="黑体" panose="02010609060101010101" pitchFamily="49" charset="-122"/>
              </a:rPr>
              <a:t>  </a:t>
            </a:r>
          </a:p>
          <a:p>
            <a:pPr algn="just" eaLnBrk="1">
              <a:defRPr/>
            </a:pPr>
            <a:r>
              <a:rPr lang="zh-CN" altLang="en-US" sz="2400" dirty="0">
                <a:latin typeface="仿宋" panose="02010609060101010101" pitchFamily="49" charset="-122"/>
                <a:ea typeface="仿宋" panose="02010609060101010101" pitchFamily="49" charset="-122"/>
              </a:rPr>
              <a:t>    例</a:t>
            </a:r>
            <a:r>
              <a:rPr lang="en-US" altLang="zh-CN" sz="2400" dirty="0">
                <a:latin typeface="仿宋" panose="02010609060101010101" pitchFamily="49" charset="-122"/>
                <a:ea typeface="仿宋" panose="02010609060101010101" pitchFamily="49" charset="-122"/>
              </a:rPr>
              <a:t>1</a:t>
            </a:r>
            <a:r>
              <a:rPr lang="zh-CN" altLang="en-US" sz="2400" dirty="0">
                <a:latin typeface="仿宋" panose="02010609060101010101" pitchFamily="49" charset="-122"/>
                <a:ea typeface="仿宋" panose="02010609060101010101" pitchFamily="49" charset="-122"/>
              </a:rPr>
              <a:t>，甲开车时被乙的车干扰了一下，甲顿生不快，对旁边的朋友王某说：“我要吓唬他一下。”王某说：“不会出事吧？”甲说：“放心，我的车技好，只是吓吓他，不会出事！”便猛地加速干扰乙的车，乙为了躲避导致车辆翻下路基，乙身受重伤，不治身亡。甲对乙的死亡是反对票，属于过于自信的过失。</a:t>
            </a:r>
            <a:endParaRPr lang="en-US" altLang="zh-CN" sz="2400" dirty="0">
              <a:latin typeface="仿宋" panose="02010609060101010101" pitchFamily="49" charset="-122"/>
              <a:ea typeface="仿宋" panose="02010609060101010101" pitchFamily="49" charset="-122"/>
            </a:endParaRPr>
          </a:p>
          <a:p>
            <a:pPr algn="just" eaLnBrk="1">
              <a:defRPr/>
            </a:pPr>
            <a:endParaRPr lang="en-US" altLang="zh-CN" sz="2400" dirty="0">
              <a:latin typeface="仿宋" panose="02010609060101010101" pitchFamily="49" charset="-122"/>
              <a:ea typeface="仿宋" panose="02010609060101010101" pitchFamily="49" charset="-122"/>
            </a:endParaRPr>
          </a:p>
          <a:p>
            <a:pPr algn="just" eaLnBrk="1">
              <a:defRPr/>
            </a:pPr>
            <a:r>
              <a:rPr lang="zh-CN" altLang="en-US" sz="2400" dirty="0">
                <a:latin typeface="仿宋" panose="02010609060101010101" pitchFamily="49" charset="-122"/>
                <a:ea typeface="仿宋" panose="02010609060101010101" pitchFamily="49" charset="-122"/>
              </a:rPr>
              <a:t>    例</a:t>
            </a:r>
            <a:r>
              <a:rPr lang="en-US" altLang="zh-CN" sz="2400" dirty="0">
                <a:latin typeface="仿宋" panose="02010609060101010101" pitchFamily="49" charset="-122"/>
                <a:ea typeface="仿宋" panose="02010609060101010101" pitchFamily="49" charset="-122"/>
              </a:rPr>
              <a:t>2</a:t>
            </a:r>
            <a:r>
              <a:rPr lang="zh-CN" altLang="en-US" sz="2400" dirty="0">
                <a:latin typeface="仿宋" panose="02010609060101010101" pitchFamily="49" charset="-122"/>
                <a:ea typeface="仿宋" panose="02010609060101010101" pitchFamily="49" charset="-122"/>
              </a:rPr>
              <a:t>，司机甲开着车载着乙在松花江的冰面上通过，乙提醒说：“听说江面开始解冻了”甲便停车查看，然后说：“没问题，我每年这个时候都要开车过来，就没出过事”。然后继续前进，结果冰面塌陷，车掉进去后乙当场死亡。甲已经预见到了车子可能掉入江中，但是以为根据自己的经验、判断和能力，结果不会发生，甲属于过于自信的过失。</a:t>
            </a:r>
            <a:endParaRPr lang="en-US" altLang="zh-CN" sz="2400" b="1" spc="110" dirty="0">
              <a:solidFill>
                <a:srgbClr val="4379FF"/>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6215152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47DBC-1049-A28C-EB8C-57E353875ADB}"/>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169BB07E-E306-CC3E-B984-2493F2975354}"/>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A5593C60-6D23-1679-F5E2-7AB838A776D7}"/>
              </a:ext>
            </a:extLst>
          </p:cNvPr>
          <p:cNvSpPr/>
          <p:nvPr/>
        </p:nvSpPr>
        <p:spPr>
          <a:xfrm>
            <a:off x="87123" y="140815"/>
            <a:ext cx="8982075" cy="830997"/>
          </a:xfrm>
          <a:prstGeom prst="rect">
            <a:avLst/>
          </a:prstGeom>
        </p:spPr>
        <p:txBody>
          <a:bodyPr wrap="square">
            <a:spAutoFit/>
          </a:bodyPr>
          <a:lstStyle/>
          <a:p>
            <a:pPr algn="just" eaLnBrk="1">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四、疏忽大意的过失和过于自信的过失的异同</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2400" dirty="0">
              <a:latin typeface="黑体" panose="02010609060101010101" pitchFamily="49" charset="-122"/>
              <a:ea typeface="黑体" panose="02010609060101010101" pitchFamily="49" charset="-122"/>
            </a:endParaRPr>
          </a:p>
        </p:txBody>
      </p:sp>
      <p:graphicFrame>
        <p:nvGraphicFramePr>
          <p:cNvPr id="4" name="表格 3">
            <a:extLst>
              <a:ext uri="{FF2B5EF4-FFF2-40B4-BE49-F238E27FC236}">
                <a16:creationId xmlns:a16="http://schemas.microsoft.com/office/drawing/2014/main" id="{8A0B4296-21CC-6639-0700-4390D8A7D75B}"/>
              </a:ext>
            </a:extLst>
          </p:cNvPr>
          <p:cNvGraphicFramePr>
            <a:graphicFrameLocks noGrp="1"/>
          </p:cNvGraphicFramePr>
          <p:nvPr>
            <p:extLst>
              <p:ext uri="{D42A27DB-BD31-4B8C-83A1-F6EECF244321}">
                <p14:modId xmlns:p14="http://schemas.microsoft.com/office/powerpoint/2010/main" val="1190669528"/>
              </p:ext>
            </p:extLst>
          </p:nvPr>
        </p:nvGraphicFramePr>
        <p:xfrm>
          <a:off x="114111" y="762860"/>
          <a:ext cx="8955087" cy="2804160"/>
        </p:xfrm>
        <a:graphic>
          <a:graphicData uri="http://schemas.openxmlformats.org/drawingml/2006/table">
            <a:tbl>
              <a:tblPr firstCol="1" bandRow="1">
                <a:tableStyleId>{5C22544A-7EE6-4342-B048-85BDC9FD1C3A}</a:tableStyleId>
              </a:tblPr>
              <a:tblGrid>
                <a:gridCol w="1439713">
                  <a:extLst>
                    <a:ext uri="{9D8B030D-6E8A-4147-A177-3AD203B41FA5}">
                      <a16:colId xmlns:a16="http://schemas.microsoft.com/office/drawing/2014/main" val="3041124033"/>
                    </a:ext>
                  </a:extLst>
                </a:gridCol>
                <a:gridCol w="3709049">
                  <a:extLst>
                    <a:ext uri="{9D8B030D-6E8A-4147-A177-3AD203B41FA5}">
                      <a16:colId xmlns:a16="http://schemas.microsoft.com/office/drawing/2014/main" val="3810199118"/>
                    </a:ext>
                  </a:extLst>
                </a:gridCol>
                <a:gridCol w="3806325">
                  <a:extLst>
                    <a:ext uri="{9D8B030D-6E8A-4147-A177-3AD203B41FA5}">
                      <a16:colId xmlns:a16="http://schemas.microsoft.com/office/drawing/2014/main" val="648983122"/>
                    </a:ext>
                  </a:extLst>
                </a:gridCol>
              </a:tblGrid>
              <a:tr h="370840">
                <a:tc>
                  <a:txBody>
                    <a:bodyPr/>
                    <a:lstStyle/>
                    <a:p>
                      <a:endParaRPr lang="zh-CN" altLang="en-US" sz="2000" dirty="0">
                        <a:latin typeface="仿宋" panose="02010609060101010101" pitchFamily="49" charset="-122"/>
                        <a:ea typeface="仿宋" panose="02010609060101010101" pitchFamily="49" charset="-122"/>
                      </a:endParaRPr>
                    </a:p>
                  </a:txBody>
                  <a:tcPr anchor="ctr"/>
                </a:tc>
                <a:tc>
                  <a:txBody>
                    <a:bodyPr/>
                    <a:lstStyle/>
                    <a:p>
                      <a:r>
                        <a:rPr lang="zh-CN" altLang="en-US" sz="2000" dirty="0">
                          <a:latin typeface="仿宋" panose="02010609060101010101" pitchFamily="49" charset="-122"/>
                          <a:ea typeface="仿宋" panose="02010609060101010101" pitchFamily="49" charset="-122"/>
                        </a:rPr>
                        <a:t>疏忽大意的过失</a:t>
                      </a:r>
                    </a:p>
                  </a:txBody>
                  <a:tcPr anchor="ctr"/>
                </a:tc>
                <a:tc>
                  <a:txBody>
                    <a:bodyPr/>
                    <a:lstStyle/>
                    <a:p>
                      <a:r>
                        <a:rPr lang="zh-CN" altLang="en-US" sz="2000" dirty="0">
                          <a:latin typeface="仿宋" panose="02010609060101010101" pitchFamily="49" charset="-122"/>
                          <a:ea typeface="仿宋" panose="02010609060101010101" pitchFamily="49" charset="-122"/>
                        </a:rPr>
                        <a:t>过于自信的过失</a:t>
                      </a:r>
                    </a:p>
                  </a:txBody>
                  <a:tcPr anchor="ctr"/>
                </a:tc>
                <a:extLst>
                  <a:ext uri="{0D108BD9-81ED-4DB2-BD59-A6C34878D82A}">
                    <a16:rowId xmlns:a16="http://schemas.microsoft.com/office/drawing/2014/main" val="48436988"/>
                  </a:ext>
                </a:extLst>
              </a:tr>
              <a:tr h="370840">
                <a:tc>
                  <a:txBody>
                    <a:bodyPr/>
                    <a:lstStyle/>
                    <a:p>
                      <a:r>
                        <a:rPr lang="zh-CN" altLang="en-US" sz="2000" dirty="0">
                          <a:latin typeface="仿宋" panose="02010609060101010101" pitchFamily="49" charset="-122"/>
                          <a:ea typeface="仿宋" panose="02010609060101010101" pitchFamily="49" charset="-122"/>
                        </a:rPr>
                        <a:t>相同点</a:t>
                      </a:r>
                    </a:p>
                  </a:txBody>
                  <a:tcPr anchor="ctr"/>
                </a:tc>
                <a:tc gridSpan="2">
                  <a:txBody>
                    <a:bodyPr/>
                    <a:lstStyle/>
                    <a:p>
                      <a:r>
                        <a:rPr lang="zh-CN" altLang="en-US" sz="2000" dirty="0">
                          <a:latin typeface="仿宋" panose="02010609060101010101" pitchFamily="49" charset="-122"/>
                          <a:ea typeface="仿宋" panose="02010609060101010101" pitchFamily="49" charset="-122"/>
                        </a:rPr>
                        <a:t>客观上都发生了危害结果，主观上均反对结果发生</a:t>
                      </a:r>
                    </a:p>
                  </a:txBody>
                  <a:tcPr anchor="ctr"/>
                </a:tc>
                <a:tc hMerge="1">
                  <a:txBody>
                    <a:bodyPr/>
                    <a:lstStyle/>
                    <a:p>
                      <a:endParaRPr lang="zh-CN" altLang="en-US"/>
                    </a:p>
                  </a:txBody>
                  <a:tcPr/>
                </a:tc>
                <a:extLst>
                  <a:ext uri="{0D108BD9-81ED-4DB2-BD59-A6C34878D82A}">
                    <a16:rowId xmlns:a16="http://schemas.microsoft.com/office/drawing/2014/main" val="640174563"/>
                  </a:ext>
                </a:extLst>
              </a:tr>
              <a:tr h="411480">
                <a:tc>
                  <a:txBody>
                    <a:bodyPr/>
                    <a:lstStyle/>
                    <a:p>
                      <a:r>
                        <a:rPr lang="zh-CN" altLang="en-US" sz="2000" dirty="0">
                          <a:latin typeface="仿宋" panose="02010609060101010101" pitchFamily="49" charset="-122"/>
                          <a:ea typeface="仿宋" panose="02010609060101010101" pitchFamily="49" charset="-122"/>
                        </a:rPr>
                        <a:t>不同点</a:t>
                      </a:r>
                    </a:p>
                  </a:txBody>
                  <a:tcPr anchor="ctr"/>
                </a:tc>
                <a:tc>
                  <a:txBody>
                    <a:bodyPr/>
                    <a:lstStyle/>
                    <a:p>
                      <a:r>
                        <a:rPr lang="zh-CN" altLang="en-US" sz="2000" dirty="0">
                          <a:latin typeface="仿宋" panose="02010609060101010101" pitchFamily="49" charset="-122"/>
                          <a:ea typeface="仿宋" panose="02010609060101010101" pitchFamily="49" charset="-122"/>
                        </a:rPr>
                        <a:t>事先对危害结果的发生没有预见，无认识的过失</a:t>
                      </a:r>
                    </a:p>
                  </a:txBody>
                  <a:tcPr anchor="ctr"/>
                </a:tc>
                <a:tc>
                  <a:txBody>
                    <a:bodyPr/>
                    <a:lstStyle/>
                    <a:p>
                      <a:r>
                        <a:rPr lang="zh-CN" altLang="en-US" sz="2000" dirty="0">
                          <a:latin typeface="仿宋" panose="02010609060101010101" pitchFamily="49" charset="-122"/>
                          <a:ea typeface="仿宋" panose="02010609060101010101" pitchFamily="49" charset="-122"/>
                        </a:rPr>
                        <a:t>事先对危害结果的发生有预见，有认识的过失</a:t>
                      </a:r>
                    </a:p>
                  </a:txBody>
                  <a:tcPr anchor="ctr"/>
                </a:tc>
                <a:extLst>
                  <a:ext uri="{0D108BD9-81ED-4DB2-BD59-A6C34878D82A}">
                    <a16:rowId xmlns:a16="http://schemas.microsoft.com/office/drawing/2014/main" val="3207026990"/>
                  </a:ext>
                </a:extLst>
              </a:tr>
              <a:tr h="411480">
                <a:tc>
                  <a:txBody>
                    <a:bodyPr/>
                    <a:lstStyle/>
                    <a:p>
                      <a:r>
                        <a:rPr lang="zh-CN" altLang="en-US" sz="2000" dirty="0">
                          <a:latin typeface="仿宋" panose="02010609060101010101" pitchFamily="49" charset="-122"/>
                          <a:ea typeface="仿宋" panose="02010609060101010101" pitchFamily="49" charset="-122"/>
                        </a:rPr>
                        <a:t>区分标准</a:t>
                      </a:r>
                    </a:p>
                  </a:txBody>
                  <a:tcPr anchor="ctr"/>
                </a:tc>
                <a:tc gridSpan="2">
                  <a:txBody>
                    <a:bodyPr/>
                    <a:lstStyle/>
                    <a:p>
                      <a:r>
                        <a:rPr lang="en-US" altLang="zh-CN" sz="2000" dirty="0">
                          <a:latin typeface="仿宋" panose="02010609060101010101" pitchFamily="49" charset="-122"/>
                          <a:ea typeface="仿宋" panose="02010609060101010101" pitchFamily="49" charset="-122"/>
                        </a:rPr>
                        <a:t>1</a:t>
                      </a:r>
                      <a:r>
                        <a:rPr lang="zh-CN" altLang="en-US" sz="2000" dirty="0">
                          <a:latin typeface="仿宋" panose="02010609060101010101" pitchFamily="49" charset="-122"/>
                          <a:ea typeface="仿宋" panose="02010609060101010101" pitchFamily="49" charset="-122"/>
                        </a:rPr>
                        <a:t>、</a:t>
                      </a:r>
                      <a:r>
                        <a:rPr lang="zh-CN" altLang="en-US" sz="2000" kern="1200" dirty="0">
                          <a:solidFill>
                            <a:schemeClr val="dk1"/>
                          </a:solidFill>
                          <a:latin typeface="仿宋" panose="02010609060101010101" pitchFamily="49" charset="-122"/>
                          <a:ea typeface="仿宋" panose="02010609060101010101" pitchFamily="49" charset="-122"/>
                          <a:cs typeface="+mn-cs"/>
                        </a:rPr>
                        <a:t>对危害结果的发生</a:t>
                      </a:r>
                      <a:r>
                        <a:rPr lang="zh-CN" altLang="en-US" sz="2000" kern="1200" dirty="0">
                          <a:solidFill>
                            <a:srgbClr val="0070C0"/>
                          </a:solidFill>
                          <a:latin typeface="仿宋" panose="02010609060101010101" pitchFamily="49" charset="-122"/>
                          <a:ea typeface="仿宋" panose="02010609060101010101" pitchFamily="49" charset="-122"/>
                          <a:cs typeface="+mn-cs"/>
                        </a:rPr>
                        <a:t>有无思考、判断</a:t>
                      </a:r>
                      <a:r>
                        <a:rPr lang="zh-CN" altLang="en-US" sz="2000" kern="1200" dirty="0">
                          <a:solidFill>
                            <a:schemeClr val="dk1"/>
                          </a:solidFill>
                          <a:latin typeface="仿宋" panose="02010609060101010101" pitchFamily="49" charset="-122"/>
                          <a:ea typeface="仿宋" panose="02010609060101010101" pitchFamily="49" charset="-122"/>
                          <a:cs typeface="+mn-cs"/>
                        </a:rPr>
                        <a:t>。如果有，就是过于自信；如果无，则是疏忽大意。</a:t>
                      </a:r>
                      <a:endParaRPr lang="en-US" altLang="zh-CN" sz="2000" kern="1200" dirty="0">
                        <a:solidFill>
                          <a:schemeClr val="dk1"/>
                        </a:solidFill>
                        <a:latin typeface="仿宋" panose="02010609060101010101" pitchFamily="49" charset="-122"/>
                        <a:ea typeface="仿宋" panose="02010609060101010101" pitchFamily="49" charset="-122"/>
                        <a:cs typeface="+mn-cs"/>
                      </a:endParaRPr>
                    </a:p>
                    <a:p>
                      <a:r>
                        <a:rPr lang="en-US" altLang="zh-CN" sz="2000" kern="1200" dirty="0">
                          <a:solidFill>
                            <a:schemeClr val="dk1"/>
                          </a:solidFill>
                          <a:latin typeface="仿宋" panose="02010609060101010101" pitchFamily="49" charset="-122"/>
                          <a:ea typeface="仿宋" panose="02010609060101010101" pitchFamily="49" charset="-122"/>
                          <a:cs typeface="+mn-cs"/>
                        </a:rPr>
                        <a:t>2</a:t>
                      </a:r>
                      <a:r>
                        <a:rPr lang="zh-CN" altLang="en-US" sz="2000" kern="1200" dirty="0">
                          <a:solidFill>
                            <a:schemeClr val="dk1"/>
                          </a:solidFill>
                          <a:latin typeface="仿宋" panose="02010609060101010101" pitchFamily="49" charset="-122"/>
                          <a:ea typeface="仿宋" panose="02010609060101010101" pitchFamily="49" charset="-122"/>
                          <a:cs typeface="+mn-cs"/>
                        </a:rPr>
                        <a:t>、</a:t>
                      </a:r>
                      <a:r>
                        <a:rPr lang="zh-CN" altLang="en-US" sz="2000" kern="1200" dirty="0">
                          <a:solidFill>
                            <a:srgbClr val="0070C0"/>
                          </a:solidFill>
                          <a:latin typeface="仿宋" panose="02010609060101010101" pitchFamily="49" charset="-122"/>
                          <a:ea typeface="仿宋" panose="02010609060101010101" pitchFamily="49" charset="-122"/>
                          <a:cs typeface="+mn-cs"/>
                        </a:rPr>
                        <a:t>有无采取避免措施</a:t>
                      </a:r>
                      <a:r>
                        <a:rPr lang="zh-CN" altLang="en-US" sz="2000" kern="1200" dirty="0">
                          <a:solidFill>
                            <a:schemeClr val="dk1"/>
                          </a:solidFill>
                          <a:latin typeface="仿宋" panose="02010609060101010101" pitchFamily="49" charset="-122"/>
                          <a:ea typeface="仿宋" panose="02010609060101010101" pitchFamily="49" charset="-122"/>
                          <a:cs typeface="+mn-cs"/>
                        </a:rPr>
                        <a:t>。如果有，就表明已经预见结果，是过于自信的过失。</a:t>
                      </a:r>
                      <a:endParaRPr lang="zh-CN" altLang="en-US" sz="2000" dirty="0">
                        <a:latin typeface="仿宋" panose="02010609060101010101" pitchFamily="49" charset="-122"/>
                        <a:ea typeface="仿宋" panose="02010609060101010101" pitchFamily="49" charset="-122"/>
                      </a:endParaRPr>
                    </a:p>
                  </a:txBody>
                  <a:tcPr anchor="ctr"/>
                </a:tc>
                <a:tc hMerge="1">
                  <a:txBody>
                    <a:bodyPr/>
                    <a:lstStyle/>
                    <a:p>
                      <a:endParaRPr lang="zh-CN" altLang="en-US" sz="2400" dirty="0">
                        <a:latin typeface="仿宋" panose="02010609060101010101" pitchFamily="49" charset="-122"/>
                        <a:ea typeface="仿宋" panose="02010609060101010101" pitchFamily="49" charset="-122"/>
                      </a:endParaRPr>
                    </a:p>
                  </a:txBody>
                  <a:tcPr anchor="ctr"/>
                </a:tc>
                <a:extLst>
                  <a:ext uri="{0D108BD9-81ED-4DB2-BD59-A6C34878D82A}">
                    <a16:rowId xmlns:a16="http://schemas.microsoft.com/office/drawing/2014/main" val="3274483747"/>
                  </a:ext>
                </a:extLst>
              </a:tr>
            </a:tbl>
          </a:graphicData>
        </a:graphic>
      </p:graphicFrame>
      <p:sp>
        <p:nvSpPr>
          <p:cNvPr id="6" name="文本框 5">
            <a:extLst>
              <a:ext uri="{FF2B5EF4-FFF2-40B4-BE49-F238E27FC236}">
                <a16:creationId xmlns:a16="http://schemas.microsoft.com/office/drawing/2014/main" id="{2D9EA711-C828-9158-BC31-633F91935FE4}"/>
              </a:ext>
            </a:extLst>
          </p:cNvPr>
          <p:cNvSpPr txBox="1"/>
          <p:nvPr/>
        </p:nvSpPr>
        <p:spPr>
          <a:xfrm>
            <a:off x="22672" y="3933056"/>
            <a:ext cx="9098656" cy="2677656"/>
          </a:xfrm>
          <a:prstGeom prst="rect">
            <a:avLst/>
          </a:prstGeom>
          <a:noFill/>
        </p:spPr>
        <p:txBody>
          <a:bodyPr wrap="square">
            <a:spAutoFit/>
          </a:bodyPr>
          <a:lstStyle/>
          <a:p>
            <a:pPr algn="just" eaLnBrk="1"/>
            <a:r>
              <a:rPr lang="zh-CN" altLang="en-US" sz="2400" dirty="0">
                <a:latin typeface="仿宋" panose="02010609060101010101" pitchFamily="49" charset="-122"/>
                <a:ea typeface="仿宋" panose="02010609060101010101" pitchFamily="49" charset="-122"/>
              </a:rPr>
              <a:t>    例如，农民甲进山打猎，临走时吸了一支烟，将烟头扔在地上之后用脚踩了踩，事实上烟头没有完全熄灭，烧毁了整片森林。</a:t>
            </a:r>
            <a:r>
              <a:rPr lang="zh-CN" altLang="en-US" sz="2400" dirty="0">
                <a:solidFill>
                  <a:srgbClr val="0070C0"/>
                </a:solidFill>
                <a:latin typeface="仿宋" panose="02010609060101010101" pitchFamily="49" charset="-122"/>
                <a:ea typeface="仿宋" panose="02010609060101010101" pitchFamily="49" charset="-122"/>
              </a:rPr>
              <a:t>既然甲用脚踩了烟头采取了避免结果的措施，</a:t>
            </a:r>
            <a:r>
              <a:rPr lang="zh-CN" altLang="en-US" sz="2400" dirty="0">
                <a:latin typeface="仿宋" panose="02010609060101010101" pitchFamily="49" charset="-122"/>
                <a:ea typeface="仿宋" panose="02010609060101010101" pitchFamily="49" charset="-122"/>
              </a:rPr>
              <a:t>说明甲已经预想到其行为可能会引发火灾，属于过于自信的过失，成立失火罪。如果甲随手扔了烟头，</a:t>
            </a:r>
            <a:r>
              <a:rPr lang="zh-CN" altLang="en-US" sz="2400" dirty="0">
                <a:solidFill>
                  <a:srgbClr val="0070C0"/>
                </a:solidFill>
                <a:latin typeface="仿宋" panose="02010609060101010101" pitchFamily="49" charset="-122"/>
                <a:ea typeface="仿宋" panose="02010609060101010101" pitchFamily="49" charset="-122"/>
              </a:rPr>
              <a:t>不假思索地离开</a:t>
            </a:r>
            <a:r>
              <a:rPr lang="zh-CN" altLang="en-US" sz="2400" dirty="0">
                <a:latin typeface="仿宋" panose="02010609060101010101" pitchFamily="49" charset="-122"/>
                <a:ea typeface="仿宋" panose="02010609060101010101" pitchFamily="49" charset="-122"/>
              </a:rPr>
              <a:t>，导致森林被烧毁，属于疏忽大意的过失。如果甲扔了烟头之后</a:t>
            </a:r>
            <a:r>
              <a:rPr lang="zh-CN" altLang="en-US" sz="2400" dirty="0">
                <a:solidFill>
                  <a:srgbClr val="0070C0"/>
                </a:solidFill>
                <a:latin typeface="仿宋" panose="02010609060101010101" pitchFamily="49" charset="-122"/>
                <a:ea typeface="仿宋" panose="02010609060101010101" pitchFamily="49" charset="-122"/>
              </a:rPr>
              <a:t>想到有可能会起火</a:t>
            </a:r>
            <a:r>
              <a:rPr lang="zh-CN" altLang="en-US" sz="2400" dirty="0">
                <a:latin typeface="仿宋" panose="02010609060101010101" pitchFamily="49" charset="-122"/>
                <a:ea typeface="仿宋" panose="02010609060101010101" pitchFamily="49" charset="-122"/>
              </a:rPr>
              <a:t>，但不管不顾地离开，导致森林被烧毁，属于间接故意，成立放火罪。</a:t>
            </a:r>
          </a:p>
        </p:txBody>
      </p:sp>
    </p:spTree>
    <p:extLst>
      <p:ext uri="{BB962C8B-B14F-4D97-AF65-F5344CB8AC3E}">
        <p14:creationId xmlns:p14="http://schemas.microsoft.com/office/powerpoint/2010/main" val="24101925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C3968D-1B62-7453-8625-ED4576FDECA7}"/>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9847F3C0-B9AD-F84B-660F-184F9F0106C3}"/>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C1BD737F-3679-0817-3599-431ED985C30E}"/>
              </a:ext>
            </a:extLst>
          </p:cNvPr>
          <p:cNvSpPr/>
          <p:nvPr/>
        </p:nvSpPr>
        <p:spPr>
          <a:xfrm>
            <a:off x="87123" y="140815"/>
            <a:ext cx="8982075" cy="461665"/>
          </a:xfrm>
          <a:prstGeom prst="rect">
            <a:avLst/>
          </a:prstGeom>
        </p:spPr>
        <p:txBody>
          <a:bodyPr wrap="square">
            <a:spAutoFit/>
          </a:bodyPr>
          <a:lstStyle/>
          <a:p>
            <a:pPr algn="just" eaLnBrk="1">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五、过于自信的过失和间接故意的异同</a:t>
            </a:r>
            <a:endParaRPr lang="en-US" altLang="zh-CN" sz="2400" dirty="0">
              <a:latin typeface="黑体" panose="02010609060101010101" pitchFamily="49" charset="-122"/>
              <a:ea typeface="黑体" panose="02010609060101010101" pitchFamily="49" charset="-122"/>
            </a:endParaRPr>
          </a:p>
        </p:txBody>
      </p:sp>
      <p:graphicFrame>
        <p:nvGraphicFramePr>
          <p:cNvPr id="4" name="表格 3">
            <a:extLst>
              <a:ext uri="{FF2B5EF4-FFF2-40B4-BE49-F238E27FC236}">
                <a16:creationId xmlns:a16="http://schemas.microsoft.com/office/drawing/2014/main" id="{FABE0713-A7F8-69B8-5020-8A712F870BF6}"/>
              </a:ext>
            </a:extLst>
          </p:cNvPr>
          <p:cNvGraphicFramePr>
            <a:graphicFrameLocks noGrp="1"/>
          </p:cNvGraphicFramePr>
          <p:nvPr>
            <p:extLst>
              <p:ext uri="{D42A27DB-BD31-4B8C-83A1-F6EECF244321}">
                <p14:modId xmlns:p14="http://schemas.microsoft.com/office/powerpoint/2010/main" val="3078756353"/>
              </p:ext>
            </p:extLst>
          </p:nvPr>
        </p:nvGraphicFramePr>
        <p:xfrm>
          <a:off x="87123" y="751950"/>
          <a:ext cx="8955087" cy="3291840"/>
        </p:xfrm>
        <a:graphic>
          <a:graphicData uri="http://schemas.openxmlformats.org/drawingml/2006/table">
            <a:tbl>
              <a:tblPr firstCol="1" bandRow="1">
                <a:tableStyleId>{5C22544A-7EE6-4342-B048-85BDC9FD1C3A}</a:tableStyleId>
              </a:tblPr>
              <a:tblGrid>
                <a:gridCol w="1439713">
                  <a:extLst>
                    <a:ext uri="{9D8B030D-6E8A-4147-A177-3AD203B41FA5}">
                      <a16:colId xmlns:a16="http://schemas.microsoft.com/office/drawing/2014/main" val="3041124033"/>
                    </a:ext>
                  </a:extLst>
                </a:gridCol>
                <a:gridCol w="3709049">
                  <a:extLst>
                    <a:ext uri="{9D8B030D-6E8A-4147-A177-3AD203B41FA5}">
                      <a16:colId xmlns:a16="http://schemas.microsoft.com/office/drawing/2014/main" val="3810199118"/>
                    </a:ext>
                  </a:extLst>
                </a:gridCol>
                <a:gridCol w="3806325">
                  <a:extLst>
                    <a:ext uri="{9D8B030D-6E8A-4147-A177-3AD203B41FA5}">
                      <a16:colId xmlns:a16="http://schemas.microsoft.com/office/drawing/2014/main" val="648983122"/>
                    </a:ext>
                  </a:extLst>
                </a:gridCol>
              </a:tblGrid>
              <a:tr h="370840">
                <a:tc>
                  <a:txBody>
                    <a:bodyPr/>
                    <a:lstStyle/>
                    <a:p>
                      <a:endParaRPr lang="zh-CN" altLang="en-US" sz="2000" dirty="0">
                        <a:latin typeface="仿宋" panose="02010609060101010101" pitchFamily="49" charset="-122"/>
                        <a:ea typeface="仿宋" panose="02010609060101010101" pitchFamily="49" charset="-122"/>
                      </a:endParaRPr>
                    </a:p>
                  </a:txBody>
                  <a:tcPr anchor="ctr"/>
                </a:tc>
                <a:tc>
                  <a:txBody>
                    <a:bodyPr/>
                    <a:lstStyle/>
                    <a:p>
                      <a:r>
                        <a:rPr lang="zh-CN" altLang="en-US" sz="2000" dirty="0">
                          <a:latin typeface="仿宋" panose="02010609060101010101" pitchFamily="49" charset="-122"/>
                          <a:ea typeface="仿宋" panose="02010609060101010101" pitchFamily="49" charset="-122"/>
                        </a:rPr>
                        <a:t>过于自信的过失</a:t>
                      </a:r>
                    </a:p>
                  </a:txBody>
                  <a:tcPr anchor="ctr"/>
                </a:tc>
                <a:tc>
                  <a:txBody>
                    <a:bodyPr/>
                    <a:lstStyle/>
                    <a:p>
                      <a:r>
                        <a:rPr lang="zh-CN" altLang="en-US" sz="2000" dirty="0">
                          <a:latin typeface="仿宋" panose="02010609060101010101" pitchFamily="49" charset="-122"/>
                          <a:ea typeface="仿宋" panose="02010609060101010101" pitchFamily="49" charset="-122"/>
                        </a:rPr>
                        <a:t>间接故意</a:t>
                      </a:r>
                    </a:p>
                  </a:txBody>
                  <a:tcPr anchor="ctr"/>
                </a:tc>
                <a:extLst>
                  <a:ext uri="{0D108BD9-81ED-4DB2-BD59-A6C34878D82A}">
                    <a16:rowId xmlns:a16="http://schemas.microsoft.com/office/drawing/2014/main" val="48436988"/>
                  </a:ext>
                </a:extLst>
              </a:tr>
              <a:tr h="370840">
                <a:tc>
                  <a:txBody>
                    <a:bodyPr/>
                    <a:lstStyle/>
                    <a:p>
                      <a:r>
                        <a:rPr lang="zh-CN" altLang="en-US" sz="2000" dirty="0">
                          <a:latin typeface="仿宋" panose="02010609060101010101" pitchFamily="49" charset="-122"/>
                          <a:ea typeface="仿宋" panose="02010609060101010101" pitchFamily="49" charset="-122"/>
                        </a:rPr>
                        <a:t>相同点</a:t>
                      </a:r>
                    </a:p>
                  </a:txBody>
                  <a:tcPr anchor="ctr"/>
                </a:tc>
                <a:tc gridSpan="2">
                  <a:txBody>
                    <a:bodyPr/>
                    <a:lstStyle/>
                    <a:p>
                      <a:r>
                        <a:rPr lang="zh-CN" altLang="en-US" sz="2000" dirty="0">
                          <a:latin typeface="仿宋" panose="02010609060101010101" pitchFamily="49" charset="-122"/>
                          <a:ea typeface="仿宋" panose="02010609060101010101" pitchFamily="49" charset="-122"/>
                        </a:rPr>
                        <a:t>都预见到危害结果可能发生，都</a:t>
                      </a:r>
                      <a:r>
                        <a:rPr lang="zh-CN" altLang="en-US" sz="2000">
                          <a:latin typeface="仿宋" panose="02010609060101010101" pitchFamily="49" charset="-122"/>
                          <a:ea typeface="仿宋" panose="02010609060101010101" pitchFamily="49" charset="-122"/>
                        </a:rPr>
                        <a:t>不希望结果</a:t>
                      </a:r>
                      <a:r>
                        <a:rPr lang="zh-CN" altLang="en-US" sz="2000" dirty="0">
                          <a:latin typeface="仿宋" panose="02010609060101010101" pitchFamily="49" charset="-122"/>
                          <a:ea typeface="仿宋" panose="02010609060101010101" pitchFamily="49" charset="-122"/>
                        </a:rPr>
                        <a:t>发生</a:t>
                      </a:r>
                    </a:p>
                  </a:txBody>
                  <a:tcPr anchor="ctr"/>
                </a:tc>
                <a:tc hMerge="1">
                  <a:txBody>
                    <a:bodyPr/>
                    <a:lstStyle/>
                    <a:p>
                      <a:endParaRPr lang="zh-CN" altLang="en-US"/>
                    </a:p>
                  </a:txBody>
                  <a:tcPr/>
                </a:tc>
                <a:extLst>
                  <a:ext uri="{0D108BD9-81ED-4DB2-BD59-A6C34878D82A}">
                    <a16:rowId xmlns:a16="http://schemas.microsoft.com/office/drawing/2014/main" val="640174563"/>
                  </a:ext>
                </a:extLst>
              </a:tr>
              <a:tr h="350520">
                <a:tc rowSpan="2">
                  <a:txBody>
                    <a:bodyPr/>
                    <a:lstStyle/>
                    <a:p>
                      <a:r>
                        <a:rPr lang="zh-CN" altLang="en-US" sz="2000" dirty="0">
                          <a:latin typeface="仿宋" panose="02010609060101010101" pitchFamily="49" charset="-122"/>
                          <a:ea typeface="仿宋" panose="02010609060101010101" pitchFamily="49" charset="-122"/>
                        </a:rPr>
                        <a:t>不同点</a:t>
                      </a:r>
                    </a:p>
                  </a:txBody>
                  <a:tcPr anchor="ctr"/>
                </a:tc>
                <a:tc>
                  <a:txBody>
                    <a:bodyPr/>
                    <a:lstStyle/>
                    <a:p>
                      <a:r>
                        <a:rPr lang="zh-CN" altLang="en-US" sz="2000" dirty="0">
                          <a:latin typeface="仿宋" panose="02010609060101010101" pitchFamily="49" charset="-122"/>
                          <a:ea typeface="仿宋" panose="02010609060101010101" pitchFamily="49" charset="-122"/>
                        </a:rPr>
                        <a:t>预见结果，概率小</a:t>
                      </a:r>
                    </a:p>
                  </a:txBody>
                  <a:tcPr anchor="ctr"/>
                </a:tc>
                <a:tc>
                  <a:txBody>
                    <a:bodyPr/>
                    <a:lstStyle/>
                    <a:p>
                      <a:r>
                        <a:rPr lang="zh-CN" altLang="en-US" sz="2000" dirty="0">
                          <a:latin typeface="仿宋" panose="02010609060101010101" pitchFamily="49" charset="-122"/>
                          <a:ea typeface="仿宋" panose="02010609060101010101" pitchFamily="49" charset="-122"/>
                        </a:rPr>
                        <a:t>明知结果，概率大</a:t>
                      </a:r>
                    </a:p>
                  </a:txBody>
                  <a:tcPr anchor="ctr"/>
                </a:tc>
                <a:extLst>
                  <a:ext uri="{0D108BD9-81ED-4DB2-BD59-A6C34878D82A}">
                    <a16:rowId xmlns:a16="http://schemas.microsoft.com/office/drawing/2014/main" val="3207026990"/>
                  </a:ext>
                </a:extLst>
              </a:tr>
              <a:tr h="350520">
                <a:tc vMerge="1">
                  <a:txBody>
                    <a:bodyPr/>
                    <a:lstStyle/>
                    <a:p>
                      <a:endParaRPr lang="zh-CN" altLang="en-US"/>
                    </a:p>
                  </a:txBody>
                  <a:tcPr/>
                </a:tc>
                <a:tc>
                  <a:txBody>
                    <a:bodyPr/>
                    <a:lstStyle/>
                    <a:p>
                      <a:r>
                        <a:rPr lang="zh-CN" altLang="en-US" sz="2000" dirty="0">
                          <a:latin typeface="仿宋" panose="02010609060101010101" pitchFamily="49" charset="-122"/>
                          <a:ea typeface="仿宋" panose="02010609060101010101" pitchFamily="49" charset="-122"/>
                        </a:rPr>
                        <a:t>排斥、否定结果</a:t>
                      </a:r>
                    </a:p>
                  </a:txBody>
                  <a:tcPr anchor="ctr"/>
                </a:tc>
                <a:tc>
                  <a:txBody>
                    <a:bodyPr/>
                    <a:lstStyle/>
                    <a:p>
                      <a:r>
                        <a:rPr lang="zh-CN" altLang="en-US" sz="2000" dirty="0">
                          <a:latin typeface="仿宋" panose="02010609060101010101" pitchFamily="49" charset="-122"/>
                          <a:ea typeface="仿宋" panose="02010609060101010101" pitchFamily="49" charset="-122"/>
                        </a:rPr>
                        <a:t>放任结果</a:t>
                      </a:r>
                    </a:p>
                  </a:txBody>
                  <a:tcPr anchor="ctr"/>
                </a:tc>
                <a:extLst>
                  <a:ext uri="{0D108BD9-81ED-4DB2-BD59-A6C34878D82A}">
                    <a16:rowId xmlns:a16="http://schemas.microsoft.com/office/drawing/2014/main" val="2935697881"/>
                  </a:ext>
                </a:extLst>
              </a:tr>
              <a:tr h="655320">
                <a:tc rowSpan="2">
                  <a:txBody>
                    <a:bodyPr/>
                    <a:lstStyle/>
                    <a:p>
                      <a:r>
                        <a:rPr lang="zh-CN" altLang="en-US" sz="2000" dirty="0">
                          <a:latin typeface="仿宋" panose="02010609060101010101" pitchFamily="49" charset="-122"/>
                          <a:ea typeface="仿宋" panose="02010609060101010101" pitchFamily="49" charset="-122"/>
                        </a:rPr>
                        <a:t>区分标准</a:t>
                      </a:r>
                    </a:p>
                  </a:txBody>
                  <a:tcPr anchor="ctr"/>
                </a:tc>
                <a:tc gridSpan="2">
                  <a:txBody>
                    <a:bodyPr/>
                    <a:lstStyle/>
                    <a:p>
                      <a:r>
                        <a:rPr lang="zh-CN" altLang="en-US" sz="2000" dirty="0">
                          <a:latin typeface="仿宋" panose="02010609060101010101" pitchFamily="49" charset="-122"/>
                          <a:ea typeface="仿宋" panose="02010609060101010101" pitchFamily="49" charset="-122"/>
                        </a:rPr>
                        <a:t>形式标准：</a:t>
                      </a:r>
                      <a:r>
                        <a:rPr lang="zh-CN" altLang="en-US" sz="2000" kern="1200" dirty="0">
                          <a:solidFill>
                            <a:schemeClr val="dk1"/>
                          </a:solidFill>
                          <a:latin typeface="仿宋" panose="02010609060101010101" pitchFamily="49" charset="-122"/>
                          <a:ea typeface="仿宋" panose="02010609060101010101" pitchFamily="49" charset="-122"/>
                          <a:cs typeface="+mn-cs"/>
                        </a:rPr>
                        <a:t>对危害结果的发生</a:t>
                      </a:r>
                      <a:r>
                        <a:rPr lang="zh-CN" altLang="en-US" sz="2000" kern="1200" dirty="0">
                          <a:solidFill>
                            <a:srgbClr val="0070C0"/>
                          </a:solidFill>
                          <a:latin typeface="仿宋" panose="02010609060101010101" pitchFamily="49" charset="-122"/>
                          <a:ea typeface="仿宋" panose="02010609060101010101" pitchFamily="49" charset="-122"/>
                          <a:cs typeface="+mn-cs"/>
                        </a:rPr>
                        <a:t>有无采取避免措施</a:t>
                      </a:r>
                      <a:r>
                        <a:rPr lang="zh-CN" altLang="en-US" sz="2000" kern="1200" dirty="0">
                          <a:solidFill>
                            <a:schemeClr val="dk1"/>
                          </a:solidFill>
                          <a:latin typeface="仿宋" panose="02010609060101010101" pitchFamily="49" charset="-122"/>
                          <a:ea typeface="仿宋" panose="02010609060101010101" pitchFamily="49" charset="-122"/>
                          <a:cs typeface="+mn-cs"/>
                        </a:rPr>
                        <a:t>。如果有，就是过于自信；如果无，则是间接故意。</a:t>
                      </a:r>
                      <a:endParaRPr lang="en-US" altLang="zh-CN" sz="2000" kern="1200" dirty="0">
                        <a:solidFill>
                          <a:schemeClr val="dk1"/>
                        </a:solidFill>
                        <a:latin typeface="仿宋" panose="02010609060101010101" pitchFamily="49" charset="-122"/>
                        <a:ea typeface="仿宋" panose="02010609060101010101" pitchFamily="49" charset="-122"/>
                        <a:cs typeface="+mn-cs"/>
                      </a:endParaRPr>
                    </a:p>
                  </a:txBody>
                  <a:tcPr anchor="ctr"/>
                </a:tc>
                <a:tc hMerge="1">
                  <a:txBody>
                    <a:bodyPr/>
                    <a:lstStyle/>
                    <a:p>
                      <a:endParaRPr lang="zh-CN" altLang="en-US" sz="2400" dirty="0">
                        <a:latin typeface="仿宋" panose="02010609060101010101" pitchFamily="49" charset="-122"/>
                        <a:ea typeface="仿宋" panose="02010609060101010101" pitchFamily="49" charset="-122"/>
                      </a:endParaRPr>
                    </a:p>
                  </a:txBody>
                  <a:tcPr anchor="ctr"/>
                </a:tc>
                <a:extLst>
                  <a:ext uri="{0D108BD9-81ED-4DB2-BD59-A6C34878D82A}">
                    <a16:rowId xmlns:a16="http://schemas.microsoft.com/office/drawing/2014/main" val="3274483747"/>
                  </a:ext>
                </a:extLst>
              </a:tr>
              <a:tr h="655320">
                <a:tc vMerge="1">
                  <a:txBody>
                    <a:bodyPr/>
                    <a:lstStyle/>
                    <a:p>
                      <a:endParaRPr lang="zh-CN" altLang="en-US"/>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000" kern="1200" dirty="0">
                          <a:solidFill>
                            <a:schemeClr val="dk1"/>
                          </a:solidFill>
                          <a:latin typeface="仿宋" panose="02010609060101010101" pitchFamily="49" charset="-122"/>
                          <a:ea typeface="仿宋" panose="02010609060101010101" pitchFamily="49" charset="-122"/>
                          <a:cs typeface="+mn-cs"/>
                        </a:rPr>
                        <a:t>实质标准：行为是否明显具备</a:t>
                      </a:r>
                      <a:r>
                        <a:rPr lang="zh-CN" altLang="en-US" sz="2000" kern="1200" dirty="0">
                          <a:solidFill>
                            <a:srgbClr val="0070C0"/>
                          </a:solidFill>
                          <a:latin typeface="仿宋" panose="02010609060101010101" pitchFamily="49" charset="-122"/>
                          <a:ea typeface="仿宋" panose="02010609060101010101" pitchFamily="49" charset="-122"/>
                          <a:cs typeface="+mn-cs"/>
                        </a:rPr>
                        <a:t>加害性</a:t>
                      </a:r>
                      <a:r>
                        <a:rPr lang="zh-CN" altLang="en-US" sz="2000" kern="1200" dirty="0">
                          <a:solidFill>
                            <a:schemeClr val="dk1"/>
                          </a:solidFill>
                          <a:latin typeface="仿宋" panose="02010609060101010101" pitchFamily="49" charset="-122"/>
                          <a:ea typeface="仿宋" panose="02010609060101010101" pitchFamily="49" charset="-122"/>
                          <a:cs typeface="+mn-cs"/>
                        </a:rPr>
                        <a:t>。过于自信的行为没有明显具备加害性，导致结果的概率低；间接故意的行为明显具备加害性，导致结果的概率高。</a:t>
                      </a:r>
                      <a:endParaRPr lang="zh-CN" altLang="en-US" sz="2000" dirty="0">
                        <a:latin typeface="仿宋" panose="02010609060101010101" pitchFamily="49" charset="-122"/>
                        <a:ea typeface="仿宋" panose="02010609060101010101" pitchFamily="49" charset="-122"/>
                      </a:endParaRPr>
                    </a:p>
                  </a:txBody>
                  <a:tcPr anchor="ctr"/>
                </a:tc>
                <a:tc hMerge="1">
                  <a:txBody>
                    <a:bodyPr/>
                    <a:lstStyle/>
                    <a:p>
                      <a:endParaRPr lang="zh-CN" altLang="en-US"/>
                    </a:p>
                  </a:txBody>
                  <a:tcPr/>
                </a:tc>
                <a:extLst>
                  <a:ext uri="{0D108BD9-81ED-4DB2-BD59-A6C34878D82A}">
                    <a16:rowId xmlns:a16="http://schemas.microsoft.com/office/drawing/2014/main" val="2363199049"/>
                  </a:ext>
                </a:extLst>
              </a:tr>
            </a:tbl>
          </a:graphicData>
        </a:graphic>
      </p:graphicFrame>
      <p:sp>
        <p:nvSpPr>
          <p:cNvPr id="6" name="文本框 5">
            <a:extLst>
              <a:ext uri="{FF2B5EF4-FFF2-40B4-BE49-F238E27FC236}">
                <a16:creationId xmlns:a16="http://schemas.microsoft.com/office/drawing/2014/main" id="{0E835C4B-F17A-6C50-39E4-073C6D7894B9}"/>
              </a:ext>
            </a:extLst>
          </p:cNvPr>
          <p:cNvSpPr txBox="1"/>
          <p:nvPr/>
        </p:nvSpPr>
        <p:spPr>
          <a:xfrm>
            <a:off x="87122" y="4206951"/>
            <a:ext cx="8955087" cy="2308324"/>
          </a:xfrm>
          <a:prstGeom prst="rect">
            <a:avLst/>
          </a:prstGeom>
          <a:noFill/>
        </p:spPr>
        <p:txBody>
          <a:bodyPr wrap="square">
            <a:spAutoFit/>
          </a:bodyPr>
          <a:lstStyle/>
          <a:p>
            <a:pPr algn="just" eaLnBrk="1"/>
            <a:r>
              <a:rPr lang="zh-CN" altLang="en-US" sz="2400" dirty="0">
                <a:latin typeface="仿宋" panose="02010609060101010101" pitchFamily="49" charset="-122"/>
                <a:ea typeface="仿宋" panose="02010609060101010101" pitchFamily="49" charset="-122"/>
              </a:rPr>
              <a:t>     例如，甲无证驾车，交警乙、丙示意甲接受检查。甲为了逃跑，在离交警一百米时突然加速。乙、丙心想：“我就不信有人敢撞交警。”结果乙、丙被撞成重伤，甲对重伤结果是间接故意。理由：第一，</a:t>
            </a:r>
            <a:r>
              <a:rPr lang="zh-CN" altLang="en-US" sz="2400" dirty="0">
                <a:solidFill>
                  <a:srgbClr val="0070C0"/>
                </a:solidFill>
                <a:latin typeface="仿宋" panose="02010609060101010101" pitchFamily="49" charset="-122"/>
                <a:ea typeface="仿宋" panose="02010609060101010101" pitchFamily="49" charset="-122"/>
              </a:rPr>
              <a:t>形式上</a:t>
            </a:r>
            <a:r>
              <a:rPr lang="zh-CN" altLang="en-US" sz="2400" dirty="0">
                <a:latin typeface="仿宋" panose="02010609060101010101" pitchFamily="49" charset="-122"/>
                <a:ea typeface="仿宋" panose="02010609060101010101" pitchFamily="49" charset="-122"/>
              </a:rPr>
              <a:t>甲对危害结果有思考，无避免措施；第二，</a:t>
            </a:r>
            <a:r>
              <a:rPr lang="zh-CN" altLang="en-US" sz="2400" dirty="0">
                <a:solidFill>
                  <a:srgbClr val="0070C0"/>
                </a:solidFill>
                <a:latin typeface="仿宋" panose="02010609060101010101" pitchFamily="49" charset="-122"/>
                <a:ea typeface="仿宋" panose="02010609060101010101" pitchFamily="49" charset="-122"/>
              </a:rPr>
              <a:t>本质上</a:t>
            </a:r>
            <a:r>
              <a:rPr lang="zh-CN" altLang="en-US" sz="2400" dirty="0">
                <a:latin typeface="仿宋" panose="02010609060101010101" pitchFamily="49" charset="-122"/>
                <a:ea typeface="仿宋" panose="02010609060101010101" pitchFamily="49" charset="-122"/>
              </a:rPr>
              <a:t>甲短距离突然加速，对交警的危险很大，是明显具有加害性的行为。</a:t>
            </a:r>
          </a:p>
        </p:txBody>
      </p:sp>
    </p:spTree>
    <p:extLst>
      <p:ext uri="{BB962C8B-B14F-4D97-AF65-F5344CB8AC3E}">
        <p14:creationId xmlns:p14="http://schemas.microsoft.com/office/powerpoint/2010/main" val="12049091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8EA6FBEC-0044-79F3-9EFE-56E0D7973555}"/>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C0D8EF77-5051-7716-38A5-EEBB4DA7628B}"/>
              </a:ext>
            </a:extLst>
          </p:cNvPr>
          <p:cNvSpPr/>
          <p:nvPr/>
        </p:nvSpPr>
        <p:spPr>
          <a:xfrm>
            <a:off x="34925" y="122238"/>
            <a:ext cx="8929688" cy="6001643"/>
          </a:xfrm>
          <a:prstGeom prst="rect">
            <a:avLst/>
          </a:prstGeom>
        </p:spPr>
        <p:txBody>
          <a:bodyPr>
            <a:spAutoFit/>
          </a:bodyPr>
          <a:lstStyle/>
          <a:p>
            <a:pPr algn="just" eaLnBrk="1">
              <a:defRPr/>
            </a:pPr>
            <a:r>
              <a:rPr lang="zh-CN" altLang="en-US" sz="2400" dirty="0">
                <a:latin typeface="+mn-ea"/>
                <a:ea typeface="+mn-ea"/>
              </a:rPr>
              <a:t>    </a:t>
            </a:r>
            <a:endParaRPr lang="en-US" altLang="zh-CN" sz="2400" dirty="0">
              <a:latin typeface="+mn-ea"/>
              <a:ea typeface="+mn-ea"/>
            </a:endParaRPr>
          </a:p>
          <a:p>
            <a:pPr algn="just" eaLnBrk="1">
              <a:defRPr/>
            </a:pPr>
            <a:r>
              <a:rPr lang="en-US" altLang="zh-CN" sz="2400" dirty="0">
                <a:latin typeface="+mn-ea"/>
                <a:ea typeface="+mn-ea"/>
              </a:rPr>
              <a:t>    </a:t>
            </a:r>
            <a:r>
              <a:rPr lang="zh-CN" altLang="en-US" sz="2400" b="1" spc="110" dirty="0">
                <a:solidFill>
                  <a:srgbClr val="4379FF"/>
                </a:solidFill>
                <a:latin typeface="黑体" panose="02010609060101010101" pitchFamily="49" charset="-122"/>
                <a:ea typeface="黑体" panose="02010609060101010101" pitchFamily="49" charset="-122"/>
              </a:rPr>
              <a:t>行为人客观上虽然采取了一定的防止结果发生的措施，但该措施微不足道，也只能认定为是间接故意。</a:t>
            </a:r>
            <a:endParaRPr lang="en-US" altLang="zh-CN" sz="2400" b="1" spc="110" dirty="0">
              <a:solidFill>
                <a:srgbClr val="4379FF"/>
              </a:solidFill>
              <a:latin typeface="黑体" panose="02010609060101010101" pitchFamily="49" charset="-122"/>
              <a:ea typeface="黑体" panose="02010609060101010101" pitchFamily="49" charset="-122"/>
            </a:endParaRPr>
          </a:p>
          <a:p>
            <a:pPr algn="just" eaLnBrk="1">
              <a:defRPr/>
            </a:pPr>
            <a:endParaRPr lang="en-US" altLang="zh-CN" sz="2400" dirty="0">
              <a:latin typeface="+mn-ea"/>
              <a:ea typeface="+mn-ea"/>
            </a:endParaRPr>
          </a:p>
          <a:p>
            <a:pPr algn="just" eaLnBrk="1">
              <a:defRPr/>
            </a:pPr>
            <a:r>
              <a:rPr lang="zh-CN" altLang="en-US" sz="2400" dirty="0">
                <a:latin typeface="仿宋" panose="02010609060101010101" pitchFamily="49" charset="-122"/>
                <a:ea typeface="仿宋" panose="02010609060101010101" pitchFamily="49" charset="-122"/>
              </a:rPr>
              <a:t>    例</a:t>
            </a:r>
            <a:r>
              <a:rPr lang="en-US" altLang="zh-CN" sz="2400" dirty="0">
                <a:latin typeface="仿宋" panose="02010609060101010101" pitchFamily="49" charset="-122"/>
                <a:ea typeface="仿宋" panose="02010609060101010101" pitchFamily="49" charset="-122"/>
              </a:rPr>
              <a:t>1</a:t>
            </a:r>
            <a:r>
              <a:rPr lang="zh-CN" altLang="en-US" sz="2400" dirty="0">
                <a:latin typeface="仿宋" panose="02010609060101010101" pitchFamily="49" charset="-122"/>
                <a:ea typeface="仿宋" panose="02010609060101010101" pitchFamily="49" charset="-122"/>
              </a:rPr>
              <a:t>，甲瓜地的瓜老是被人偷，于是甲就给瓜打了农药，并插了一面小白旗，上面标明“瓜内有毒，请勿食用”，此外，甲又到村里到处说，“我的瓜打了农药，偷吃出事我不负责”。如果他人摘瓜而吃下该瓜死亡的，甲应认定为是故意杀人罪（间接故意）。</a:t>
            </a:r>
            <a:endParaRPr lang="en-US" altLang="zh-CN" sz="2400" dirty="0">
              <a:latin typeface="仿宋" panose="02010609060101010101" pitchFamily="49" charset="-122"/>
              <a:ea typeface="仿宋" panose="02010609060101010101" pitchFamily="49" charset="-122"/>
            </a:endParaRPr>
          </a:p>
          <a:p>
            <a:pPr algn="just" eaLnBrk="1">
              <a:defRPr/>
            </a:pPr>
            <a:endParaRPr lang="zh-CN" altLang="en-US" sz="2400" dirty="0">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为寻刺激在闹市区高速飙车，车上架了一个扩音器，放广播：“大家快闪开”，甲一边飙车，一边狂打喇叭，通过路口时来不及刹车撞死行人。甲飙车的行为危险性很大，虽然放广播，又打喇叭，但这种防止结果发生的措施显然起不到有效的作用，据此推断甲主观上不反对结果发生，而是放任结果发生，是间接故意。</a:t>
            </a:r>
            <a:endParaRPr lang="zh-CN" altLang="en-US" sz="2400" dirty="0">
              <a:solidFill>
                <a:prstClr val="black"/>
              </a:solidFill>
              <a:latin typeface="仿宋" panose="02010609060101010101" pitchFamily="49" charset="-122"/>
              <a:ea typeface="仿宋" panose="02010609060101010101" pitchFamily="49"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7D6F9-5DFB-1794-6B0B-8AC43934F77E}"/>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BD96D2F4-BCEA-53B2-3AB7-964338FDF042}"/>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5" name="文本框 4">
            <a:extLst>
              <a:ext uri="{FF2B5EF4-FFF2-40B4-BE49-F238E27FC236}">
                <a16:creationId xmlns:a16="http://schemas.microsoft.com/office/drawing/2014/main" id="{AD54CEC4-B5A3-348F-2FE4-9A5B7E11A993}"/>
              </a:ext>
            </a:extLst>
          </p:cNvPr>
          <p:cNvSpPr txBox="1"/>
          <p:nvPr/>
        </p:nvSpPr>
        <p:spPr>
          <a:xfrm>
            <a:off x="3600462" y="786718"/>
            <a:ext cx="1800200" cy="461665"/>
          </a:xfrm>
          <a:prstGeom prst="rect">
            <a:avLst/>
          </a:prstGeom>
          <a:noFill/>
        </p:spPr>
        <p:txBody>
          <a:bodyPr wrap="square">
            <a:spAutoFit/>
          </a:bodyPr>
          <a:lstStyle/>
          <a:p>
            <a:r>
              <a:rPr lang="zh-CN" altLang="en-US" sz="2400" dirty="0">
                <a:latin typeface="黑体" panose="02010609060101010101" pitchFamily="49" charset="-122"/>
                <a:ea typeface="黑体" panose="02010609060101010101" pitchFamily="49" charset="-122"/>
              </a:rPr>
              <a:t>罪过程度</a:t>
            </a:r>
            <a:endParaRPr lang="zh-CN" altLang="en-US" sz="2400" dirty="0"/>
          </a:p>
        </p:txBody>
      </p:sp>
      <p:graphicFrame>
        <p:nvGraphicFramePr>
          <p:cNvPr id="6" name="表格 5">
            <a:extLst>
              <a:ext uri="{FF2B5EF4-FFF2-40B4-BE49-F238E27FC236}">
                <a16:creationId xmlns:a16="http://schemas.microsoft.com/office/drawing/2014/main" id="{96FF667C-B14E-F841-D97A-7DCFAC2555AD}"/>
              </a:ext>
            </a:extLst>
          </p:cNvPr>
          <p:cNvGraphicFramePr>
            <a:graphicFrameLocks noGrp="1"/>
          </p:cNvGraphicFramePr>
          <p:nvPr>
            <p:extLst>
              <p:ext uri="{D42A27DB-BD31-4B8C-83A1-F6EECF244321}">
                <p14:modId xmlns:p14="http://schemas.microsoft.com/office/powerpoint/2010/main" val="2142615115"/>
              </p:ext>
            </p:extLst>
          </p:nvPr>
        </p:nvGraphicFramePr>
        <p:xfrm>
          <a:off x="323528" y="1412776"/>
          <a:ext cx="8280921" cy="3200400"/>
        </p:xfrm>
        <a:graphic>
          <a:graphicData uri="http://schemas.openxmlformats.org/drawingml/2006/table">
            <a:tbl>
              <a:tblPr firstRow="1" bandRow="1">
                <a:tableStyleId>{5C22544A-7EE6-4342-B048-85BDC9FD1C3A}</a:tableStyleId>
              </a:tblPr>
              <a:tblGrid>
                <a:gridCol w="2760307">
                  <a:extLst>
                    <a:ext uri="{9D8B030D-6E8A-4147-A177-3AD203B41FA5}">
                      <a16:colId xmlns:a16="http://schemas.microsoft.com/office/drawing/2014/main" val="2580935609"/>
                    </a:ext>
                  </a:extLst>
                </a:gridCol>
                <a:gridCol w="2760307">
                  <a:extLst>
                    <a:ext uri="{9D8B030D-6E8A-4147-A177-3AD203B41FA5}">
                      <a16:colId xmlns:a16="http://schemas.microsoft.com/office/drawing/2014/main" val="3413624702"/>
                    </a:ext>
                  </a:extLst>
                </a:gridCol>
                <a:gridCol w="2760307">
                  <a:extLst>
                    <a:ext uri="{9D8B030D-6E8A-4147-A177-3AD203B41FA5}">
                      <a16:colId xmlns:a16="http://schemas.microsoft.com/office/drawing/2014/main" val="4169045124"/>
                    </a:ext>
                  </a:extLst>
                </a:gridCol>
              </a:tblGrid>
              <a:tr h="370840">
                <a:tc>
                  <a:txBody>
                    <a:bodyPr/>
                    <a:lstStyle/>
                    <a:p>
                      <a:r>
                        <a:rPr lang="zh-CN" altLang="en-US" sz="2400" dirty="0">
                          <a:latin typeface="仿宋" panose="02010609060101010101" pitchFamily="49" charset="-122"/>
                          <a:ea typeface="仿宋" panose="02010609060101010101" pitchFamily="49" charset="-122"/>
                        </a:rPr>
                        <a:t>分类</a:t>
                      </a:r>
                    </a:p>
                  </a:txBody>
                  <a:tcPr anchor="ctr" anchorCtr="1"/>
                </a:tc>
                <a:tc>
                  <a:txBody>
                    <a:bodyPr/>
                    <a:lstStyle/>
                    <a:p>
                      <a:r>
                        <a:rPr lang="zh-CN" altLang="en-US" sz="2400" dirty="0">
                          <a:latin typeface="仿宋" panose="02010609060101010101" pitchFamily="49" charset="-122"/>
                          <a:ea typeface="仿宋" panose="02010609060101010101" pitchFamily="49" charset="-122"/>
                        </a:rPr>
                        <a:t>认识因素</a:t>
                      </a:r>
                    </a:p>
                  </a:txBody>
                  <a:tcPr anchor="ctr" anchorCtr="1"/>
                </a:tc>
                <a:tc>
                  <a:txBody>
                    <a:bodyPr/>
                    <a:lstStyle/>
                    <a:p>
                      <a:r>
                        <a:rPr lang="zh-CN" altLang="en-US" sz="2400" dirty="0">
                          <a:latin typeface="仿宋" panose="02010609060101010101" pitchFamily="49" charset="-122"/>
                          <a:ea typeface="仿宋" panose="02010609060101010101" pitchFamily="49" charset="-122"/>
                        </a:rPr>
                        <a:t>意志因素</a:t>
                      </a:r>
                    </a:p>
                  </a:txBody>
                  <a:tcPr anchor="ctr" anchorCtr="1"/>
                </a:tc>
                <a:extLst>
                  <a:ext uri="{0D108BD9-81ED-4DB2-BD59-A6C34878D82A}">
                    <a16:rowId xmlns:a16="http://schemas.microsoft.com/office/drawing/2014/main" val="568414545"/>
                  </a:ext>
                </a:extLst>
              </a:tr>
              <a:tr h="370840">
                <a:tc rowSpan="3">
                  <a:txBody>
                    <a:bodyPr/>
                    <a:lstStyle/>
                    <a:p>
                      <a:r>
                        <a:rPr lang="zh-CN" altLang="en-US" sz="2400" dirty="0">
                          <a:latin typeface="仿宋" panose="02010609060101010101" pitchFamily="49" charset="-122"/>
                          <a:ea typeface="仿宋" panose="02010609060101010101" pitchFamily="49" charset="-122"/>
                        </a:rPr>
                        <a:t>直接故意</a:t>
                      </a:r>
                    </a:p>
                  </a:txBody>
                  <a:tcPr anchor="ctr" anchorCtr="1"/>
                </a:tc>
                <a:tc>
                  <a:txBody>
                    <a:bodyPr/>
                    <a:lstStyle/>
                    <a:p>
                      <a:r>
                        <a:rPr lang="en-US" altLang="zh-CN" sz="2400" dirty="0">
                          <a:latin typeface="仿宋" panose="02010609060101010101" pitchFamily="49" charset="-122"/>
                          <a:ea typeface="仿宋" panose="02010609060101010101" pitchFamily="49" charset="-122"/>
                        </a:rPr>
                        <a:t>100%</a:t>
                      </a:r>
                      <a:endParaRPr lang="zh-CN" altLang="en-US" sz="2400" dirty="0">
                        <a:latin typeface="仿宋" panose="02010609060101010101" pitchFamily="49" charset="-122"/>
                        <a:ea typeface="仿宋" panose="02010609060101010101" pitchFamily="49" charset="-122"/>
                      </a:endParaRPr>
                    </a:p>
                  </a:txBody>
                  <a:tcPr anchor="ctr" anchorCtr="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2400" dirty="0">
                          <a:latin typeface="仿宋" panose="02010609060101010101" pitchFamily="49" charset="-122"/>
                          <a:ea typeface="仿宋" panose="02010609060101010101" pitchFamily="49" charset="-122"/>
                        </a:rPr>
                        <a:t>100%</a:t>
                      </a:r>
                      <a:endParaRPr lang="zh-CN" altLang="en-US" sz="2400" dirty="0">
                        <a:latin typeface="仿宋" panose="02010609060101010101" pitchFamily="49" charset="-122"/>
                        <a:ea typeface="仿宋" panose="02010609060101010101" pitchFamily="49" charset="-122"/>
                      </a:endParaRPr>
                    </a:p>
                  </a:txBody>
                  <a:tcPr anchor="ctr" anchorCtr="1"/>
                </a:tc>
                <a:extLst>
                  <a:ext uri="{0D108BD9-81ED-4DB2-BD59-A6C34878D82A}">
                    <a16:rowId xmlns:a16="http://schemas.microsoft.com/office/drawing/2014/main" val="4065528994"/>
                  </a:ext>
                </a:extLst>
              </a:tr>
              <a:tr h="370840">
                <a:tc vMerge="1">
                  <a:txBody>
                    <a:bodyPr/>
                    <a:lstStyle/>
                    <a:p>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2400" dirty="0">
                          <a:latin typeface="仿宋" panose="02010609060101010101" pitchFamily="49" charset="-122"/>
                          <a:ea typeface="仿宋" panose="02010609060101010101" pitchFamily="49" charset="-122"/>
                        </a:rPr>
                        <a:t>100%</a:t>
                      </a:r>
                      <a:endParaRPr lang="zh-CN" altLang="en-US" sz="2400" dirty="0">
                        <a:latin typeface="仿宋" panose="02010609060101010101" pitchFamily="49" charset="-122"/>
                        <a:ea typeface="仿宋" panose="02010609060101010101" pitchFamily="49" charset="-122"/>
                      </a:endParaRPr>
                    </a:p>
                  </a:txBody>
                  <a:tcPr anchor="ctr" anchorCtr="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2400" dirty="0">
                          <a:latin typeface="仿宋" panose="02010609060101010101" pitchFamily="49" charset="-122"/>
                          <a:ea typeface="仿宋" panose="02010609060101010101" pitchFamily="49" charset="-122"/>
                        </a:rPr>
                        <a:t>50%</a:t>
                      </a:r>
                      <a:endParaRPr lang="zh-CN" altLang="en-US" sz="2400" dirty="0">
                        <a:latin typeface="仿宋" panose="02010609060101010101" pitchFamily="49" charset="-122"/>
                        <a:ea typeface="仿宋" panose="02010609060101010101" pitchFamily="49" charset="-122"/>
                      </a:endParaRPr>
                    </a:p>
                  </a:txBody>
                  <a:tcPr anchor="ctr" anchorCtr="1"/>
                </a:tc>
                <a:extLst>
                  <a:ext uri="{0D108BD9-81ED-4DB2-BD59-A6C34878D82A}">
                    <a16:rowId xmlns:a16="http://schemas.microsoft.com/office/drawing/2014/main" val="1930734634"/>
                  </a:ext>
                </a:extLst>
              </a:tr>
              <a:tr h="370840">
                <a:tc vMerge="1">
                  <a:txBody>
                    <a:bodyPr/>
                    <a:lstStyle/>
                    <a:p>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2400" dirty="0">
                          <a:latin typeface="仿宋" panose="02010609060101010101" pitchFamily="49" charset="-122"/>
                          <a:ea typeface="仿宋" panose="02010609060101010101" pitchFamily="49" charset="-122"/>
                        </a:rPr>
                        <a:t>50%</a:t>
                      </a:r>
                      <a:endParaRPr lang="zh-CN" altLang="en-US" sz="2400" dirty="0">
                        <a:latin typeface="仿宋" panose="02010609060101010101" pitchFamily="49" charset="-122"/>
                        <a:ea typeface="仿宋" panose="02010609060101010101" pitchFamily="49" charset="-122"/>
                      </a:endParaRPr>
                    </a:p>
                  </a:txBody>
                  <a:tcPr anchor="ctr" anchorCtr="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2400" dirty="0">
                          <a:latin typeface="仿宋" panose="02010609060101010101" pitchFamily="49" charset="-122"/>
                          <a:ea typeface="仿宋" panose="02010609060101010101" pitchFamily="49" charset="-122"/>
                        </a:rPr>
                        <a:t>100%</a:t>
                      </a:r>
                      <a:endParaRPr lang="zh-CN" altLang="en-US" sz="2400" dirty="0">
                        <a:latin typeface="仿宋" panose="02010609060101010101" pitchFamily="49" charset="-122"/>
                        <a:ea typeface="仿宋" panose="02010609060101010101" pitchFamily="49" charset="-122"/>
                      </a:endParaRPr>
                    </a:p>
                  </a:txBody>
                  <a:tcPr anchor="ctr" anchorCtr="1"/>
                </a:tc>
                <a:extLst>
                  <a:ext uri="{0D108BD9-81ED-4DB2-BD59-A6C34878D82A}">
                    <a16:rowId xmlns:a16="http://schemas.microsoft.com/office/drawing/2014/main" val="3611041289"/>
                  </a:ext>
                </a:extLst>
              </a:tr>
              <a:tr h="370840">
                <a:tc>
                  <a:txBody>
                    <a:bodyPr/>
                    <a:lstStyle/>
                    <a:p>
                      <a:r>
                        <a:rPr lang="zh-CN" altLang="en-US" sz="2400" dirty="0">
                          <a:latin typeface="仿宋" panose="02010609060101010101" pitchFamily="49" charset="-122"/>
                          <a:ea typeface="仿宋" panose="02010609060101010101" pitchFamily="49" charset="-122"/>
                        </a:rPr>
                        <a:t>间接故意</a:t>
                      </a:r>
                    </a:p>
                  </a:txBody>
                  <a:tcPr anchor="ctr" anchorCtr="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2400" dirty="0">
                          <a:latin typeface="仿宋" panose="02010609060101010101" pitchFamily="49" charset="-122"/>
                          <a:ea typeface="仿宋" panose="02010609060101010101" pitchFamily="49" charset="-122"/>
                        </a:rPr>
                        <a:t>50%</a:t>
                      </a:r>
                      <a:endParaRPr lang="zh-CN" altLang="en-US" sz="2400" dirty="0">
                        <a:latin typeface="仿宋" panose="02010609060101010101" pitchFamily="49" charset="-122"/>
                        <a:ea typeface="仿宋" panose="02010609060101010101" pitchFamily="49" charset="-122"/>
                      </a:endParaRPr>
                    </a:p>
                  </a:txBody>
                  <a:tcPr anchor="ctr" anchorCtr="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2400" dirty="0">
                          <a:latin typeface="仿宋" panose="02010609060101010101" pitchFamily="49" charset="-122"/>
                          <a:ea typeface="仿宋" panose="02010609060101010101" pitchFamily="49" charset="-122"/>
                        </a:rPr>
                        <a:t>50%</a:t>
                      </a:r>
                      <a:endParaRPr lang="zh-CN" altLang="en-US" sz="2400" dirty="0">
                        <a:latin typeface="仿宋" panose="02010609060101010101" pitchFamily="49" charset="-122"/>
                        <a:ea typeface="仿宋" panose="02010609060101010101" pitchFamily="49" charset="-122"/>
                      </a:endParaRPr>
                    </a:p>
                  </a:txBody>
                  <a:tcPr anchor="ctr" anchorCtr="1"/>
                </a:tc>
                <a:extLst>
                  <a:ext uri="{0D108BD9-81ED-4DB2-BD59-A6C34878D82A}">
                    <a16:rowId xmlns:a16="http://schemas.microsoft.com/office/drawing/2014/main" val="1603374018"/>
                  </a:ext>
                </a:extLst>
              </a:tr>
              <a:tr h="370840">
                <a:tc>
                  <a:txBody>
                    <a:bodyPr/>
                    <a:lstStyle/>
                    <a:p>
                      <a:r>
                        <a:rPr lang="zh-CN" altLang="en-US" sz="2400" dirty="0">
                          <a:latin typeface="仿宋" panose="02010609060101010101" pitchFamily="49" charset="-122"/>
                          <a:ea typeface="仿宋" panose="02010609060101010101" pitchFamily="49" charset="-122"/>
                        </a:rPr>
                        <a:t>过于自信的过失</a:t>
                      </a:r>
                    </a:p>
                  </a:txBody>
                  <a:tcPr anchor="ctr" anchorCtr="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2400" dirty="0">
                          <a:latin typeface="仿宋" panose="02010609060101010101" pitchFamily="49" charset="-122"/>
                          <a:ea typeface="仿宋" panose="02010609060101010101" pitchFamily="49" charset="-122"/>
                        </a:rPr>
                        <a:t>50%</a:t>
                      </a:r>
                      <a:endParaRPr lang="zh-CN" altLang="en-US" sz="2400" dirty="0">
                        <a:latin typeface="仿宋" panose="02010609060101010101" pitchFamily="49" charset="-122"/>
                        <a:ea typeface="仿宋" panose="02010609060101010101" pitchFamily="49" charset="-122"/>
                      </a:endParaRPr>
                    </a:p>
                  </a:txBody>
                  <a:tcPr anchor="ctr" anchorCtr="1"/>
                </a:tc>
                <a:tc>
                  <a:txBody>
                    <a:bodyPr/>
                    <a:lstStyle/>
                    <a:p>
                      <a:r>
                        <a:rPr lang="en-US" altLang="zh-CN" sz="2400" dirty="0">
                          <a:latin typeface="仿宋" panose="02010609060101010101" pitchFamily="49" charset="-122"/>
                          <a:ea typeface="仿宋" panose="02010609060101010101" pitchFamily="49" charset="-122"/>
                        </a:rPr>
                        <a:t>0</a:t>
                      </a:r>
                      <a:endParaRPr lang="zh-CN" altLang="en-US" sz="2400" dirty="0">
                        <a:latin typeface="仿宋" panose="02010609060101010101" pitchFamily="49" charset="-122"/>
                        <a:ea typeface="仿宋" panose="02010609060101010101" pitchFamily="49" charset="-122"/>
                      </a:endParaRPr>
                    </a:p>
                  </a:txBody>
                  <a:tcPr anchor="ctr" anchorCtr="1"/>
                </a:tc>
                <a:extLst>
                  <a:ext uri="{0D108BD9-81ED-4DB2-BD59-A6C34878D82A}">
                    <a16:rowId xmlns:a16="http://schemas.microsoft.com/office/drawing/2014/main" val="1858317775"/>
                  </a:ext>
                </a:extLst>
              </a:tr>
              <a:tr h="370840">
                <a:tc>
                  <a:txBody>
                    <a:bodyPr/>
                    <a:lstStyle/>
                    <a:p>
                      <a:r>
                        <a:rPr lang="zh-CN" altLang="en-US" sz="2400" dirty="0">
                          <a:latin typeface="仿宋" panose="02010609060101010101" pitchFamily="49" charset="-122"/>
                          <a:ea typeface="仿宋" panose="02010609060101010101" pitchFamily="49" charset="-122"/>
                        </a:rPr>
                        <a:t>疏忽大意的过失</a:t>
                      </a:r>
                    </a:p>
                  </a:txBody>
                  <a:tcPr anchor="ctr" anchorCtr="1"/>
                </a:tc>
                <a:tc>
                  <a:txBody>
                    <a:bodyPr/>
                    <a:lstStyle/>
                    <a:p>
                      <a:r>
                        <a:rPr lang="en-US" altLang="zh-CN" sz="2400" dirty="0">
                          <a:latin typeface="仿宋" panose="02010609060101010101" pitchFamily="49" charset="-122"/>
                          <a:ea typeface="仿宋" panose="02010609060101010101" pitchFamily="49" charset="-122"/>
                        </a:rPr>
                        <a:t>0</a:t>
                      </a:r>
                      <a:endParaRPr lang="zh-CN" altLang="en-US" sz="2400" dirty="0">
                        <a:latin typeface="仿宋" panose="02010609060101010101" pitchFamily="49" charset="-122"/>
                        <a:ea typeface="仿宋" panose="02010609060101010101" pitchFamily="49" charset="-122"/>
                      </a:endParaRPr>
                    </a:p>
                  </a:txBody>
                  <a:tcPr anchor="ctr" anchorCtr="1"/>
                </a:tc>
                <a:tc>
                  <a:txBody>
                    <a:bodyPr/>
                    <a:lstStyle/>
                    <a:p>
                      <a:r>
                        <a:rPr lang="en-US" altLang="zh-CN" sz="2400" dirty="0">
                          <a:latin typeface="仿宋" panose="02010609060101010101" pitchFamily="49" charset="-122"/>
                          <a:ea typeface="仿宋" panose="02010609060101010101" pitchFamily="49" charset="-122"/>
                        </a:rPr>
                        <a:t>0</a:t>
                      </a:r>
                      <a:endParaRPr lang="zh-CN" altLang="en-US" sz="2400" dirty="0">
                        <a:latin typeface="仿宋" panose="02010609060101010101" pitchFamily="49" charset="-122"/>
                        <a:ea typeface="仿宋" panose="02010609060101010101" pitchFamily="49" charset="-122"/>
                      </a:endParaRPr>
                    </a:p>
                  </a:txBody>
                  <a:tcPr anchor="ctr" anchorCtr="1"/>
                </a:tc>
                <a:extLst>
                  <a:ext uri="{0D108BD9-81ED-4DB2-BD59-A6C34878D82A}">
                    <a16:rowId xmlns:a16="http://schemas.microsoft.com/office/drawing/2014/main" val="156974143"/>
                  </a:ext>
                </a:extLst>
              </a:tr>
            </a:tbl>
          </a:graphicData>
        </a:graphic>
      </p:graphicFrame>
    </p:spTree>
    <p:extLst>
      <p:ext uri="{BB962C8B-B14F-4D97-AF65-F5344CB8AC3E}">
        <p14:creationId xmlns:p14="http://schemas.microsoft.com/office/powerpoint/2010/main" val="8528754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3005C-461C-2312-1C5D-1DDC70141FC1}"/>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4E883F16-1EB3-BF67-148B-4A57EAD7A335}"/>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5" name="文本框 4">
            <a:extLst>
              <a:ext uri="{FF2B5EF4-FFF2-40B4-BE49-F238E27FC236}">
                <a16:creationId xmlns:a16="http://schemas.microsoft.com/office/drawing/2014/main" id="{672A07C7-6B95-5593-52C4-A9E60D1D477D}"/>
              </a:ext>
            </a:extLst>
          </p:cNvPr>
          <p:cNvSpPr txBox="1"/>
          <p:nvPr/>
        </p:nvSpPr>
        <p:spPr>
          <a:xfrm>
            <a:off x="3600462" y="786718"/>
            <a:ext cx="2123666" cy="461665"/>
          </a:xfrm>
          <a:prstGeom prst="rect">
            <a:avLst/>
          </a:prstGeom>
          <a:noFill/>
        </p:spPr>
        <p:txBody>
          <a:bodyPr wrap="square">
            <a:spAutoFit/>
          </a:bodyPr>
          <a:lstStyle/>
          <a:p>
            <a:r>
              <a:rPr lang="zh-CN" altLang="en-US" sz="2400" dirty="0">
                <a:latin typeface="黑体" panose="02010609060101010101" pitchFamily="49" charset="-122"/>
                <a:ea typeface="黑体" panose="02010609060101010101" pitchFamily="49" charset="-122"/>
              </a:rPr>
              <a:t>罪过“阶梯”</a:t>
            </a:r>
            <a:endParaRPr lang="zh-CN" altLang="en-US" sz="2400" dirty="0"/>
          </a:p>
        </p:txBody>
      </p:sp>
      <p:pic>
        <p:nvPicPr>
          <p:cNvPr id="4" name="图片 3">
            <a:extLst>
              <a:ext uri="{FF2B5EF4-FFF2-40B4-BE49-F238E27FC236}">
                <a16:creationId xmlns:a16="http://schemas.microsoft.com/office/drawing/2014/main" id="{71185DDD-95C2-0020-EE29-E54F415C399A}"/>
              </a:ext>
            </a:extLst>
          </p:cNvPr>
          <p:cNvPicPr>
            <a:picLocks noChangeAspect="1"/>
          </p:cNvPicPr>
          <p:nvPr/>
        </p:nvPicPr>
        <p:blipFill>
          <a:blip r:embed="rId2"/>
          <a:stretch>
            <a:fillRect/>
          </a:stretch>
        </p:blipFill>
        <p:spPr>
          <a:xfrm>
            <a:off x="395536" y="1248383"/>
            <a:ext cx="8049331" cy="4618883"/>
          </a:xfrm>
          <a:prstGeom prst="rect">
            <a:avLst/>
          </a:prstGeom>
        </p:spPr>
      </p:pic>
    </p:spTree>
    <p:extLst>
      <p:ext uri="{BB962C8B-B14F-4D97-AF65-F5344CB8AC3E}">
        <p14:creationId xmlns:p14="http://schemas.microsoft.com/office/powerpoint/2010/main" val="38672104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58B1F-0655-65D0-D4B2-3B78BB44E3B7}"/>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A72C62C6-2E6C-B178-F8C7-7418E3A9D90D}"/>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68FB0872-C22C-B59F-9B0C-CE9E05106C45}"/>
              </a:ext>
            </a:extLst>
          </p:cNvPr>
          <p:cNvSpPr/>
          <p:nvPr/>
        </p:nvSpPr>
        <p:spPr>
          <a:xfrm>
            <a:off x="80962" y="243512"/>
            <a:ext cx="8982075" cy="6370975"/>
          </a:xfrm>
          <a:prstGeom prst="rect">
            <a:avLst/>
          </a:prstGeom>
        </p:spPr>
        <p:txBody>
          <a:bodyPr wrap="square">
            <a:spAutoFit/>
          </a:bodyPr>
          <a:lstStyle/>
          <a:p>
            <a:pPr algn="ctr" eaLnBrk="1">
              <a:defRPr/>
            </a:pPr>
            <a:r>
              <a:rPr lang="zh-CN" altLang="en-US" sz="2800" b="1" dirty="0">
                <a:latin typeface="黑体" panose="02010609060101010101" pitchFamily="49" charset="-122"/>
                <a:ea typeface="黑体" panose="02010609060101010101" pitchFamily="49" charset="-122"/>
              </a:rPr>
              <a:t>第三节 无罪过事件</a:t>
            </a:r>
            <a:endParaRPr lang="en-US" altLang="zh-CN" sz="2800" b="1" dirty="0">
              <a:latin typeface="黑体" panose="02010609060101010101" pitchFamily="49" charset="-122"/>
              <a:ea typeface="黑体" panose="02010609060101010101" pitchFamily="49" charset="-122"/>
            </a:endParaRPr>
          </a:p>
          <a:p>
            <a:pPr algn="just" eaLnBrk="1">
              <a:defRPr/>
            </a:pPr>
            <a:endParaRPr lang="en-US" altLang="zh-CN" sz="2400" dirty="0">
              <a:latin typeface="黑体" panose="02010609060101010101" pitchFamily="49" charset="-122"/>
              <a:ea typeface="黑体" panose="02010609060101010101" pitchFamily="49" charset="-122"/>
            </a:endParaRPr>
          </a:p>
          <a:p>
            <a:pPr algn="just" eaLnBrk="1">
              <a:defRPr/>
            </a:pPr>
            <a:r>
              <a:rPr lang="en-US" altLang="zh-CN" sz="2400"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刑法</a:t>
            </a:r>
            <a:r>
              <a:rPr lang="en-US" altLang="zh-CN" sz="2400" dirty="0">
                <a:latin typeface="仿宋" panose="02010609060101010101" pitchFamily="49" charset="-122"/>
                <a:ea typeface="仿宋" panose="02010609060101010101" pitchFamily="49" charset="-122"/>
              </a:rPr>
              <a:t>》</a:t>
            </a:r>
            <a:r>
              <a:rPr lang="zh-CN" altLang="en-US" sz="2400" dirty="0">
                <a:latin typeface="仿宋" panose="02010609060101010101" pitchFamily="49" charset="-122"/>
                <a:ea typeface="仿宋" panose="02010609060101010101" pitchFamily="49" charset="-122"/>
              </a:rPr>
              <a:t>第</a:t>
            </a:r>
            <a:r>
              <a:rPr lang="en-US" altLang="zh-CN" sz="2400" dirty="0">
                <a:latin typeface="仿宋" panose="02010609060101010101" pitchFamily="49" charset="-122"/>
                <a:ea typeface="仿宋" panose="02010609060101010101" pitchFamily="49" charset="-122"/>
              </a:rPr>
              <a:t>16</a:t>
            </a:r>
            <a:r>
              <a:rPr lang="zh-CN" altLang="en-US" sz="2400" dirty="0">
                <a:latin typeface="仿宋" panose="02010609060101010101" pitchFamily="49" charset="-122"/>
                <a:ea typeface="仿宋" panose="02010609060101010101" pitchFamily="49" charset="-122"/>
              </a:rPr>
              <a:t>条 行为在客观上虽然造成了损害结果，但是不是出于故意或者过失，而是由于不能抗拒或者不能预见的原因所引起的，不是犯罪。</a:t>
            </a:r>
            <a:endParaRPr lang="en-US" altLang="zh-CN" sz="2400" dirty="0">
              <a:latin typeface="仿宋" panose="02010609060101010101" pitchFamily="49" charset="-122"/>
              <a:ea typeface="仿宋" panose="02010609060101010101" pitchFamily="49" charset="-122"/>
            </a:endParaRPr>
          </a:p>
          <a:p>
            <a:pPr algn="just" eaLnBrk="1">
              <a:defRPr/>
            </a:pPr>
            <a:endParaRPr lang="en-US" altLang="zh-CN" sz="2400" dirty="0">
              <a:latin typeface="仿宋" panose="02010609060101010101" pitchFamily="49" charset="-122"/>
              <a:ea typeface="仿宋" panose="02010609060101010101" pitchFamily="49" charset="-122"/>
            </a:endParaRPr>
          </a:p>
          <a:p>
            <a:pPr algn="just" eaLnBrk="1">
              <a:defRPr/>
            </a:pPr>
            <a:r>
              <a:rPr lang="zh-CN" altLang="en-US" sz="2400" b="1" dirty="0">
                <a:latin typeface="黑体" panose="02010609060101010101" pitchFamily="49" charset="-122"/>
                <a:ea typeface="黑体" panose="02010609060101010101" pitchFamily="49" charset="-122"/>
              </a:rPr>
              <a:t>    一、意外事件（</a:t>
            </a:r>
            <a:r>
              <a:rPr lang="zh-CN" altLang="en-US" sz="2400" b="1" dirty="0">
                <a:solidFill>
                  <a:srgbClr val="0070C0"/>
                </a:solidFill>
                <a:latin typeface="黑体" panose="02010609060101010101" pitchFamily="49" charset="-122"/>
                <a:ea typeface="黑体" panose="02010609060101010101" pitchFamily="49" charset="-122"/>
              </a:rPr>
              <a:t>无认识</a:t>
            </a:r>
            <a:r>
              <a:rPr lang="zh-CN" altLang="en-US" sz="2400" b="1" dirty="0">
                <a:latin typeface="黑体" panose="02010609060101010101" pitchFamily="49" charset="-122"/>
                <a:ea typeface="黑体" panose="02010609060101010101" pitchFamily="49" charset="-122"/>
              </a:rPr>
              <a:t>）</a:t>
            </a:r>
            <a:endParaRPr lang="en-US" altLang="zh-CN" sz="2400" b="1" dirty="0">
              <a:latin typeface="黑体" panose="02010609060101010101" pitchFamily="49" charset="-122"/>
              <a:ea typeface="黑体" panose="02010609060101010101" pitchFamily="49" charset="-122"/>
            </a:endParaRPr>
          </a:p>
          <a:p>
            <a:pPr algn="just" eaLnBrk="1">
              <a:defRPr/>
            </a:pPr>
            <a:endParaRPr lang="en-US" altLang="zh-CN" sz="2400" b="1"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是指行为在</a:t>
            </a:r>
            <a:r>
              <a:rPr lang="zh-CN" altLang="en-US" sz="2400" dirty="0">
                <a:solidFill>
                  <a:srgbClr val="0070C0"/>
                </a:solidFill>
                <a:latin typeface="黑体" panose="02010609060101010101" pitchFamily="49" charset="-122"/>
                <a:ea typeface="黑体" panose="02010609060101010101" pitchFamily="49" charset="-122"/>
              </a:rPr>
              <a:t>客观上虽然造成了</a:t>
            </a:r>
            <a:r>
              <a:rPr lang="zh-CN" altLang="en-US" sz="2400" dirty="0">
                <a:latin typeface="黑体" panose="02010609060101010101" pitchFamily="49" charset="-122"/>
                <a:ea typeface="黑体" panose="02010609060101010101" pitchFamily="49" charset="-122"/>
              </a:rPr>
              <a:t>损害结果，但不是出于行为人的</a:t>
            </a:r>
            <a:r>
              <a:rPr lang="zh-CN" altLang="en-US" sz="2400" dirty="0">
                <a:solidFill>
                  <a:srgbClr val="0070C0"/>
                </a:solidFill>
                <a:latin typeface="黑体" panose="02010609060101010101" pitchFamily="49" charset="-122"/>
                <a:ea typeface="黑体" panose="02010609060101010101" pitchFamily="49" charset="-122"/>
              </a:rPr>
              <a:t>故意或者过失</a:t>
            </a:r>
            <a:r>
              <a:rPr lang="zh-CN" altLang="en-US" sz="2400" dirty="0">
                <a:latin typeface="黑体" panose="02010609060101010101" pitchFamily="49" charset="-122"/>
                <a:ea typeface="黑体" panose="02010609060101010101" pitchFamily="49" charset="-122"/>
              </a:rPr>
              <a:t>，而是由</a:t>
            </a:r>
            <a:r>
              <a:rPr lang="zh-CN" altLang="en-US" sz="2400" dirty="0">
                <a:solidFill>
                  <a:srgbClr val="0070C0"/>
                </a:solidFill>
                <a:latin typeface="黑体" panose="02010609060101010101" pitchFamily="49" charset="-122"/>
                <a:ea typeface="黑体" panose="02010609060101010101" pitchFamily="49" charset="-122"/>
              </a:rPr>
              <a:t>不能预见</a:t>
            </a:r>
            <a:r>
              <a:rPr lang="zh-CN" altLang="en-US" sz="2400" dirty="0">
                <a:latin typeface="黑体" panose="02010609060101010101" pitchFamily="49" charset="-122"/>
                <a:ea typeface="黑体" panose="02010609060101010101" pitchFamily="49" charset="-122"/>
              </a:rPr>
              <a:t>的原因引起的，</a:t>
            </a:r>
            <a:r>
              <a:rPr lang="zh-CN" altLang="en-US" sz="2400" dirty="0">
                <a:solidFill>
                  <a:srgbClr val="0070C0"/>
                </a:solidFill>
                <a:latin typeface="黑体" panose="02010609060101010101" pitchFamily="49" charset="-122"/>
                <a:ea typeface="黑体" panose="02010609060101010101" pitchFamily="49" charset="-122"/>
              </a:rPr>
              <a:t>不是犯罪</a:t>
            </a:r>
            <a:r>
              <a:rPr lang="zh-CN" altLang="en-US" sz="2400" dirty="0">
                <a:latin typeface="黑体" panose="02010609060101010101" pitchFamily="49" charset="-122"/>
                <a:ea typeface="黑体" panose="02010609060101010101" pitchFamily="49" charset="-122"/>
              </a:rPr>
              <a:t>。意外事件具有以下</a:t>
            </a:r>
            <a:r>
              <a:rPr lang="en-US" altLang="zh-CN" sz="2400" dirty="0">
                <a:latin typeface="黑体" panose="02010609060101010101" pitchFamily="49" charset="-122"/>
                <a:ea typeface="黑体" panose="02010609060101010101" pitchFamily="49" charset="-122"/>
              </a:rPr>
              <a:t>3</a:t>
            </a:r>
            <a:r>
              <a:rPr lang="zh-CN" altLang="en-US" sz="2400" dirty="0">
                <a:latin typeface="黑体" panose="02010609060101010101" pitchFamily="49" charset="-122"/>
                <a:ea typeface="黑体" panose="02010609060101010101" pitchFamily="49" charset="-122"/>
              </a:rPr>
              <a:t>个特征：</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2400"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1</a:t>
            </a:r>
            <a:r>
              <a:rPr lang="zh-CN" altLang="en-US" sz="2400" dirty="0">
                <a:latin typeface="黑体" panose="02010609060101010101" pitchFamily="49" charset="-122"/>
                <a:ea typeface="黑体" panose="02010609060101010101" pitchFamily="49" charset="-122"/>
              </a:rPr>
              <a:t>、行为在</a:t>
            </a:r>
            <a:r>
              <a:rPr lang="zh-CN" altLang="en-US" sz="2400" dirty="0">
                <a:solidFill>
                  <a:srgbClr val="0070C0"/>
                </a:solidFill>
                <a:latin typeface="黑体" panose="02010609060101010101" pitchFamily="49" charset="-122"/>
                <a:ea typeface="黑体" panose="02010609060101010101" pitchFamily="49" charset="-122"/>
              </a:rPr>
              <a:t>客观上造成了</a:t>
            </a:r>
            <a:r>
              <a:rPr lang="zh-CN" altLang="en-US" sz="2400" dirty="0">
                <a:latin typeface="黑体" panose="02010609060101010101" pitchFamily="49" charset="-122"/>
                <a:ea typeface="黑体" panose="02010609060101010101" pitchFamily="49" charset="-122"/>
              </a:rPr>
              <a:t>损害结果；</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2400"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2</a:t>
            </a:r>
            <a:r>
              <a:rPr lang="zh-CN" altLang="en-US" sz="2400" dirty="0">
                <a:latin typeface="黑体" panose="02010609060101010101" pitchFamily="49" charset="-122"/>
                <a:ea typeface="黑体" panose="02010609060101010101" pitchFamily="49" charset="-122"/>
              </a:rPr>
              <a:t>、行为人对自己行为造成的结果</a:t>
            </a:r>
            <a:r>
              <a:rPr lang="zh-CN" altLang="en-US" sz="2400" dirty="0">
                <a:solidFill>
                  <a:srgbClr val="0070C0"/>
                </a:solidFill>
                <a:latin typeface="黑体" panose="02010609060101010101" pitchFamily="49" charset="-122"/>
                <a:ea typeface="黑体" panose="02010609060101010101" pitchFamily="49" charset="-122"/>
              </a:rPr>
              <a:t>既无故意也无过失</a:t>
            </a:r>
            <a:r>
              <a:rPr lang="zh-CN" altLang="en-US" sz="2400" dirty="0">
                <a:latin typeface="黑体" panose="02010609060101010101" pitchFamily="49" charset="-122"/>
                <a:ea typeface="黑体" panose="02010609060101010101" pitchFamily="49" charset="-122"/>
              </a:rPr>
              <a:t>；</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2400"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3</a:t>
            </a:r>
            <a:r>
              <a:rPr lang="zh-CN" altLang="en-US" sz="2400" dirty="0">
                <a:latin typeface="黑体" panose="02010609060101010101" pitchFamily="49" charset="-122"/>
                <a:ea typeface="黑体" panose="02010609060101010101" pitchFamily="49" charset="-122"/>
              </a:rPr>
              <a:t>、这种损害结果的发生是由</a:t>
            </a:r>
            <a:r>
              <a:rPr lang="zh-CN" altLang="en-US" sz="2400" dirty="0">
                <a:solidFill>
                  <a:srgbClr val="0070C0"/>
                </a:solidFill>
                <a:latin typeface="黑体" panose="02010609060101010101" pitchFamily="49" charset="-122"/>
                <a:ea typeface="黑体" panose="02010609060101010101" pitchFamily="49" charset="-122"/>
              </a:rPr>
              <a:t>不能预见的原因</a:t>
            </a:r>
            <a:r>
              <a:rPr lang="zh-CN" altLang="en-US" sz="2400" dirty="0">
                <a:latin typeface="黑体" panose="02010609060101010101" pitchFamily="49" charset="-122"/>
                <a:ea typeface="黑体" panose="02010609060101010101" pitchFamily="49" charset="-122"/>
              </a:rPr>
              <a:t>引起的。</a:t>
            </a:r>
            <a:endParaRPr lang="en-US" altLang="zh-CN" sz="24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9006606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3EBB3-6768-8A84-DF5D-B25017840816}"/>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69F9B1F4-9FF4-73C6-F26C-DB56548C1BBF}"/>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36BA7AC5-3250-6106-31E6-80E06753DF80}"/>
              </a:ext>
            </a:extLst>
          </p:cNvPr>
          <p:cNvSpPr/>
          <p:nvPr/>
        </p:nvSpPr>
        <p:spPr>
          <a:xfrm>
            <a:off x="53975" y="188640"/>
            <a:ext cx="8982075" cy="6370975"/>
          </a:xfrm>
          <a:prstGeom prst="rect">
            <a:avLst/>
          </a:prstGeom>
        </p:spPr>
        <p:txBody>
          <a:bodyPr wrap="square">
            <a:spAutoFit/>
          </a:bodyPr>
          <a:lstStyle/>
          <a:p>
            <a:pPr algn="just" eaLnBrk="1">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注意</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所谓不能预见的原因，是指</a:t>
            </a:r>
            <a:r>
              <a:rPr lang="zh-CN" altLang="en-US" sz="2400" dirty="0">
                <a:solidFill>
                  <a:srgbClr val="0070C0"/>
                </a:solidFill>
                <a:latin typeface="黑体" panose="02010609060101010101" pitchFamily="49" charset="-122"/>
                <a:ea typeface="黑体" panose="02010609060101010101" pitchFamily="49" charset="-122"/>
              </a:rPr>
              <a:t>行为人没有预见</a:t>
            </a:r>
            <a:r>
              <a:rPr lang="zh-CN" altLang="en-US" sz="2400" dirty="0">
                <a:latin typeface="黑体" panose="02010609060101010101" pitchFamily="49" charset="-122"/>
                <a:ea typeface="黑体" panose="02010609060101010101" pitchFamily="49" charset="-122"/>
              </a:rPr>
              <a:t>，而且根据当时的</a:t>
            </a:r>
            <a:r>
              <a:rPr lang="zh-CN" altLang="en-US" sz="2400" dirty="0">
                <a:solidFill>
                  <a:srgbClr val="0070C0"/>
                </a:solidFill>
                <a:latin typeface="黑体" panose="02010609060101010101" pitchFamily="49" charset="-122"/>
                <a:ea typeface="黑体" panose="02010609060101010101" pitchFamily="49" charset="-122"/>
              </a:rPr>
              <a:t>客观情况和行为人的主观认识能力</a:t>
            </a:r>
            <a:r>
              <a:rPr lang="zh-CN" altLang="en-US" sz="2400" dirty="0">
                <a:latin typeface="黑体" panose="02010609060101010101" pitchFamily="49" charset="-122"/>
                <a:ea typeface="黑体" panose="02010609060101010101" pitchFamily="49" charset="-122"/>
              </a:rPr>
              <a:t>，也不可能预见的原因。</a:t>
            </a:r>
            <a:endParaRPr lang="en-US" altLang="zh-CN" sz="2400" dirty="0">
              <a:latin typeface="黑体" panose="02010609060101010101" pitchFamily="49" charset="-122"/>
              <a:ea typeface="黑体" panose="02010609060101010101" pitchFamily="49" charset="-122"/>
            </a:endParaRPr>
          </a:p>
          <a:p>
            <a:pPr algn="just" eaLnBrk="1">
              <a:defRPr/>
            </a:pPr>
            <a:r>
              <a:rPr lang="zh-CN" altLang="en-US" sz="2400" dirty="0">
                <a:latin typeface="黑体" panose="02010609060101010101" pitchFamily="49" charset="-122"/>
                <a:ea typeface="黑体" panose="02010609060101010101" pitchFamily="49" charset="-122"/>
              </a:rPr>
              <a:t>    </a:t>
            </a:r>
            <a:endParaRPr lang="en-US" altLang="zh-CN" sz="2400" dirty="0">
              <a:latin typeface="黑体" panose="02010609060101010101" pitchFamily="49" charset="-122"/>
              <a:ea typeface="黑体" panose="02010609060101010101" pitchFamily="49" charset="-122"/>
            </a:endParaRPr>
          </a:p>
          <a:p>
            <a:pPr algn="just" eaLnBrk="1">
              <a:defRPr/>
            </a:pPr>
            <a:r>
              <a:rPr lang="en-US" altLang="zh-CN" sz="2400"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例</a:t>
            </a:r>
            <a:r>
              <a:rPr lang="en-US" altLang="zh-CN" sz="2400" dirty="0">
                <a:latin typeface="仿宋" panose="02010609060101010101" pitchFamily="49" charset="-122"/>
                <a:ea typeface="仿宋" panose="02010609060101010101" pitchFamily="49" charset="-122"/>
              </a:rPr>
              <a:t>1</a:t>
            </a:r>
            <a:r>
              <a:rPr lang="zh-CN" altLang="en-US" sz="2400" dirty="0">
                <a:latin typeface="仿宋" panose="02010609060101010101" pitchFamily="49" charset="-122"/>
                <a:ea typeface="仿宋" panose="02010609060101010101" pitchFamily="49" charset="-122"/>
              </a:rPr>
              <a:t>，甲驾车以正常速度行驶在快车道上，乙决心自杀，突然扑到车前，甲刹车不及将乙轧死。对于乙突然实施的撞车自杀的行为，甲主观上无法预见，属于意外事件，甲不构成犯罪。</a:t>
            </a:r>
            <a:endParaRPr lang="en-US" altLang="zh-CN" sz="2400" dirty="0">
              <a:latin typeface="仿宋" panose="02010609060101010101" pitchFamily="49" charset="-122"/>
              <a:ea typeface="仿宋" panose="02010609060101010101" pitchFamily="49" charset="-122"/>
            </a:endParaRPr>
          </a:p>
          <a:p>
            <a:pPr algn="just" eaLnBrk="1">
              <a:defRPr/>
            </a:pPr>
            <a:endParaRPr lang="en-US" altLang="zh-CN" sz="2400" dirty="0">
              <a:latin typeface="仿宋" panose="02010609060101010101" pitchFamily="49" charset="-122"/>
              <a:ea typeface="仿宋" panose="02010609060101010101" pitchFamily="49" charset="-122"/>
            </a:endParaRPr>
          </a:p>
          <a:p>
            <a:pPr algn="just" eaLnBrk="1">
              <a:defRPr/>
            </a:pPr>
            <a:r>
              <a:rPr lang="en-US" altLang="zh-CN" sz="2400"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例</a:t>
            </a:r>
            <a:r>
              <a:rPr lang="en-US" altLang="zh-CN" sz="2400" dirty="0">
                <a:latin typeface="仿宋" panose="02010609060101010101" pitchFamily="49" charset="-122"/>
                <a:ea typeface="仿宋" panose="02010609060101010101" pitchFamily="49" charset="-122"/>
              </a:rPr>
              <a:t>2</a:t>
            </a:r>
            <a:r>
              <a:rPr lang="zh-CN" altLang="en-US" sz="2400" dirty="0">
                <a:latin typeface="仿宋" panose="02010609060101010101" pitchFamily="49" charset="-122"/>
                <a:ea typeface="仿宋" panose="02010609060101010101" pitchFamily="49" charset="-122"/>
              </a:rPr>
              <a:t>，甲驾驶一辆载重为</a:t>
            </a:r>
            <a:r>
              <a:rPr lang="en-US" altLang="zh-CN" sz="2400" dirty="0">
                <a:latin typeface="仿宋" panose="02010609060101010101" pitchFamily="49" charset="-122"/>
                <a:ea typeface="仿宋" panose="02010609060101010101" pitchFamily="49" charset="-122"/>
              </a:rPr>
              <a:t>2.5</a:t>
            </a:r>
            <a:r>
              <a:rPr lang="zh-CN" altLang="en-US" sz="2400" dirty="0">
                <a:latin typeface="仿宋" panose="02010609060101010101" pitchFamily="49" charset="-122"/>
                <a:ea typeface="仿宋" panose="02010609060101010101" pitchFamily="49" charset="-122"/>
              </a:rPr>
              <a:t>吨的货车，以一档时速与其他车辆会车时，由于货车前、后轮所处的右边路基垮塌，甲所驾驶的货车翻入路外</a:t>
            </a:r>
            <a:r>
              <a:rPr lang="en-US" altLang="zh-CN" sz="2400" dirty="0">
                <a:latin typeface="仿宋" panose="02010609060101010101" pitchFamily="49" charset="-122"/>
                <a:ea typeface="仿宋" panose="02010609060101010101" pitchFamily="49" charset="-122"/>
              </a:rPr>
              <a:t>9</a:t>
            </a:r>
            <a:r>
              <a:rPr lang="zh-CN" altLang="en-US" sz="2400" dirty="0">
                <a:latin typeface="仿宋" panose="02010609060101010101" pitchFamily="49" charset="-122"/>
                <a:ea typeface="仿宋" panose="02010609060101010101" pitchFamily="49" charset="-122"/>
              </a:rPr>
              <a:t>米深的乱石之中，致</a:t>
            </a:r>
            <a:r>
              <a:rPr lang="en-US" altLang="zh-CN" sz="2400" dirty="0">
                <a:latin typeface="仿宋" panose="02010609060101010101" pitchFamily="49" charset="-122"/>
                <a:ea typeface="仿宋" panose="02010609060101010101" pitchFamily="49" charset="-122"/>
              </a:rPr>
              <a:t>2</a:t>
            </a:r>
            <a:r>
              <a:rPr lang="zh-CN" altLang="en-US" sz="2400" dirty="0">
                <a:latin typeface="仿宋" panose="02010609060101010101" pitchFamily="49" charset="-122"/>
                <a:ea typeface="仿宋" panose="02010609060101010101" pitchFamily="49" charset="-122"/>
              </a:rPr>
              <a:t>人死亡、</a:t>
            </a:r>
            <a:r>
              <a:rPr lang="en-US" altLang="zh-CN" sz="2400" dirty="0">
                <a:latin typeface="仿宋" panose="02010609060101010101" pitchFamily="49" charset="-122"/>
                <a:ea typeface="仿宋" panose="02010609060101010101" pitchFamily="49" charset="-122"/>
              </a:rPr>
              <a:t>1</a:t>
            </a:r>
            <a:r>
              <a:rPr lang="zh-CN" altLang="en-US" sz="2400" dirty="0">
                <a:latin typeface="仿宋" panose="02010609060101010101" pitchFamily="49" charset="-122"/>
                <a:ea typeface="仿宋" panose="02010609060101010101" pitchFamily="49" charset="-122"/>
              </a:rPr>
              <a:t>人重伤。对该交通事故案的发生，甲既不具有故意也不是出于过失，事故是由路基垮塌这一不能预见的原因所致的，故甲的行为不构成犯罪。</a:t>
            </a:r>
            <a:endParaRPr lang="en-US" altLang="zh-CN" sz="2400" dirty="0">
              <a:latin typeface="仿宋" panose="02010609060101010101" pitchFamily="49" charset="-122"/>
              <a:ea typeface="仿宋" panose="02010609060101010101" pitchFamily="49" charset="-122"/>
            </a:endParaRPr>
          </a:p>
          <a:p>
            <a:pPr algn="just" eaLnBrk="1">
              <a:defRPr/>
            </a:pPr>
            <a:endParaRPr lang="en-US" altLang="zh-CN" sz="2400" dirty="0">
              <a:latin typeface="仿宋" panose="02010609060101010101" pitchFamily="49" charset="-122"/>
              <a:ea typeface="仿宋" panose="02010609060101010101" pitchFamily="49" charset="-122"/>
            </a:endParaRPr>
          </a:p>
          <a:p>
            <a:pPr algn="just" eaLnBrk="1">
              <a:defRPr/>
            </a:pPr>
            <a:r>
              <a:rPr lang="zh-CN" altLang="en-US" sz="2400" dirty="0">
                <a:latin typeface="仿宋" panose="02010609060101010101" pitchFamily="49" charset="-122"/>
                <a:ea typeface="仿宋" panose="02010609060101010101" pitchFamily="49" charset="-122"/>
              </a:rPr>
              <a:t>    例</a:t>
            </a:r>
            <a:r>
              <a:rPr lang="en-US" altLang="zh-CN" sz="2400" dirty="0">
                <a:latin typeface="仿宋" panose="02010609060101010101" pitchFamily="49" charset="-122"/>
                <a:ea typeface="仿宋" panose="02010609060101010101" pitchFamily="49" charset="-122"/>
              </a:rPr>
              <a:t>3</a:t>
            </a:r>
            <a:r>
              <a:rPr lang="zh-CN" altLang="en-US" sz="2400" dirty="0">
                <a:latin typeface="仿宋" panose="02010609060101010101" pitchFamily="49" charset="-122"/>
                <a:ea typeface="仿宋" panose="02010609060101010101" pitchFamily="49" charset="-122"/>
              </a:rPr>
              <a:t>，甲、乙是马戏团演员，甲表演飞刀精准，从未出错。某日甲表演时，</a:t>
            </a:r>
            <a:r>
              <a:rPr lang="zh-CN" altLang="en-US" sz="2400" dirty="0">
                <a:solidFill>
                  <a:srgbClr val="0070C0"/>
                </a:solidFill>
                <a:latin typeface="仿宋" panose="02010609060101010101" pitchFamily="49" charset="-122"/>
                <a:ea typeface="仿宋" panose="02010609060101010101" pitchFamily="49" charset="-122"/>
              </a:rPr>
              <a:t>乙突然移动身体位置</a:t>
            </a:r>
            <a:r>
              <a:rPr lang="zh-CN" altLang="en-US" sz="2400" dirty="0">
                <a:latin typeface="仿宋" panose="02010609060101010101" pitchFamily="49" charset="-122"/>
                <a:ea typeface="仿宋" panose="02010609060101010101" pitchFamily="49" charset="-122"/>
              </a:rPr>
              <a:t>，飞刀掷进乙胸部致其死亡。甲并没有违反规则，甲的行为属于意外事件。</a:t>
            </a:r>
            <a:endParaRPr lang="en-US" altLang="zh-CN" sz="24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40378600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D4116-B35B-03E7-4410-89F2332D7744}"/>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7F18A2B8-4297-9E3E-496C-97745893D08F}"/>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59696A79-756D-53F8-F374-184E4000EABC}"/>
              </a:ext>
            </a:extLst>
          </p:cNvPr>
          <p:cNvSpPr/>
          <p:nvPr/>
        </p:nvSpPr>
        <p:spPr>
          <a:xfrm>
            <a:off x="80962" y="228123"/>
            <a:ext cx="8982075" cy="6401753"/>
          </a:xfrm>
          <a:prstGeom prst="rect">
            <a:avLst/>
          </a:prstGeom>
        </p:spPr>
        <p:txBody>
          <a:bodyPr wrap="square">
            <a:spAutoFit/>
          </a:bodyPr>
          <a:lstStyle/>
          <a:p>
            <a:pPr algn="just" eaLnBrk="1">
              <a:defRPr/>
            </a:pPr>
            <a:r>
              <a:rPr lang="zh-CN" altLang="en-US" sz="2400" b="1" dirty="0">
                <a:latin typeface="黑体" panose="02010609060101010101" pitchFamily="49" charset="-122"/>
                <a:ea typeface="黑体" panose="02010609060101010101" pitchFamily="49" charset="-122"/>
              </a:rPr>
              <a:t>    二、不可抗力（</a:t>
            </a:r>
            <a:r>
              <a:rPr lang="zh-CN" altLang="en-US" sz="2400" b="1" dirty="0">
                <a:solidFill>
                  <a:srgbClr val="0070C0"/>
                </a:solidFill>
                <a:latin typeface="黑体" panose="02010609060101010101" pitchFamily="49" charset="-122"/>
                <a:ea typeface="黑体" panose="02010609060101010101" pitchFamily="49" charset="-122"/>
              </a:rPr>
              <a:t>有认识但无能为力</a:t>
            </a:r>
            <a:r>
              <a:rPr lang="zh-CN" altLang="en-US" sz="2400" b="1" dirty="0">
                <a:latin typeface="黑体" panose="02010609060101010101" pitchFamily="49" charset="-122"/>
                <a:ea typeface="黑体" panose="02010609060101010101" pitchFamily="49" charset="-122"/>
              </a:rPr>
              <a:t>）</a:t>
            </a:r>
            <a:endParaRPr lang="en-US" altLang="zh-CN" sz="2400" b="1" dirty="0">
              <a:latin typeface="黑体" panose="02010609060101010101" pitchFamily="49" charset="-122"/>
              <a:ea typeface="黑体" panose="02010609060101010101" pitchFamily="49" charset="-122"/>
            </a:endParaRPr>
          </a:p>
          <a:p>
            <a:pPr algn="just" eaLnBrk="1">
              <a:defRPr/>
            </a:pPr>
            <a:endParaRPr lang="en-US" altLang="zh-CN" sz="1000" b="1" dirty="0">
              <a:latin typeface="黑体" panose="02010609060101010101" pitchFamily="49" charset="-122"/>
              <a:ea typeface="黑体" panose="02010609060101010101" pitchFamily="49" charset="-122"/>
            </a:endParaRPr>
          </a:p>
          <a:p>
            <a:pPr algn="just" eaLnBrk="1">
              <a:defRPr/>
            </a:pPr>
            <a:endParaRPr lang="en-US" altLang="zh-CN" sz="1000" b="1"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是指行为在客观上虽然</a:t>
            </a:r>
            <a:r>
              <a:rPr lang="zh-CN" altLang="en-US" sz="2400" dirty="0">
                <a:solidFill>
                  <a:srgbClr val="0070C0"/>
                </a:solidFill>
                <a:latin typeface="黑体" panose="02010609060101010101" pitchFamily="49" charset="-122"/>
                <a:ea typeface="黑体" panose="02010609060101010101" pitchFamily="49" charset="-122"/>
              </a:rPr>
              <a:t>造成了</a:t>
            </a:r>
            <a:r>
              <a:rPr lang="zh-CN" altLang="en-US" sz="2400" dirty="0">
                <a:latin typeface="黑体" panose="02010609060101010101" pitchFamily="49" charset="-122"/>
                <a:ea typeface="黑体" panose="02010609060101010101" pitchFamily="49" charset="-122"/>
              </a:rPr>
              <a:t>损害结果，但不是出于行为人的</a:t>
            </a:r>
            <a:r>
              <a:rPr lang="zh-CN" altLang="en-US" sz="2400" dirty="0">
                <a:solidFill>
                  <a:srgbClr val="0070C0"/>
                </a:solidFill>
                <a:latin typeface="黑体" panose="02010609060101010101" pitchFamily="49" charset="-122"/>
                <a:ea typeface="黑体" panose="02010609060101010101" pitchFamily="49" charset="-122"/>
              </a:rPr>
              <a:t>故意或者过失</a:t>
            </a:r>
            <a:r>
              <a:rPr lang="zh-CN" altLang="en-US" sz="2400" dirty="0">
                <a:latin typeface="黑体" panose="02010609060101010101" pitchFamily="49" charset="-122"/>
                <a:ea typeface="黑体" panose="02010609060101010101" pitchFamily="49" charset="-122"/>
              </a:rPr>
              <a:t>，而是由</a:t>
            </a:r>
            <a:r>
              <a:rPr lang="zh-CN" altLang="en-US" sz="2400" dirty="0">
                <a:solidFill>
                  <a:srgbClr val="0070C0"/>
                </a:solidFill>
                <a:latin typeface="黑体" panose="02010609060101010101" pitchFamily="49" charset="-122"/>
                <a:ea typeface="黑体" panose="02010609060101010101" pitchFamily="49" charset="-122"/>
              </a:rPr>
              <a:t>不能抗拒的原因</a:t>
            </a:r>
            <a:r>
              <a:rPr lang="zh-CN" altLang="en-US" sz="2400" dirty="0">
                <a:latin typeface="黑体" panose="02010609060101010101" pitchFamily="49" charset="-122"/>
                <a:ea typeface="黑体" panose="02010609060101010101" pitchFamily="49" charset="-122"/>
              </a:rPr>
              <a:t>引起的，</a:t>
            </a:r>
            <a:r>
              <a:rPr lang="zh-CN" altLang="en-US" sz="2400" dirty="0">
                <a:highlight>
                  <a:srgbClr val="FFFF00"/>
                </a:highlight>
                <a:latin typeface="黑体" panose="02010609060101010101" pitchFamily="49" charset="-122"/>
                <a:ea typeface="黑体" panose="02010609060101010101" pitchFamily="49" charset="-122"/>
              </a:rPr>
              <a:t>不是犯罪</a:t>
            </a:r>
            <a:r>
              <a:rPr lang="zh-CN" altLang="en-US" sz="2400" dirty="0">
                <a:latin typeface="黑体" panose="02010609060101010101" pitchFamily="49" charset="-122"/>
                <a:ea typeface="黑体" panose="02010609060101010101" pitchFamily="49" charset="-122"/>
              </a:rPr>
              <a:t>。不可抗力具有以下</a:t>
            </a:r>
            <a:r>
              <a:rPr lang="en-US" altLang="zh-CN" sz="2400" dirty="0">
                <a:latin typeface="黑体" panose="02010609060101010101" pitchFamily="49" charset="-122"/>
                <a:ea typeface="黑体" panose="02010609060101010101" pitchFamily="49" charset="-122"/>
              </a:rPr>
              <a:t>3</a:t>
            </a:r>
            <a:r>
              <a:rPr lang="zh-CN" altLang="en-US" sz="2400" dirty="0">
                <a:latin typeface="黑体" panose="02010609060101010101" pitchFamily="49" charset="-122"/>
                <a:ea typeface="黑体" panose="02010609060101010101" pitchFamily="49" charset="-122"/>
              </a:rPr>
              <a:t>个特征：</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1000" dirty="0">
              <a:latin typeface="黑体" panose="02010609060101010101" pitchFamily="49" charset="-122"/>
              <a:ea typeface="黑体" panose="02010609060101010101" pitchFamily="49" charset="-122"/>
            </a:endParaRPr>
          </a:p>
          <a:p>
            <a:pPr algn="just" eaLnBrk="1">
              <a:defRPr/>
            </a:pPr>
            <a:endParaRPr lang="en-US" altLang="zh-CN" sz="1000"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1</a:t>
            </a:r>
            <a:r>
              <a:rPr lang="zh-CN" altLang="en-US" sz="2400" dirty="0">
                <a:latin typeface="黑体" panose="02010609060101010101" pitchFamily="49" charset="-122"/>
                <a:ea typeface="黑体" panose="02010609060101010101" pitchFamily="49" charset="-122"/>
              </a:rPr>
              <a:t>、行为在</a:t>
            </a:r>
            <a:r>
              <a:rPr lang="zh-CN" altLang="en-US" sz="2400" dirty="0">
                <a:solidFill>
                  <a:srgbClr val="0070C0"/>
                </a:solidFill>
                <a:latin typeface="黑体" panose="02010609060101010101" pitchFamily="49" charset="-122"/>
                <a:ea typeface="黑体" panose="02010609060101010101" pitchFamily="49" charset="-122"/>
              </a:rPr>
              <a:t>客观上造成了</a:t>
            </a:r>
            <a:r>
              <a:rPr lang="zh-CN" altLang="en-US" sz="2400" dirty="0">
                <a:latin typeface="黑体" panose="02010609060101010101" pitchFamily="49" charset="-122"/>
                <a:ea typeface="黑体" panose="02010609060101010101" pitchFamily="49" charset="-122"/>
              </a:rPr>
              <a:t>损害结果；</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1000"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2</a:t>
            </a:r>
            <a:r>
              <a:rPr lang="zh-CN" altLang="en-US" sz="2400" dirty="0">
                <a:latin typeface="黑体" panose="02010609060101010101" pitchFamily="49" charset="-122"/>
                <a:ea typeface="黑体" panose="02010609060101010101" pitchFamily="49" charset="-122"/>
              </a:rPr>
              <a:t>、行为人对自己行为所造成的结果</a:t>
            </a:r>
            <a:r>
              <a:rPr lang="zh-CN" altLang="en-US" sz="2400" dirty="0">
                <a:solidFill>
                  <a:srgbClr val="0070C0"/>
                </a:solidFill>
                <a:latin typeface="黑体" panose="02010609060101010101" pitchFamily="49" charset="-122"/>
                <a:ea typeface="黑体" panose="02010609060101010101" pitchFamily="49" charset="-122"/>
              </a:rPr>
              <a:t>既无故意也无过失</a:t>
            </a:r>
            <a:r>
              <a:rPr lang="zh-CN" altLang="en-US" sz="2400" dirty="0">
                <a:latin typeface="黑体" panose="02010609060101010101" pitchFamily="49" charset="-122"/>
                <a:ea typeface="黑体" panose="02010609060101010101" pitchFamily="49" charset="-122"/>
              </a:rPr>
              <a:t>；</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1000"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3</a:t>
            </a:r>
            <a:r>
              <a:rPr lang="zh-CN" altLang="en-US" sz="2400" dirty="0">
                <a:latin typeface="黑体" panose="02010609060101010101" pitchFamily="49" charset="-122"/>
                <a:ea typeface="黑体" panose="02010609060101010101" pitchFamily="49" charset="-122"/>
              </a:rPr>
              <a:t>、这种损害结果的发生是由</a:t>
            </a:r>
            <a:r>
              <a:rPr lang="zh-CN" altLang="en-US" sz="2400" dirty="0">
                <a:solidFill>
                  <a:srgbClr val="0070C0"/>
                </a:solidFill>
                <a:latin typeface="黑体" panose="02010609060101010101" pitchFamily="49" charset="-122"/>
                <a:ea typeface="黑体" panose="02010609060101010101" pitchFamily="49" charset="-122"/>
              </a:rPr>
              <a:t>不能抗拒的原因</a:t>
            </a:r>
            <a:r>
              <a:rPr lang="zh-CN" altLang="en-US" sz="2400" dirty="0">
                <a:latin typeface="黑体" panose="02010609060101010101" pitchFamily="49" charset="-122"/>
                <a:ea typeface="黑体" panose="02010609060101010101" pitchFamily="49" charset="-122"/>
              </a:rPr>
              <a:t>引起的。</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2400"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注意</a:t>
            </a:r>
            <a:r>
              <a:rPr lang="en-US" altLang="zh-CN" sz="2400" dirty="0">
                <a:latin typeface="黑体" panose="02010609060101010101" pitchFamily="49" charset="-122"/>
                <a:ea typeface="黑体" panose="02010609060101010101" pitchFamily="49" charset="-122"/>
              </a:rPr>
              <a:t>1】</a:t>
            </a:r>
            <a:r>
              <a:rPr lang="zh-CN" altLang="en-US" sz="2400" dirty="0">
                <a:latin typeface="黑体" panose="02010609060101010101" pitchFamily="49" charset="-122"/>
                <a:ea typeface="黑体" panose="02010609060101010101" pitchFamily="49" charset="-122"/>
              </a:rPr>
              <a:t>所谓不能抗拒的原因，是指行为人遭遇到集全部智慧和力量都无法抗衡、不可能阻止危害结果发生的力量。</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1000"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注意</a:t>
            </a:r>
            <a:r>
              <a:rPr lang="en-US" altLang="zh-CN" sz="2400" dirty="0">
                <a:latin typeface="黑体" panose="02010609060101010101" pitchFamily="49" charset="-122"/>
                <a:ea typeface="黑体" panose="02010609060101010101" pitchFamily="49" charset="-122"/>
              </a:rPr>
              <a:t>2】</a:t>
            </a:r>
            <a:r>
              <a:rPr lang="zh-CN" altLang="en-US" sz="2400" dirty="0">
                <a:latin typeface="黑体" panose="02010609060101010101" pitchFamily="49" charset="-122"/>
                <a:ea typeface="黑体" panose="02010609060101010101" pitchFamily="49" charset="-122"/>
              </a:rPr>
              <a:t>这种不可抗力的来源是多方面的，可以来自大自然，</a:t>
            </a:r>
            <a:r>
              <a:rPr lang="zh-CN" altLang="en-US" sz="2400" dirty="0">
                <a:latin typeface="仿宋" panose="02010609060101010101" pitchFamily="49" charset="-122"/>
                <a:ea typeface="仿宋" panose="02010609060101010101" pitchFamily="49" charset="-122"/>
              </a:rPr>
              <a:t>如地震、火山爆发、洪水泛滥、江河决堤等</a:t>
            </a:r>
            <a:r>
              <a:rPr lang="zh-CN" altLang="en-US" sz="2400" dirty="0">
                <a:latin typeface="黑体" panose="02010609060101010101" pitchFamily="49" charset="-122"/>
                <a:ea typeface="黑体" panose="02010609060101010101" pitchFamily="49" charset="-122"/>
              </a:rPr>
              <a:t>；也可以来自他人，</a:t>
            </a:r>
            <a:r>
              <a:rPr lang="zh-CN" altLang="en-US" sz="2400" dirty="0">
                <a:latin typeface="仿宋" panose="02010609060101010101" pitchFamily="49" charset="-122"/>
                <a:ea typeface="仿宋" panose="02010609060101010101" pitchFamily="49" charset="-122"/>
              </a:rPr>
              <a:t>如遇到土匪袭击等</a:t>
            </a:r>
            <a:r>
              <a:rPr lang="zh-CN" altLang="en-US" sz="2400" dirty="0">
                <a:latin typeface="黑体" panose="02010609060101010101" pitchFamily="49" charset="-122"/>
                <a:ea typeface="黑体" panose="02010609060101010101" pitchFamily="49" charset="-122"/>
              </a:rPr>
              <a:t>；也可以来自牲畜，</a:t>
            </a:r>
            <a:r>
              <a:rPr lang="zh-CN" altLang="en-US" sz="2400" dirty="0">
                <a:latin typeface="仿宋" panose="02010609060101010101" pitchFamily="49" charset="-122"/>
                <a:ea typeface="仿宋" panose="02010609060101010101" pitchFamily="49" charset="-122"/>
              </a:rPr>
              <a:t>如惊马冲撞等</a:t>
            </a:r>
            <a:r>
              <a:rPr lang="zh-CN" altLang="en-US" sz="2400" dirty="0">
                <a:latin typeface="黑体" panose="02010609060101010101" pitchFamily="49" charset="-122"/>
                <a:ea typeface="黑体" panose="02010609060101010101" pitchFamily="49" charset="-122"/>
              </a:rPr>
              <a:t>；也可以来自行为人本人生理疾患或心理障碍，</a:t>
            </a:r>
            <a:r>
              <a:rPr lang="zh-CN" altLang="en-US" sz="2400" dirty="0">
                <a:latin typeface="仿宋" panose="02010609060101010101" pitchFamily="49" charset="-122"/>
                <a:ea typeface="仿宋" panose="02010609060101010101" pitchFamily="49" charset="-122"/>
              </a:rPr>
              <a:t>如心脏病发作等</a:t>
            </a:r>
            <a:r>
              <a:rPr lang="zh-CN" altLang="en-US" sz="2400" dirty="0">
                <a:latin typeface="黑体" panose="02010609060101010101" pitchFamily="49" charset="-122"/>
                <a:ea typeface="黑体" panose="02010609060101010101" pitchFamily="49" charset="-122"/>
              </a:rPr>
              <a:t>。</a:t>
            </a:r>
            <a:endParaRPr lang="en-US" altLang="zh-CN" sz="24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488415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EF8C1E41-B5C9-AD71-D8B3-0E7C1867A3AE}"/>
              </a:ext>
            </a:extLst>
          </p:cNvPr>
          <p:cNvSpPr/>
          <p:nvPr/>
        </p:nvSpPr>
        <p:spPr>
          <a:xfrm>
            <a:off x="89756" y="116632"/>
            <a:ext cx="8964488" cy="6524863"/>
          </a:xfrm>
          <a:prstGeom prst="rect">
            <a:avLst/>
          </a:prstGeom>
        </p:spPr>
        <p:txBody>
          <a:bodyPr wrap="square">
            <a:spAutoFit/>
          </a:bodyPr>
          <a:lstStyle/>
          <a:p>
            <a:pPr algn="ctr" eaLnBrk="1">
              <a:defRPr/>
            </a:pPr>
            <a:r>
              <a:rPr lang="zh-CN" altLang="en-US" sz="2800" b="1" dirty="0">
                <a:solidFill>
                  <a:srgbClr val="000000"/>
                </a:solidFill>
                <a:latin typeface="黑体" panose="02010609060101010101" pitchFamily="49" charset="-122"/>
                <a:ea typeface="黑体" panose="02010609060101010101" pitchFamily="49" charset="-122"/>
              </a:rPr>
              <a:t>第一节 犯罪主观方面概述</a:t>
            </a:r>
            <a:endParaRPr lang="en-US" altLang="zh-CN" sz="2800" b="1" dirty="0">
              <a:solidFill>
                <a:srgbClr val="000000"/>
              </a:solidFill>
              <a:latin typeface="黑体" panose="02010609060101010101" pitchFamily="49" charset="-122"/>
              <a:ea typeface="黑体" panose="02010609060101010101" pitchFamily="49" charset="-122"/>
            </a:endParaRPr>
          </a:p>
          <a:p>
            <a:pPr algn="ctr"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小案例</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丈夫甲计划利用在水库教妻子乙游泳的机会溺死乙，但在甲开车带乙前往水库的路上因甲严重违章发生交通事故，造成乙死亡。甲对乙的死亡是否成立故意杀人罪既遂？（杀妻案）</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en-US" altLang="zh-CN" sz="2400" b="1"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一、犯罪主观方面的概念</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指犯罪主体对其实施的</a:t>
            </a:r>
            <a:r>
              <a:rPr lang="zh-CN" altLang="en-US" sz="2400" dirty="0">
                <a:solidFill>
                  <a:srgbClr val="0070C0"/>
                </a:solidFill>
                <a:latin typeface="黑体" panose="02010609060101010101" pitchFamily="49" charset="-122"/>
                <a:ea typeface="黑体" panose="02010609060101010101" pitchFamily="49" charset="-122"/>
              </a:rPr>
              <a:t>危害行为及其所造成的危害结果</a:t>
            </a:r>
            <a:r>
              <a:rPr lang="zh-CN" altLang="en-US" sz="2400" dirty="0">
                <a:solidFill>
                  <a:srgbClr val="000000"/>
                </a:solidFill>
                <a:latin typeface="黑体" panose="02010609060101010101" pitchFamily="49" charset="-122"/>
                <a:ea typeface="黑体" panose="02010609060101010101" pitchFamily="49" charset="-122"/>
              </a:rPr>
              <a:t>所持的</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心理态度</a:t>
            </a:r>
            <a:r>
              <a:rPr lang="zh-CN" altLang="en-US" sz="2400" dirty="0">
                <a:solidFill>
                  <a:srgbClr val="000000"/>
                </a:solidFill>
                <a:latin typeface="黑体" panose="02010609060101010101" pitchFamily="49" charset="-122"/>
                <a:ea typeface="黑体" panose="02010609060101010101" pitchFamily="49" charset="-122"/>
              </a:rPr>
              <a:t>，是追究行为人危害社会行为的刑事责任的</a:t>
            </a:r>
            <a:r>
              <a:rPr lang="zh-CN" altLang="en-US" sz="2400" dirty="0">
                <a:solidFill>
                  <a:srgbClr val="0070C0"/>
                </a:solidFill>
                <a:latin typeface="黑体" panose="02010609060101010101" pitchFamily="49" charset="-122"/>
                <a:ea typeface="黑体" panose="02010609060101010101" pitchFamily="49" charset="-122"/>
              </a:rPr>
              <a:t>主观基础。</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b="1"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二、犯罪主观方面的内容</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包括</a:t>
            </a:r>
            <a:r>
              <a:rPr lang="zh-CN" altLang="en-US" sz="2400" dirty="0">
                <a:solidFill>
                  <a:srgbClr val="0070C0"/>
                </a:solidFill>
                <a:latin typeface="黑体" panose="02010609060101010101" pitchFamily="49" charset="-122"/>
                <a:ea typeface="黑体" panose="02010609060101010101" pitchFamily="49" charset="-122"/>
              </a:rPr>
              <a:t>犯罪故意、犯罪过失、犯罪目的、犯罪动机</a:t>
            </a:r>
            <a:r>
              <a:rPr lang="zh-CN" altLang="en-US" sz="2400" dirty="0">
                <a:solidFill>
                  <a:srgbClr val="000000"/>
                </a:solidFill>
                <a:latin typeface="黑体" panose="02010609060101010101" pitchFamily="49" charset="-122"/>
                <a:ea typeface="黑体" panose="02010609060101010101" pitchFamily="49" charset="-122"/>
              </a:rPr>
              <a:t>等心理因素。其中故意或者过失是犯罪构成主观方面的</a:t>
            </a:r>
            <a:r>
              <a:rPr lang="zh-CN" altLang="en-US" sz="2400" dirty="0">
                <a:solidFill>
                  <a:srgbClr val="0070C0"/>
                </a:solidFill>
                <a:latin typeface="黑体" panose="02010609060101010101" pitchFamily="49" charset="-122"/>
                <a:ea typeface="黑体" panose="02010609060101010101" pitchFamily="49" charset="-122"/>
              </a:rPr>
              <a:t>必要要素</a:t>
            </a:r>
            <a:r>
              <a:rPr lang="zh-CN" altLang="en-US" sz="2400" dirty="0">
                <a:solidFill>
                  <a:srgbClr val="000000"/>
                </a:solidFill>
                <a:latin typeface="黑体" panose="02010609060101010101" pitchFamily="49" charset="-122"/>
                <a:ea typeface="黑体" panose="02010609060101010101" pitchFamily="49" charset="-122"/>
              </a:rPr>
              <a:t>，犯罪目的是</a:t>
            </a:r>
            <a:r>
              <a:rPr lang="zh-CN" altLang="en-US" sz="2400" dirty="0">
                <a:solidFill>
                  <a:srgbClr val="0070C0"/>
                </a:solidFill>
                <a:latin typeface="黑体" panose="02010609060101010101" pitchFamily="49" charset="-122"/>
                <a:ea typeface="黑体" panose="02010609060101010101" pitchFamily="49" charset="-122"/>
              </a:rPr>
              <a:t>某些犯罪</a:t>
            </a:r>
            <a:r>
              <a:rPr lang="zh-CN" altLang="en-US" sz="2400" dirty="0">
                <a:solidFill>
                  <a:srgbClr val="000000"/>
                </a:solidFill>
                <a:latin typeface="黑体" panose="02010609060101010101" pitchFamily="49" charset="-122"/>
                <a:ea typeface="黑体" panose="02010609060101010101" pitchFamily="49" charset="-122"/>
              </a:rPr>
              <a:t>成立所必须具备的要素，犯罪动机</a:t>
            </a:r>
            <a:r>
              <a:rPr lang="zh-CN" altLang="en-US" sz="2400" dirty="0">
                <a:solidFill>
                  <a:srgbClr val="0070C0"/>
                </a:solidFill>
                <a:latin typeface="黑体" panose="02010609060101010101" pitchFamily="49" charset="-122"/>
                <a:ea typeface="黑体" panose="02010609060101010101" pitchFamily="49" charset="-122"/>
              </a:rPr>
              <a:t>一般不是</a:t>
            </a:r>
            <a:r>
              <a:rPr lang="zh-CN" altLang="en-US" sz="2400" dirty="0">
                <a:solidFill>
                  <a:srgbClr val="000000"/>
                </a:solidFill>
                <a:latin typeface="黑体" panose="02010609060101010101" pitchFamily="49" charset="-122"/>
                <a:ea typeface="黑体" panose="02010609060101010101" pitchFamily="49" charset="-122"/>
              </a:rPr>
              <a:t>犯罪的要件，但它对量刑起着重要的作用。</a:t>
            </a:r>
            <a:endParaRPr lang="en-US" altLang="zh-CN" sz="2400" dirty="0">
              <a:solidFill>
                <a:srgbClr val="000000"/>
              </a:solidFill>
              <a:latin typeface="黑体" panose="02010609060101010101" pitchFamily="49" charset="-122"/>
              <a:ea typeface="黑体" panose="02010609060101010101" pitchFamily="49" charset="-122"/>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DA481-3B72-6C2E-FF57-898EA6216EA0}"/>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C2536F9A-7A1D-A8B6-1B77-92736A161954}"/>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E8DB97A1-A78E-D29B-B7F3-F3160A0F45D3}"/>
              </a:ext>
            </a:extLst>
          </p:cNvPr>
          <p:cNvSpPr/>
          <p:nvPr/>
        </p:nvSpPr>
        <p:spPr>
          <a:xfrm>
            <a:off x="80962" y="228123"/>
            <a:ext cx="8982075" cy="3570208"/>
          </a:xfrm>
          <a:prstGeom prst="rect">
            <a:avLst/>
          </a:prstGeom>
        </p:spPr>
        <p:txBody>
          <a:bodyPr wrap="square">
            <a:spAutoFit/>
          </a:bodyPr>
          <a:lstStyle/>
          <a:p>
            <a:pPr algn="just" eaLnBrk="1">
              <a:defRPr/>
            </a:pPr>
            <a:r>
              <a:rPr lang="zh-CN" altLang="en-US" sz="2400" dirty="0">
                <a:latin typeface="仿宋" panose="02010609060101010101" pitchFamily="49" charset="-122"/>
                <a:ea typeface="仿宋" panose="02010609060101010101" pitchFamily="49" charset="-122"/>
              </a:rPr>
              <a:t>    例</a:t>
            </a:r>
            <a:r>
              <a:rPr lang="en-US" altLang="zh-CN" sz="2400" dirty="0">
                <a:latin typeface="仿宋" panose="02010609060101010101" pitchFamily="49" charset="-122"/>
                <a:ea typeface="仿宋" panose="02010609060101010101" pitchFamily="49" charset="-122"/>
              </a:rPr>
              <a:t>1</a:t>
            </a:r>
            <a:r>
              <a:rPr lang="zh-CN" altLang="en-US" sz="2400" dirty="0">
                <a:latin typeface="仿宋" panose="02010609060101010101" pitchFamily="49" charset="-122"/>
                <a:ea typeface="仿宋" panose="02010609060101010101" pitchFamily="49" charset="-122"/>
              </a:rPr>
              <a:t>，警察甲在执行公务时，突然心脏病发作，目睹歹徒伤人致死而不能采取措施，甲既不具有故意也不是出于过失，而是由于不能抗拒的原因所致，故甲的行为不构成犯罪。</a:t>
            </a:r>
            <a:endParaRPr lang="en-US" altLang="zh-CN" sz="2400" dirty="0">
              <a:latin typeface="仿宋" panose="02010609060101010101" pitchFamily="49" charset="-122"/>
              <a:ea typeface="仿宋" panose="02010609060101010101" pitchFamily="49" charset="-122"/>
            </a:endParaRPr>
          </a:p>
          <a:p>
            <a:pPr algn="just" eaLnBrk="1">
              <a:defRPr/>
            </a:pPr>
            <a:endParaRPr lang="en-US" altLang="zh-CN" sz="1000" dirty="0">
              <a:latin typeface="仿宋" panose="02010609060101010101" pitchFamily="49" charset="-122"/>
              <a:ea typeface="仿宋" panose="02010609060101010101" pitchFamily="49" charset="-122"/>
            </a:endParaRPr>
          </a:p>
          <a:p>
            <a:pPr algn="just" eaLnBrk="1">
              <a:defRPr/>
            </a:pPr>
            <a:r>
              <a:rPr lang="en-US" altLang="zh-CN" sz="2400"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例</a:t>
            </a:r>
            <a:r>
              <a:rPr lang="en-US" altLang="zh-CN" sz="2400" dirty="0">
                <a:latin typeface="仿宋" panose="02010609060101010101" pitchFamily="49" charset="-122"/>
                <a:ea typeface="仿宋" panose="02010609060101010101" pitchFamily="49" charset="-122"/>
              </a:rPr>
              <a:t>2</a:t>
            </a:r>
            <a:r>
              <a:rPr lang="zh-CN" altLang="en-US" sz="2400" dirty="0">
                <a:latin typeface="仿宋" panose="02010609060101010101" pitchFamily="49" charset="-122"/>
                <a:ea typeface="仿宋" panose="02010609060101010101" pitchFamily="49" charset="-122"/>
              </a:rPr>
              <a:t>，医疗队员奉命前往地震灾区救援，但因为山体滑坡，前方道路受阻，结果未能如期赶往指定救援地点，以致多名重伤员因得不到及时救治而死亡。对此结果的发生，医疗队员是有所预见的，但他们并不存在任何失职行为，完全是由于不能抗拒的原因导致他们无法及时履行职责。因此本案属不可抗力，医疗队员对死亡结果不承担责任。</a:t>
            </a:r>
            <a:endParaRPr lang="en-US" altLang="zh-CN" sz="2400" dirty="0">
              <a:latin typeface="仿宋" panose="02010609060101010101" pitchFamily="49" charset="-122"/>
              <a:ea typeface="仿宋" panose="02010609060101010101" pitchFamily="49" charset="-122"/>
            </a:endParaRPr>
          </a:p>
        </p:txBody>
      </p:sp>
      <p:sp>
        <p:nvSpPr>
          <p:cNvPr id="4" name="文本框 3">
            <a:extLst>
              <a:ext uri="{FF2B5EF4-FFF2-40B4-BE49-F238E27FC236}">
                <a16:creationId xmlns:a16="http://schemas.microsoft.com/office/drawing/2014/main" id="{F008C9C2-781D-35DA-30F7-3E3784CED309}"/>
              </a:ext>
            </a:extLst>
          </p:cNvPr>
          <p:cNvSpPr txBox="1"/>
          <p:nvPr/>
        </p:nvSpPr>
        <p:spPr>
          <a:xfrm>
            <a:off x="2466050" y="3888650"/>
            <a:ext cx="4211898" cy="461665"/>
          </a:xfrm>
          <a:prstGeom prst="rect">
            <a:avLst/>
          </a:prstGeom>
          <a:noFill/>
        </p:spPr>
        <p:txBody>
          <a:bodyPr wrap="square">
            <a:spAutoFit/>
          </a:bodyPr>
          <a:lstStyle/>
          <a:p>
            <a:r>
              <a:rPr lang="zh-CN" altLang="en-US" sz="2400" dirty="0">
                <a:latin typeface="黑体" panose="02010609060101010101" pitchFamily="49" charset="-122"/>
                <a:ea typeface="黑体" panose="02010609060101010101" pitchFamily="49" charset="-122"/>
              </a:rPr>
              <a:t>意外事件和不可抗力的异同</a:t>
            </a:r>
            <a:endParaRPr lang="zh-CN" altLang="en-US" sz="2400" dirty="0"/>
          </a:p>
        </p:txBody>
      </p:sp>
      <p:graphicFrame>
        <p:nvGraphicFramePr>
          <p:cNvPr id="5" name="表格 4">
            <a:extLst>
              <a:ext uri="{FF2B5EF4-FFF2-40B4-BE49-F238E27FC236}">
                <a16:creationId xmlns:a16="http://schemas.microsoft.com/office/drawing/2014/main" id="{2D7B0B57-7FDA-DC09-C8F5-BD08E024D32F}"/>
              </a:ext>
            </a:extLst>
          </p:cNvPr>
          <p:cNvGraphicFramePr>
            <a:graphicFrameLocks noGrp="1"/>
          </p:cNvGraphicFramePr>
          <p:nvPr>
            <p:extLst>
              <p:ext uri="{D42A27DB-BD31-4B8C-83A1-F6EECF244321}">
                <p14:modId xmlns:p14="http://schemas.microsoft.com/office/powerpoint/2010/main" val="2570364557"/>
              </p:ext>
            </p:extLst>
          </p:nvPr>
        </p:nvGraphicFramePr>
        <p:xfrm>
          <a:off x="179734" y="4435317"/>
          <a:ext cx="8641656" cy="2194560"/>
        </p:xfrm>
        <a:graphic>
          <a:graphicData uri="http://schemas.openxmlformats.org/drawingml/2006/table">
            <a:tbl>
              <a:tblPr firstCol="1" bandRow="1">
                <a:tableStyleId>{5C22544A-7EE6-4342-B048-85BDC9FD1C3A}</a:tableStyleId>
              </a:tblPr>
              <a:tblGrid>
                <a:gridCol w="1008113">
                  <a:extLst>
                    <a:ext uri="{9D8B030D-6E8A-4147-A177-3AD203B41FA5}">
                      <a16:colId xmlns:a16="http://schemas.microsoft.com/office/drawing/2014/main" val="2862171914"/>
                    </a:ext>
                  </a:extLst>
                </a:gridCol>
                <a:gridCol w="7633543">
                  <a:extLst>
                    <a:ext uri="{9D8B030D-6E8A-4147-A177-3AD203B41FA5}">
                      <a16:colId xmlns:a16="http://schemas.microsoft.com/office/drawing/2014/main" val="1560988337"/>
                    </a:ext>
                  </a:extLst>
                </a:gridCol>
              </a:tblGrid>
              <a:tr h="370840">
                <a:tc rowSpan="2">
                  <a:txBody>
                    <a:bodyPr/>
                    <a:lstStyle/>
                    <a:p>
                      <a:pPr algn="ctr"/>
                      <a:r>
                        <a:rPr lang="zh-CN" altLang="en-US" sz="2000" dirty="0">
                          <a:latin typeface="仿宋" panose="02010609060101010101" pitchFamily="49" charset="-122"/>
                          <a:ea typeface="仿宋" panose="02010609060101010101" pitchFamily="49" charset="-122"/>
                        </a:rPr>
                        <a:t>相同点</a:t>
                      </a:r>
                    </a:p>
                  </a:txBody>
                  <a:tcPr anchor="ctr" anchorCtr="1"/>
                </a:tc>
                <a:tc>
                  <a:txBody>
                    <a:bodyPr/>
                    <a:lstStyle/>
                    <a:p>
                      <a:r>
                        <a:rPr lang="zh-CN" altLang="en-US" sz="2000" dirty="0">
                          <a:latin typeface="仿宋" panose="02010609060101010101" pitchFamily="49" charset="-122"/>
                          <a:ea typeface="仿宋" panose="02010609060101010101" pitchFamily="49" charset="-122"/>
                        </a:rPr>
                        <a:t>客观上都造成了损害结果</a:t>
                      </a:r>
                    </a:p>
                  </a:txBody>
                  <a:tcPr/>
                </a:tc>
                <a:extLst>
                  <a:ext uri="{0D108BD9-81ED-4DB2-BD59-A6C34878D82A}">
                    <a16:rowId xmlns:a16="http://schemas.microsoft.com/office/drawing/2014/main" val="3748063419"/>
                  </a:ext>
                </a:extLst>
              </a:tr>
              <a:tr h="370840">
                <a:tc vMerge="1">
                  <a:txBody>
                    <a:bodyPr/>
                    <a:lstStyle/>
                    <a:p>
                      <a:endParaRPr lang="zh-CN" altLang="en-US" dirty="0"/>
                    </a:p>
                  </a:txBody>
                  <a:tcPr/>
                </a:tc>
                <a:tc>
                  <a:txBody>
                    <a:bodyPr/>
                    <a:lstStyle/>
                    <a:p>
                      <a:r>
                        <a:rPr lang="zh-CN" altLang="en-US" sz="2000" dirty="0">
                          <a:latin typeface="仿宋" panose="02010609060101010101" pitchFamily="49" charset="-122"/>
                          <a:ea typeface="仿宋" panose="02010609060101010101" pitchFamily="49" charset="-122"/>
                        </a:rPr>
                        <a:t>主观上都没有故意或者过失</a:t>
                      </a:r>
                    </a:p>
                  </a:txBody>
                  <a:tcPr/>
                </a:tc>
                <a:extLst>
                  <a:ext uri="{0D108BD9-81ED-4DB2-BD59-A6C34878D82A}">
                    <a16:rowId xmlns:a16="http://schemas.microsoft.com/office/drawing/2014/main" val="4048729557"/>
                  </a:ext>
                </a:extLst>
              </a:tr>
              <a:tr h="370840">
                <a:tc rowSpan="2">
                  <a:txBody>
                    <a:bodyPr/>
                    <a:lstStyle/>
                    <a:p>
                      <a:pPr algn="ctr"/>
                      <a:r>
                        <a:rPr lang="zh-CN" altLang="en-US" sz="2000" dirty="0">
                          <a:latin typeface="仿宋" panose="02010609060101010101" pitchFamily="49" charset="-122"/>
                          <a:ea typeface="仿宋" panose="02010609060101010101" pitchFamily="49" charset="-122"/>
                        </a:rPr>
                        <a:t>不同点</a:t>
                      </a:r>
                    </a:p>
                  </a:txBody>
                  <a:tcPr anchor="ctr" anchorCtr="1"/>
                </a:tc>
                <a:tc>
                  <a:txBody>
                    <a:bodyPr/>
                    <a:lstStyle/>
                    <a:p>
                      <a:r>
                        <a:rPr lang="zh-CN" altLang="en-US" sz="2000" dirty="0">
                          <a:latin typeface="仿宋" panose="02010609060101010101" pitchFamily="49" charset="-122"/>
                          <a:ea typeface="仿宋" panose="02010609060101010101" pitchFamily="49" charset="-122"/>
                        </a:rPr>
                        <a:t>意外事件的行为人没有认识到自己的行为会发生损害结果，因为主观上</a:t>
                      </a:r>
                      <a:r>
                        <a:rPr lang="zh-CN" altLang="en-US" sz="2000" dirty="0">
                          <a:highlight>
                            <a:srgbClr val="FFFF00"/>
                          </a:highlight>
                          <a:latin typeface="仿宋" panose="02010609060101010101" pitchFamily="49" charset="-122"/>
                          <a:ea typeface="仿宋" panose="02010609060101010101" pitchFamily="49" charset="-122"/>
                        </a:rPr>
                        <a:t>不可能预见</a:t>
                      </a:r>
                    </a:p>
                  </a:txBody>
                  <a:tcPr/>
                </a:tc>
                <a:extLst>
                  <a:ext uri="{0D108BD9-81ED-4DB2-BD59-A6C34878D82A}">
                    <a16:rowId xmlns:a16="http://schemas.microsoft.com/office/drawing/2014/main" val="2395100704"/>
                  </a:ext>
                </a:extLst>
              </a:tr>
              <a:tr h="370840">
                <a:tc vMerge="1">
                  <a:txBody>
                    <a:bodyPr/>
                    <a:lstStyle/>
                    <a:p>
                      <a:endParaRPr lang="zh-CN" altLang="en-US" dirty="0"/>
                    </a:p>
                  </a:txBody>
                  <a:tcPr/>
                </a:tc>
                <a:tc>
                  <a:txBody>
                    <a:bodyPr/>
                    <a:lstStyle/>
                    <a:p>
                      <a:r>
                        <a:rPr lang="zh-CN" altLang="en-US" sz="2000" dirty="0">
                          <a:latin typeface="仿宋" panose="02010609060101010101" pitchFamily="49" charset="-122"/>
                          <a:ea typeface="仿宋" panose="02010609060101010101" pitchFamily="49" charset="-122"/>
                        </a:rPr>
                        <a:t>不可抗力的行为人已经认识到自己的行为会发生损害结果，但是客观上</a:t>
                      </a:r>
                      <a:r>
                        <a:rPr lang="zh-CN" altLang="en-US" sz="2000" dirty="0">
                          <a:highlight>
                            <a:srgbClr val="FFFF00"/>
                          </a:highlight>
                          <a:latin typeface="仿宋" panose="02010609060101010101" pitchFamily="49" charset="-122"/>
                          <a:ea typeface="仿宋" panose="02010609060101010101" pitchFamily="49" charset="-122"/>
                        </a:rPr>
                        <a:t>不可能阻止</a:t>
                      </a:r>
                    </a:p>
                  </a:txBody>
                  <a:tcPr/>
                </a:tc>
                <a:extLst>
                  <a:ext uri="{0D108BD9-81ED-4DB2-BD59-A6C34878D82A}">
                    <a16:rowId xmlns:a16="http://schemas.microsoft.com/office/drawing/2014/main" val="1123777773"/>
                  </a:ext>
                </a:extLst>
              </a:tr>
            </a:tbl>
          </a:graphicData>
        </a:graphic>
      </p:graphicFrame>
    </p:spTree>
    <p:extLst>
      <p:ext uri="{BB962C8B-B14F-4D97-AF65-F5344CB8AC3E}">
        <p14:creationId xmlns:p14="http://schemas.microsoft.com/office/powerpoint/2010/main" val="14849689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588635-01CF-3D58-8227-21CFF082E3F9}"/>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8EA7730C-65EB-5CE5-CCC0-4CC5F1FFB9FA}"/>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39E5C4A2-65C0-B2D9-F030-8362A7E63748}"/>
              </a:ext>
            </a:extLst>
          </p:cNvPr>
          <p:cNvSpPr/>
          <p:nvPr/>
        </p:nvSpPr>
        <p:spPr>
          <a:xfrm>
            <a:off x="80962" y="332656"/>
            <a:ext cx="8982075" cy="5663089"/>
          </a:xfrm>
          <a:prstGeom prst="rect">
            <a:avLst/>
          </a:prstGeom>
        </p:spPr>
        <p:txBody>
          <a:bodyPr wrap="square">
            <a:spAutoFit/>
          </a:bodyPr>
          <a:lstStyle/>
          <a:p>
            <a:pPr algn="just" eaLnBrk="1">
              <a:defRPr/>
            </a:pPr>
            <a:r>
              <a:rPr lang="zh-CN" altLang="en-US" sz="2400" b="1" dirty="0">
                <a:latin typeface="黑体" panose="02010609060101010101" pitchFamily="49" charset="-122"/>
                <a:ea typeface="黑体" panose="02010609060101010101" pitchFamily="49" charset="-122"/>
              </a:rPr>
              <a:t>    三、无期待可能性（</a:t>
            </a:r>
            <a:r>
              <a:rPr lang="zh-CN" altLang="en-US" sz="2400" b="1" dirty="0">
                <a:solidFill>
                  <a:srgbClr val="0070C0"/>
                </a:solidFill>
                <a:latin typeface="黑体" panose="02010609060101010101" pitchFamily="49" charset="-122"/>
                <a:ea typeface="黑体" panose="02010609060101010101" pitchFamily="49" charset="-122"/>
              </a:rPr>
              <a:t>强人所难</a:t>
            </a:r>
            <a:r>
              <a:rPr lang="zh-CN" altLang="en-US" sz="2400" b="1" dirty="0">
                <a:latin typeface="黑体" panose="02010609060101010101" pitchFamily="49" charset="-122"/>
                <a:ea typeface="黑体" panose="02010609060101010101" pitchFamily="49" charset="-122"/>
              </a:rPr>
              <a:t>）</a:t>
            </a:r>
            <a:endParaRPr lang="en-US" altLang="zh-CN" sz="2400" b="1" dirty="0">
              <a:latin typeface="黑体" panose="02010609060101010101" pitchFamily="49" charset="-122"/>
              <a:ea typeface="黑体" panose="02010609060101010101" pitchFamily="49" charset="-122"/>
            </a:endParaRPr>
          </a:p>
          <a:p>
            <a:pPr algn="just" eaLnBrk="1">
              <a:defRPr/>
            </a:pPr>
            <a:endParaRPr lang="en-US" altLang="zh-CN" sz="1000" b="1" dirty="0">
              <a:latin typeface="黑体" panose="02010609060101010101" pitchFamily="49" charset="-122"/>
              <a:ea typeface="黑体" panose="02010609060101010101" pitchFamily="49" charset="-122"/>
            </a:endParaRPr>
          </a:p>
          <a:p>
            <a:pPr algn="just" eaLnBrk="1">
              <a:defRPr/>
            </a:pPr>
            <a:endParaRPr lang="en-US" altLang="zh-CN" sz="1000" b="1"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期待可能性是指在行为人实行犯罪的具体场合，期待其实施适法行为而不实施违法行为的可能性。</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2400"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法律不能强人所难</a:t>
            </a:r>
            <a:r>
              <a:rPr lang="zh-CN" altLang="en-US" sz="2400" dirty="0">
                <a:latin typeface="黑体" panose="02010609060101010101" pitchFamily="49" charset="-122"/>
                <a:ea typeface="黑体" panose="02010609060101010101" pitchFamily="49" charset="-122"/>
              </a:rPr>
              <a:t>”是期待可能性理论背后的法理。</a:t>
            </a:r>
            <a:r>
              <a:rPr lang="zh-CN" altLang="en-US" sz="2400" dirty="0">
                <a:solidFill>
                  <a:srgbClr val="0070C0"/>
                </a:solidFill>
                <a:latin typeface="黑体" panose="02010609060101010101" pitchFamily="49" charset="-122"/>
                <a:ea typeface="黑体" panose="02010609060101010101" pitchFamily="49" charset="-122"/>
              </a:rPr>
              <a:t>有期待可能性</a:t>
            </a:r>
            <a:r>
              <a:rPr lang="zh-CN" altLang="en-US" sz="2400" dirty="0">
                <a:latin typeface="黑体" panose="02010609060101010101" pitchFamily="49" charset="-122"/>
                <a:ea typeface="黑体" panose="02010609060101010101" pitchFamily="49" charset="-122"/>
              </a:rPr>
              <a:t>，是指根据行为时的具体情况，</a:t>
            </a:r>
            <a:r>
              <a:rPr lang="zh-CN" altLang="en-US" sz="2400" dirty="0">
                <a:solidFill>
                  <a:srgbClr val="0070C0"/>
                </a:solidFill>
                <a:latin typeface="黑体" panose="02010609060101010101" pitchFamily="49" charset="-122"/>
                <a:ea typeface="黑体" panose="02010609060101010101" pitchFamily="49" charset="-122"/>
              </a:rPr>
              <a:t>有可能期待</a:t>
            </a:r>
            <a:r>
              <a:rPr lang="zh-CN" altLang="en-US" sz="2400" dirty="0">
                <a:latin typeface="黑体" panose="02010609060101010101" pitchFamily="49" charset="-122"/>
                <a:ea typeface="黑体" panose="02010609060101010101" pitchFamily="49" charset="-122"/>
              </a:rPr>
              <a:t>行为人遵守法律，而不实施违法行为。</a:t>
            </a:r>
            <a:r>
              <a:rPr lang="zh-CN" altLang="en-US" sz="2400" dirty="0">
                <a:solidFill>
                  <a:srgbClr val="0070C0"/>
                </a:solidFill>
                <a:latin typeface="黑体" panose="02010609060101010101" pitchFamily="49" charset="-122"/>
                <a:ea typeface="黑体" panose="02010609060101010101" pitchFamily="49" charset="-122"/>
              </a:rPr>
              <a:t>无期待可能性</a:t>
            </a:r>
            <a:r>
              <a:rPr lang="zh-CN" altLang="en-US" sz="2400" dirty="0">
                <a:latin typeface="黑体" panose="02010609060101010101" pitchFamily="49" charset="-122"/>
                <a:ea typeface="黑体" panose="02010609060101010101" pitchFamily="49" charset="-122"/>
              </a:rPr>
              <a:t>，是指根据行为时的具体情况，</a:t>
            </a:r>
            <a:r>
              <a:rPr lang="zh-CN" altLang="en-US" sz="2400" dirty="0">
                <a:solidFill>
                  <a:srgbClr val="0070C0"/>
                </a:solidFill>
                <a:latin typeface="黑体" panose="02010609060101010101" pitchFamily="49" charset="-122"/>
                <a:ea typeface="黑体" panose="02010609060101010101" pitchFamily="49" charset="-122"/>
              </a:rPr>
              <a:t>不可能期待</a:t>
            </a:r>
            <a:r>
              <a:rPr lang="zh-CN" altLang="en-US" sz="2400" dirty="0">
                <a:latin typeface="黑体" panose="02010609060101010101" pitchFamily="49" charset="-122"/>
                <a:ea typeface="黑体" panose="02010609060101010101" pitchFamily="49" charset="-122"/>
              </a:rPr>
              <a:t>行为人继续遵守法律。因此，即使行为人实施了违法行为，也</a:t>
            </a:r>
            <a:r>
              <a:rPr lang="zh-CN" altLang="en-US" sz="2400" dirty="0">
                <a:highlight>
                  <a:srgbClr val="FFFF00"/>
                </a:highlight>
                <a:latin typeface="黑体" panose="02010609060101010101" pitchFamily="49" charset="-122"/>
                <a:ea typeface="黑体" panose="02010609060101010101" pitchFamily="49" charset="-122"/>
              </a:rPr>
              <a:t>无罪</a:t>
            </a:r>
            <a:r>
              <a:rPr lang="zh-CN" altLang="en-US" sz="2400" dirty="0">
                <a:latin typeface="黑体" panose="02010609060101010101" pitchFamily="49" charset="-122"/>
                <a:ea typeface="黑体" panose="02010609060101010101" pitchFamily="49" charset="-122"/>
              </a:rPr>
              <a:t>。期待可能分</a:t>
            </a:r>
            <a:r>
              <a:rPr lang="en-US" altLang="zh-CN" sz="2400" dirty="0">
                <a:latin typeface="黑体" panose="02010609060101010101" pitchFamily="49" charset="-122"/>
                <a:ea typeface="黑体" panose="02010609060101010101" pitchFamily="49" charset="-122"/>
              </a:rPr>
              <a:t>2</a:t>
            </a:r>
            <a:r>
              <a:rPr lang="zh-CN" altLang="en-US" sz="2400" dirty="0">
                <a:latin typeface="黑体" panose="02010609060101010101" pitchFamily="49" charset="-122"/>
                <a:ea typeface="黑体" panose="02010609060101010101" pitchFamily="49" charset="-122"/>
              </a:rPr>
              <a:t>类：</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1000" dirty="0">
              <a:latin typeface="黑体" panose="02010609060101010101" pitchFamily="49" charset="-122"/>
              <a:ea typeface="黑体" panose="02010609060101010101" pitchFamily="49" charset="-122"/>
            </a:endParaRPr>
          </a:p>
          <a:p>
            <a:pPr algn="just" eaLnBrk="1">
              <a:defRPr/>
            </a:pPr>
            <a:endParaRPr lang="en-US" altLang="zh-CN" sz="1000"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1</a:t>
            </a:r>
            <a:r>
              <a:rPr lang="zh-CN" altLang="en-US" sz="2400" dirty="0">
                <a:latin typeface="黑体" panose="02010609060101010101" pitchFamily="49" charset="-122"/>
                <a:ea typeface="黑体" panose="02010609060101010101" pitchFamily="49" charset="-122"/>
              </a:rPr>
              <a:t>、期待可能性有无的问题（</a:t>
            </a:r>
            <a:r>
              <a:rPr lang="zh-CN" altLang="en-US" sz="2400" dirty="0">
                <a:solidFill>
                  <a:srgbClr val="0070C0"/>
                </a:solidFill>
                <a:latin typeface="黑体" panose="02010609060101010101" pitchFamily="49" charset="-122"/>
                <a:ea typeface="黑体" panose="02010609060101010101" pitchFamily="49" charset="-122"/>
              </a:rPr>
              <a:t>是否阻却责任</a:t>
            </a:r>
            <a:r>
              <a:rPr lang="zh-CN" altLang="en-US" sz="2400" dirty="0">
                <a:latin typeface="黑体" panose="02010609060101010101" pitchFamily="49" charset="-122"/>
                <a:ea typeface="黑体" panose="02010609060101010101" pitchFamily="49" charset="-122"/>
              </a:rPr>
              <a:t>），</a:t>
            </a:r>
            <a:r>
              <a:rPr lang="zh-CN" altLang="en-US" sz="2400" dirty="0">
                <a:latin typeface="仿宋" panose="02010609060101010101" pitchFamily="49" charset="-122"/>
                <a:ea typeface="仿宋" panose="02010609060101010101" pitchFamily="49" charset="-122"/>
              </a:rPr>
              <a:t>如小偷销赃不成立掩饰、隐瞒犯罪所得罪。</a:t>
            </a:r>
            <a:endParaRPr lang="en-US" altLang="zh-CN" sz="2400" dirty="0">
              <a:latin typeface="仿宋" panose="02010609060101010101" pitchFamily="49" charset="-122"/>
              <a:ea typeface="仿宋" panose="02010609060101010101" pitchFamily="49" charset="-122"/>
            </a:endParaRPr>
          </a:p>
          <a:p>
            <a:pPr algn="just" eaLnBrk="1">
              <a:defRPr/>
            </a:pPr>
            <a:endParaRPr lang="en-US" altLang="zh-CN" sz="1000"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2</a:t>
            </a:r>
            <a:r>
              <a:rPr lang="zh-CN" altLang="en-US" sz="2400" dirty="0">
                <a:latin typeface="黑体" panose="02010609060101010101" pitchFamily="49" charset="-122"/>
                <a:ea typeface="黑体" panose="02010609060101010101" pitchFamily="49" charset="-122"/>
              </a:rPr>
              <a:t>、期待可能性程度的问题（</a:t>
            </a:r>
            <a:r>
              <a:rPr lang="zh-CN" altLang="en-US" sz="2400" dirty="0">
                <a:solidFill>
                  <a:srgbClr val="0070C0"/>
                </a:solidFill>
                <a:latin typeface="黑体" panose="02010609060101010101" pitchFamily="49" charset="-122"/>
                <a:ea typeface="黑体" panose="02010609060101010101" pitchFamily="49" charset="-122"/>
              </a:rPr>
              <a:t>是否减轻责任</a:t>
            </a:r>
            <a:r>
              <a:rPr lang="zh-CN" altLang="en-US" sz="2400" dirty="0">
                <a:latin typeface="黑体" panose="02010609060101010101" pitchFamily="49" charset="-122"/>
                <a:ea typeface="黑体" panose="02010609060101010101" pitchFamily="49" charset="-122"/>
              </a:rPr>
              <a:t>），</a:t>
            </a:r>
            <a:r>
              <a:rPr lang="zh-CN" altLang="en-US" sz="2400" dirty="0">
                <a:latin typeface="仿宋" panose="02010609060101010101" pitchFamily="49" charset="-122"/>
                <a:ea typeface="仿宋" panose="02010609060101010101" pitchFamily="49" charset="-122"/>
              </a:rPr>
              <a:t>如胁从犯应当按照他的犯罪情节减轻处罚或者免除处罚。</a:t>
            </a:r>
            <a:endParaRPr lang="en-US" altLang="zh-CN" sz="24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2136965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C1BA9-B3A2-BB1E-90BA-FC0FCA72F433}"/>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BB30BA34-C4DC-7F1E-07B4-0118FD4B9616}"/>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4" name="文本框 3">
            <a:extLst>
              <a:ext uri="{FF2B5EF4-FFF2-40B4-BE49-F238E27FC236}">
                <a16:creationId xmlns:a16="http://schemas.microsoft.com/office/drawing/2014/main" id="{C7863E5A-A33F-4E8C-493E-038A79ABA97F}"/>
              </a:ext>
            </a:extLst>
          </p:cNvPr>
          <p:cNvSpPr txBox="1"/>
          <p:nvPr/>
        </p:nvSpPr>
        <p:spPr>
          <a:xfrm>
            <a:off x="143731" y="1124744"/>
            <a:ext cx="8856538" cy="3785652"/>
          </a:xfrm>
          <a:prstGeom prst="rect">
            <a:avLst/>
          </a:prstGeom>
          <a:noFill/>
        </p:spPr>
        <p:txBody>
          <a:bodyPr wrap="square">
            <a:spAutoFit/>
          </a:bodyPr>
          <a:lstStyle/>
          <a:p>
            <a:pPr algn="just" eaLnBrk="1"/>
            <a:r>
              <a:rPr lang="zh-CN" altLang="en-US" sz="2400" dirty="0">
                <a:latin typeface="仿宋" panose="02010609060101010101" pitchFamily="49" charset="-122"/>
                <a:ea typeface="仿宋" panose="02010609060101010101" pitchFamily="49" charset="-122"/>
              </a:rPr>
              <a:t>    例如</a:t>
            </a:r>
            <a:r>
              <a:rPr lang="en-US" altLang="zh-CN" sz="2400" dirty="0">
                <a:latin typeface="仿宋" panose="02010609060101010101" pitchFamily="49" charset="-122"/>
                <a:ea typeface="仿宋" panose="02010609060101010101" pitchFamily="49" charset="-122"/>
              </a:rPr>
              <a:t>,</a:t>
            </a:r>
            <a:r>
              <a:rPr lang="zh-CN" altLang="en-US" sz="2400" dirty="0">
                <a:latin typeface="仿宋" panose="02010609060101010101" pitchFamily="49" charset="-122"/>
                <a:ea typeface="仿宋" panose="02010609060101010101" pitchFamily="49" charset="-122"/>
              </a:rPr>
              <a:t>（1897年德国帝国法院的“癖马案”）马车店有一匹马经常因为尾巴缠住缰绳受惊后狂奔，马车夫甲和雇主乙都知道这匹马的这一癖性。甲向雇主乙提出更换一匹马，但乙不同意，以解雇威胁不能换。甲只好服从安排，结果在途中该匹马又像往常一样癖性发作，甲完全失去了对该马的控制。结果，狂奔的马致行人受伤。法院宣告甲无罪。</a:t>
            </a:r>
            <a:endParaRPr lang="en-US" altLang="zh-CN" sz="2400" dirty="0">
              <a:latin typeface="仿宋" panose="02010609060101010101" pitchFamily="49" charset="-122"/>
              <a:ea typeface="仿宋" panose="02010609060101010101" pitchFamily="49" charset="-122"/>
            </a:endParaRPr>
          </a:p>
          <a:p>
            <a:pPr algn="just" eaLnBrk="1"/>
            <a:r>
              <a:rPr lang="en-US" altLang="zh-CN" sz="2400"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其理由是：甲虽然认识到该马有怪癖可能导致伤人的后果，但当他要求更换一匹马时，雇主不但不允，反以解雇相威胁。在这种情况下，很难期待被告人不惜失掉工作，违抗雇主的命令而拒绝驾驭该马车，因此，被告人不负责任。</a:t>
            </a:r>
          </a:p>
        </p:txBody>
      </p:sp>
    </p:spTree>
    <p:extLst>
      <p:ext uri="{BB962C8B-B14F-4D97-AF65-F5344CB8AC3E}">
        <p14:creationId xmlns:p14="http://schemas.microsoft.com/office/powerpoint/2010/main" val="1297108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D240A-4BF1-D111-B8B5-63B79EBC5E5E}"/>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AAD0E1C7-DADF-E3C6-0024-48FA2469F57B}"/>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1E38841C-8989-FF5D-80CB-E95076F634F0}"/>
              </a:ext>
            </a:extLst>
          </p:cNvPr>
          <p:cNvSpPr/>
          <p:nvPr/>
        </p:nvSpPr>
        <p:spPr>
          <a:xfrm>
            <a:off x="80962" y="335845"/>
            <a:ext cx="8982075" cy="6186309"/>
          </a:xfrm>
          <a:prstGeom prst="rect">
            <a:avLst/>
          </a:prstGeom>
        </p:spPr>
        <p:txBody>
          <a:bodyPr wrap="square">
            <a:spAutoFit/>
          </a:bodyPr>
          <a:lstStyle/>
          <a:p>
            <a:pPr algn="just" eaLnBrk="1">
              <a:defRPr/>
            </a:pPr>
            <a:r>
              <a:rPr lang="zh-CN" altLang="en-US" sz="2200" dirty="0">
                <a:latin typeface="黑体" panose="02010609060101010101" pitchFamily="49" charset="-122"/>
                <a:ea typeface="黑体" panose="02010609060101010101" pitchFamily="49" charset="-122"/>
              </a:rPr>
              <a:t>    由于期待可能性理论存在法律上</a:t>
            </a:r>
            <a:r>
              <a:rPr lang="zh-CN" altLang="en-US" sz="2200" dirty="0">
                <a:solidFill>
                  <a:srgbClr val="0070C0"/>
                </a:solidFill>
                <a:latin typeface="黑体" panose="02010609060101010101" pitchFamily="49" charset="-122"/>
                <a:ea typeface="黑体" panose="02010609060101010101" pitchFamily="49" charset="-122"/>
              </a:rPr>
              <a:t>没有明文规定、判断标准不明确</a:t>
            </a:r>
            <a:r>
              <a:rPr lang="zh-CN" altLang="en-US" sz="2200" dirty="0">
                <a:latin typeface="黑体" panose="02010609060101010101" pitchFamily="49" charset="-122"/>
                <a:ea typeface="黑体" panose="02010609060101010101" pitchFamily="49" charset="-122"/>
              </a:rPr>
              <a:t>等缺陷，因此，其适用必须</a:t>
            </a:r>
            <a:r>
              <a:rPr lang="zh-CN" altLang="en-US" sz="2200" dirty="0">
                <a:solidFill>
                  <a:srgbClr val="0070C0"/>
                </a:solidFill>
                <a:latin typeface="黑体" panose="02010609060101010101" pitchFamily="49" charset="-122"/>
                <a:ea typeface="黑体" panose="02010609060101010101" pitchFamily="49" charset="-122"/>
              </a:rPr>
              <a:t>极其慎重</a:t>
            </a:r>
            <a:r>
              <a:rPr lang="zh-CN" altLang="en-US" sz="2200" dirty="0">
                <a:latin typeface="黑体" panose="02010609060101010101" pitchFamily="49" charset="-122"/>
                <a:ea typeface="黑体" panose="02010609060101010101" pitchFamily="49" charset="-122"/>
              </a:rPr>
              <a:t>。其常见情形如下</a:t>
            </a:r>
            <a:r>
              <a:rPr lang="en-US" altLang="zh-CN" sz="2200" dirty="0">
                <a:latin typeface="黑体" panose="02010609060101010101" pitchFamily="49" charset="-122"/>
                <a:ea typeface="黑体" panose="02010609060101010101" pitchFamily="49" charset="-122"/>
              </a:rPr>
              <a:t>:</a:t>
            </a:r>
          </a:p>
          <a:p>
            <a:pPr algn="just" eaLnBrk="1">
              <a:defRPr/>
            </a:pPr>
            <a:r>
              <a:rPr lang="zh-CN" altLang="en-US" sz="2200" dirty="0">
                <a:latin typeface="黑体" panose="02010609060101010101" pitchFamily="49" charset="-122"/>
                <a:ea typeface="黑体" panose="02010609060101010101" pitchFamily="49" charset="-122"/>
              </a:rPr>
              <a:t>    </a:t>
            </a:r>
            <a:r>
              <a:rPr lang="en-US" altLang="zh-CN" sz="2200" dirty="0">
                <a:latin typeface="黑体" panose="02010609060101010101" pitchFamily="49" charset="-122"/>
                <a:ea typeface="黑体" panose="02010609060101010101" pitchFamily="49" charset="-122"/>
              </a:rPr>
              <a:t>1</a:t>
            </a:r>
            <a:r>
              <a:rPr lang="zh-CN" altLang="en-US" sz="2200" dirty="0">
                <a:latin typeface="黑体" panose="02010609060101010101" pitchFamily="49" charset="-122"/>
                <a:ea typeface="黑体" panose="02010609060101010101" pitchFamily="49" charset="-122"/>
              </a:rPr>
              <a:t>、在遇到紧急危机时，为了保全自己的利益而不得不损害他人利益的行为。</a:t>
            </a:r>
            <a:r>
              <a:rPr lang="zh-CN" altLang="en-US" sz="2200" dirty="0">
                <a:latin typeface="仿宋" panose="02010609060101010101" pitchFamily="49" charset="-122"/>
                <a:ea typeface="仿宋" panose="02010609060101010101" pitchFamily="49" charset="-122"/>
              </a:rPr>
              <a:t>如避险过当，应减轻或者免除处罚（期待可能性降低）。</a:t>
            </a:r>
            <a:endParaRPr lang="en-US" altLang="zh-CN" sz="2200" dirty="0">
              <a:latin typeface="黑体" panose="02010609060101010101" pitchFamily="49" charset="-122"/>
              <a:ea typeface="黑体" panose="02010609060101010101" pitchFamily="49" charset="-122"/>
            </a:endParaRPr>
          </a:p>
          <a:p>
            <a:pPr algn="just" eaLnBrk="1">
              <a:defRPr/>
            </a:pPr>
            <a:r>
              <a:rPr lang="en-US" altLang="zh-CN" sz="2200" dirty="0">
                <a:latin typeface="黑体" panose="02010609060101010101" pitchFamily="49" charset="-122"/>
                <a:ea typeface="黑体" panose="02010609060101010101" pitchFamily="49" charset="-122"/>
              </a:rPr>
              <a:t>    2</a:t>
            </a:r>
            <a:r>
              <a:rPr lang="zh-CN" altLang="en-US" sz="2200" dirty="0">
                <a:latin typeface="黑体" panose="02010609060101010101" pitchFamily="49" charset="-122"/>
                <a:ea typeface="黑体" panose="02010609060101010101" pitchFamily="49" charset="-122"/>
              </a:rPr>
              <a:t>、行为人在面临生理疾病或者面对重大灾难性事件时所作出的损害他人或者社会利益的行为。</a:t>
            </a:r>
            <a:r>
              <a:rPr lang="zh-CN" altLang="en-US" sz="2200" dirty="0">
                <a:latin typeface="仿宋" panose="02010609060101010101" pitchFamily="49" charset="-122"/>
                <a:ea typeface="仿宋" panose="02010609060101010101" pitchFamily="49" charset="-122"/>
              </a:rPr>
              <a:t>如在大地震时，众人争先恐后夺门而出，结果挤死他人（没有期待可能性）。</a:t>
            </a:r>
            <a:endParaRPr lang="en-US" altLang="zh-CN" sz="2200" dirty="0">
              <a:latin typeface="黑体" panose="02010609060101010101" pitchFamily="49" charset="-122"/>
              <a:ea typeface="黑体" panose="02010609060101010101" pitchFamily="49" charset="-122"/>
            </a:endParaRPr>
          </a:p>
          <a:p>
            <a:pPr algn="just" eaLnBrk="1">
              <a:defRPr/>
            </a:pPr>
            <a:r>
              <a:rPr lang="en-US" altLang="zh-CN" sz="2200" dirty="0">
                <a:latin typeface="黑体" panose="02010609060101010101" pitchFamily="49" charset="-122"/>
                <a:ea typeface="黑体" panose="02010609060101010101" pitchFamily="49" charset="-122"/>
              </a:rPr>
              <a:t>    3</a:t>
            </a:r>
            <a:r>
              <a:rPr lang="zh-CN" altLang="en-US" sz="2200" dirty="0">
                <a:latin typeface="黑体" panose="02010609060101010101" pitchFamily="49" charset="-122"/>
                <a:ea typeface="黑体" panose="02010609060101010101" pitchFamily="49" charset="-122"/>
              </a:rPr>
              <a:t>、基于期待可能性理论，下列情形可以认为不成立重婚罪：</a:t>
            </a:r>
            <a:r>
              <a:rPr lang="en-US" altLang="zh-CN" sz="2200" dirty="0">
                <a:latin typeface="黑体" panose="02010609060101010101" pitchFamily="49" charset="-122"/>
                <a:ea typeface="黑体" panose="02010609060101010101" pitchFamily="49" charset="-122"/>
              </a:rPr>
              <a:t>A.</a:t>
            </a:r>
            <a:r>
              <a:rPr lang="zh-CN" altLang="en-US" sz="2200" dirty="0">
                <a:latin typeface="黑体" panose="02010609060101010101" pitchFamily="49" charset="-122"/>
                <a:ea typeface="黑体" panose="02010609060101010101" pitchFamily="49" charset="-122"/>
              </a:rPr>
              <a:t>因自然灾害，被拐卖或者其他客观原因而流落外地，为生活所迫与他人结婚的。</a:t>
            </a:r>
            <a:r>
              <a:rPr lang="en-US" altLang="zh-CN" sz="2200" dirty="0">
                <a:latin typeface="黑体" panose="02010609060101010101" pitchFamily="49" charset="-122"/>
                <a:ea typeface="黑体" panose="02010609060101010101" pitchFamily="49" charset="-122"/>
              </a:rPr>
              <a:t>B.</a:t>
            </a:r>
            <a:r>
              <a:rPr lang="zh-CN" altLang="en-US" sz="2200" dirty="0">
                <a:latin typeface="黑体" panose="02010609060101010101" pitchFamily="49" charset="-122"/>
                <a:ea typeface="黑体" panose="02010609060101010101" pitchFamily="49" charset="-122"/>
              </a:rPr>
              <a:t>因强迫、包办婚姻或因遭受虐待，与原配偶没有感情，无法继续维持夫妻生活而外逃，由于生活无着，又与他人结婚的。</a:t>
            </a:r>
            <a:r>
              <a:rPr lang="en-US" altLang="zh-CN" sz="2200" dirty="0">
                <a:latin typeface="黑体" panose="02010609060101010101" pitchFamily="49" charset="-122"/>
                <a:ea typeface="黑体" panose="02010609060101010101" pitchFamily="49" charset="-122"/>
              </a:rPr>
              <a:t>C.</a:t>
            </a:r>
            <a:r>
              <a:rPr lang="zh-CN" altLang="en-US" sz="2200" dirty="0">
                <a:latin typeface="黑体" panose="02010609060101010101" pitchFamily="49" charset="-122"/>
                <a:ea typeface="黑体" panose="02010609060101010101" pitchFamily="49" charset="-122"/>
              </a:rPr>
              <a:t>因配偶长期外出下落不明，造成家庭生活严重困难，又与他人结婚的。</a:t>
            </a:r>
            <a:endParaRPr lang="en-US" altLang="zh-CN" sz="2200" dirty="0">
              <a:latin typeface="黑体" panose="02010609060101010101" pitchFamily="49" charset="-122"/>
              <a:ea typeface="黑体" panose="02010609060101010101" pitchFamily="49" charset="-122"/>
            </a:endParaRPr>
          </a:p>
          <a:p>
            <a:pPr algn="just" eaLnBrk="1">
              <a:defRPr/>
            </a:pPr>
            <a:r>
              <a:rPr lang="en-US" altLang="zh-CN" sz="2200" dirty="0">
                <a:latin typeface="黑体" panose="02010609060101010101" pitchFamily="49" charset="-122"/>
                <a:ea typeface="黑体" panose="02010609060101010101" pitchFamily="49" charset="-122"/>
              </a:rPr>
              <a:t>    4</a:t>
            </a:r>
            <a:r>
              <a:rPr lang="zh-CN" altLang="en-US" sz="2200" dirty="0">
                <a:latin typeface="黑体" panose="02010609060101010101" pitchFamily="49" charset="-122"/>
                <a:ea typeface="黑体" panose="02010609060101010101" pitchFamily="49" charset="-122"/>
              </a:rPr>
              <a:t>、本犯不再成立妨害司法罪。如伪造、毁灭证据，处理尸体等。</a:t>
            </a:r>
            <a:r>
              <a:rPr lang="en-US" altLang="zh-CN" sz="2200" dirty="0">
                <a:latin typeface="黑体" panose="02010609060101010101" pitchFamily="49" charset="-122"/>
                <a:ea typeface="黑体" panose="02010609060101010101" pitchFamily="49" charset="-122"/>
              </a:rPr>
              <a:t>【</a:t>
            </a:r>
            <a:r>
              <a:rPr lang="zh-CN" altLang="en-US" sz="2200" dirty="0">
                <a:latin typeface="黑体" panose="02010609060101010101" pitchFamily="49" charset="-122"/>
                <a:ea typeface="黑体" panose="02010609060101010101" pitchFamily="49" charset="-122"/>
              </a:rPr>
              <a:t>注意</a:t>
            </a:r>
            <a:r>
              <a:rPr lang="en-US" altLang="zh-CN" sz="2200" dirty="0">
                <a:latin typeface="黑体" panose="02010609060101010101" pitchFamily="49" charset="-122"/>
                <a:ea typeface="黑体" panose="02010609060101010101" pitchFamily="49" charset="-122"/>
              </a:rPr>
              <a:t>】“</a:t>
            </a:r>
            <a:r>
              <a:rPr lang="zh-CN" altLang="en-US" sz="2200" dirty="0">
                <a:latin typeface="黑体" panose="02010609060101010101" pitchFamily="49" charset="-122"/>
                <a:ea typeface="黑体" panose="02010609060101010101" pitchFamily="49" charset="-122"/>
              </a:rPr>
              <a:t>自洗钱”成立洗钱罪。</a:t>
            </a:r>
            <a:endParaRPr lang="en-US" altLang="zh-CN" sz="2200" dirty="0">
              <a:latin typeface="黑体" panose="02010609060101010101" pitchFamily="49" charset="-122"/>
              <a:ea typeface="黑体" panose="02010609060101010101" pitchFamily="49" charset="-122"/>
            </a:endParaRPr>
          </a:p>
          <a:p>
            <a:pPr algn="just" eaLnBrk="1">
              <a:defRPr/>
            </a:pPr>
            <a:r>
              <a:rPr lang="en-US" altLang="zh-CN" sz="2200" dirty="0">
                <a:latin typeface="黑体" panose="02010609060101010101" pitchFamily="49" charset="-122"/>
                <a:ea typeface="黑体" panose="02010609060101010101" pitchFamily="49" charset="-122"/>
              </a:rPr>
              <a:t>    5</a:t>
            </a:r>
            <a:r>
              <a:rPr lang="zh-CN" altLang="en-US" sz="2200" dirty="0">
                <a:latin typeface="黑体" panose="02010609060101010101" pitchFamily="49" charset="-122"/>
                <a:ea typeface="黑体" panose="02010609060101010101" pitchFamily="49" charset="-122"/>
              </a:rPr>
              <a:t>、完全因司法机关的错误而被关押，事实上确实无罪的人，若单纯脱逃，没有使用暴力，则不认定为脱逃罪。</a:t>
            </a:r>
            <a:endParaRPr lang="en-US" altLang="zh-CN" sz="2200" dirty="0">
              <a:latin typeface="黑体" panose="02010609060101010101" pitchFamily="49" charset="-122"/>
              <a:ea typeface="黑体" panose="02010609060101010101" pitchFamily="49" charset="-122"/>
            </a:endParaRPr>
          </a:p>
          <a:p>
            <a:pPr algn="just" eaLnBrk="1">
              <a:defRPr/>
            </a:pPr>
            <a:r>
              <a:rPr lang="zh-CN" altLang="en-US" sz="2200" dirty="0">
                <a:latin typeface="黑体" panose="02010609060101010101" pitchFamily="49" charset="-122"/>
                <a:ea typeface="黑体" panose="02010609060101010101" pitchFamily="49" charset="-122"/>
              </a:rPr>
              <a:t>    </a:t>
            </a:r>
            <a:r>
              <a:rPr lang="en-US" altLang="zh-CN" sz="2200" dirty="0">
                <a:latin typeface="黑体" panose="02010609060101010101" pitchFamily="49" charset="-122"/>
                <a:ea typeface="黑体" panose="02010609060101010101" pitchFamily="49" charset="-122"/>
              </a:rPr>
              <a:t>6</a:t>
            </a:r>
            <a:r>
              <a:rPr lang="zh-CN" altLang="en-US" sz="2200" dirty="0">
                <a:latin typeface="黑体" panose="02010609060101010101" pitchFamily="49" charset="-122"/>
                <a:ea typeface="黑体" panose="02010609060101010101" pitchFamily="49" charset="-122"/>
              </a:rPr>
              <a:t>、亲属之间窝藏、包庇成立窝藏、包庇罪，量刑上从宽处罚。这里属于减轻责任的期待可能性，不属于阻却责任的期待可能性。</a:t>
            </a:r>
            <a:endParaRPr lang="en-US" altLang="zh-CN" sz="22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2952137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33690-FF16-E394-B64C-4475FE900547}"/>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C6A26640-2B08-1F74-10D0-2104A1769583}"/>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6AF7FDD0-EA35-BEA8-871F-B518CD09AD42}"/>
              </a:ext>
            </a:extLst>
          </p:cNvPr>
          <p:cNvSpPr/>
          <p:nvPr/>
        </p:nvSpPr>
        <p:spPr>
          <a:xfrm>
            <a:off x="80962" y="482648"/>
            <a:ext cx="8982075" cy="461665"/>
          </a:xfrm>
          <a:prstGeom prst="rect">
            <a:avLst/>
          </a:prstGeom>
        </p:spPr>
        <p:txBody>
          <a:bodyPr wrap="square">
            <a:spAutoFit/>
          </a:bodyPr>
          <a:lstStyle/>
          <a:p>
            <a:pPr algn="just" eaLnBrk="1">
              <a:defRPr/>
            </a:pPr>
            <a:r>
              <a:rPr lang="zh-CN" altLang="en-US" sz="2400" b="1" dirty="0">
                <a:latin typeface="黑体" panose="02010609060101010101" pitchFamily="49" charset="-122"/>
                <a:ea typeface="黑体" panose="02010609060101010101" pitchFamily="49" charset="-122"/>
              </a:rPr>
              <a:t>    四、疏忽大意与意外事件的异同</a:t>
            </a:r>
            <a:endParaRPr lang="en-US" altLang="zh-CN" sz="2400" b="1" dirty="0">
              <a:latin typeface="黑体" panose="02010609060101010101" pitchFamily="49" charset="-122"/>
              <a:ea typeface="黑体" panose="02010609060101010101" pitchFamily="49" charset="-122"/>
            </a:endParaRPr>
          </a:p>
        </p:txBody>
      </p:sp>
      <p:graphicFrame>
        <p:nvGraphicFramePr>
          <p:cNvPr id="4" name="表格 3">
            <a:extLst>
              <a:ext uri="{FF2B5EF4-FFF2-40B4-BE49-F238E27FC236}">
                <a16:creationId xmlns:a16="http://schemas.microsoft.com/office/drawing/2014/main" id="{F935B660-F677-424A-DA92-C70BC4FC1D6B}"/>
              </a:ext>
            </a:extLst>
          </p:cNvPr>
          <p:cNvGraphicFramePr>
            <a:graphicFrameLocks noGrp="1"/>
          </p:cNvGraphicFramePr>
          <p:nvPr>
            <p:extLst>
              <p:ext uri="{D42A27DB-BD31-4B8C-83A1-F6EECF244321}">
                <p14:modId xmlns:p14="http://schemas.microsoft.com/office/powerpoint/2010/main" val="3643524764"/>
              </p:ext>
            </p:extLst>
          </p:nvPr>
        </p:nvGraphicFramePr>
        <p:xfrm>
          <a:off x="143731" y="1397000"/>
          <a:ext cx="8856538" cy="4528304"/>
        </p:xfrm>
        <a:graphic>
          <a:graphicData uri="http://schemas.openxmlformats.org/drawingml/2006/table">
            <a:tbl>
              <a:tblPr firstCol="1" bandRow="1">
                <a:tableStyleId>{5C22544A-7EE6-4342-B048-85BDC9FD1C3A}</a:tableStyleId>
              </a:tblPr>
              <a:tblGrid>
                <a:gridCol w="1151682">
                  <a:extLst>
                    <a:ext uri="{9D8B030D-6E8A-4147-A177-3AD203B41FA5}">
                      <a16:colId xmlns:a16="http://schemas.microsoft.com/office/drawing/2014/main" val="2597891722"/>
                    </a:ext>
                  </a:extLst>
                </a:gridCol>
                <a:gridCol w="4032449">
                  <a:extLst>
                    <a:ext uri="{9D8B030D-6E8A-4147-A177-3AD203B41FA5}">
                      <a16:colId xmlns:a16="http://schemas.microsoft.com/office/drawing/2014/main" val="822584387"/>
                    </a:ext>
                  </a:extLst>
                </a:gridCol>
                <a:gridCol w="3672407">
                  <a:extLst>
                    <a:ext uri="{9D8B030D-6E8A-4147-A177-3AD203B41FA5}">
                      <a16:colId xmlns:a16="http://schemas.microsoft.com/office/drawing/2014/main" val="1151402652"/>
                    </a:ext>
                  </a:extLst>
                </a:gridCol>
              </a:tblGrid>
              <a:tr h="370840">
                <a:tc>
                  <a:txBody>
                    <a:bodyPr/>
                    <a:lstStyle/>
                    <a:p>
                      <a:endParaRPr lang="zh-CN" altLang="en-US" sz="2400" dirty="0">
                        <a:latin typeface="仿宋" panose="02010609060101010101" pitchFamily="49" charset="-122"/>
                        <a:ea typeface="仿宋" panose="02010609060101010101" pitchFamily="49" charset="-122"/>
                      </a:endParaRPr>
                    </a:p>
                  </a:txBody>
                  <a:tcPr/>
                </a:tc>
                <a:tc>
                  <a:txBody>
                    <a:bodyPr/>
                    <a:lstStyle/>
                    <a:p>
                      <a:r>
                        <a:rPr lang="zh-CN" altLang="en-US" sz="2400" dirty="0">
                          <a:latin typeface="仿宋" panose="02010609060101010101" pitchFamily="49" charset="-122"/>
                          <a:ea typeface="仿宋" panose="02010609060101010101" pitchFamily="49" charset="-122"/>
                        </a:rPr>
                        <a:t>疏忽大意的过失</a:t>
                      </a:r>
                    </a:p>
                  </a:txBody>
                  <a:tcPr anchor="ctr" anchorCtr="1"/>
                </a:tc>
                <a:tc>
                  <a:txBody>
                    <a:bodyPr/>
                    <a:lstStyle/>
                    <a:p>
                      <a:r>
                        <a:rPr lang="zh-CN" altLang="en-US" sz="2400" dirty="0">
                          <a:latin typeface="仿宋" panose="02010609060101010101" pitchFamily="49" charset="-122"/>
                          <a:ea typeface="仿宋" panose="02010609060101010101" pitchFamily="49" charset="-122"/>
                        </a:rPr>
                        <a:t>意外事件</a:t>
                      </a:r>
                    </a:p>
                  </a:txBody>
                  <a:tcPr anchor="ctr" anchorCtr="1"/>
                </a:tc>
                <a:extLst>
                  <a:ext uri="{0D108BD9-81ED-4DB2-BD59-A6C34878D82A}">
                    <a16:rowId xmlns:a16="http://schemas.microsoft.com/office/drawing/2014/main" val="984063518"/>
                  </a:ext>
                </a:extLst>
              </a:tr>
              <a:tr h="370840">
                <a:tc>
                  <a:txBody>
                    <a:bodyPr/>
                    <a:lstStyle/>
                    <a:p>
                      <a:pPr algn="ctr"/>
                      <a:r>
                        <a:rPr lang="zh-CN" altLang="en-US" sz="2400" dirty="0">
                          <a:latin typeface="仿宋" panose="02010609060101010101" pitchFamily="49" charset="-122"/>
                          <a:ea typeface="仿宋" panose="02010609060101010101" pitchFamily="49" charset="-122"/>
                        </a:rPr>
                        <a:t>相同点</a:t>
                      </a:r>
                    </a:p>
                  </a:txBody>
                  <a:tcPr anchor="ctr" anchorCtr="1"/>
                </a:tc>
                <a:tc gridSpan="2">
                  <a:txBody>
                    <a:bodyPr/>
                    <a:lstStyle/>
                    <a:p>
                      <a:pPr algn="ctr"/>
                      <a:r>
                        <a:rPr lang="zh-CN" altLang="en-US" sz="2400" dirty="0">
                          <a:latin typeface="仿宋" panose="02010609060101010101" pitchFamily="49" charset="-122"/>
                          <a:ea typeface="仿宋" panose="02010609060101010101" pitchFamily="49" charset="-122"/>
                        </a:rPr>
                        <a:t>行为人对危害结果发生都没有预见</a:t>
                      </a:r>
                    </a:p>
                  </a:txBody>
                  <a:tcPr anchor="ctr"/>
                </a:tc>
                <a:tc hMerge="1">
                  <a:txBody>
                    <a:bodyPr/>
                    <a:lstStyle/>
                    <a:p>
                      <a:endParaRPr lang="zh-CN" altLang="en-US"/>
                    </a:p>
                  </a:txBody>
                  <a:tcPr/>
                </a:tc>
                <a:extLst>
                  <a:ext uri="{0D108BD9-81ED-4DB2-BD59-A6C34878D82A}">
                    <a16:rowId xmlns:a16="http://schemas.microsoft.com/office/drawing/2014/main" val="2353658617"/>
                  </a:ext>
                </a:extLst>
              </a:tr>
              <a:tr h="960120">
                <a:tc rowSpan="2">
                  <a:txBody>
                    <a:bodyPr/>
                    <a:lstStyle/>
                    <a:p>
                      <a:pPr algn="ctr"/>
                      <a:r>
                        <a:rPr lang="zh-CN" altLang="en-US" sz="2400" dirty="0">
                          <a:latin typeface="仿宋" panose="02010609060101010101" pitchFamily="49" charset="-122"/>
                          <a:ea typeface="仿宋" panose="02010609060101010101" pitchFamily="49" charset="-122"/>
                        </a:rPr>
                        <a:t>不同点</a:t>
                      </a:r>
                    </a:p>
                  </a:txBody>
                  <a:tcPr anchor="ctr" anchorCtr="1"/>
                </a:tc>
                <a:tc>
                  <a:txBody>
                    <a:bodyPr/>
                    <a:lstStyle/>
                    <a:p>
                      <a:r>
                        <a:rPr lang="zh-CN" altLang="en-US" sz="2400" dirty="0">
                          <a:latin typeface="仿宋" panose="02010609060101010101" pitchFamily="49" charset="-122"/>
                          <a:ea typeface="仿宋" panose="02010609060101010101" pitchFamily="49" charset="-122"/>
                        </a:rPr>
                        <a:t>行为人对危害结果应当预见、并且能够遇见，只是由于疏忽大意而没有预见</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400" kern="1200" dirty="0">
                          <a:solidFill>
                            <a:schemeClr val="dk1"/>
                          </a:solidFill>
                          <a:latin typeface="仿宋" panose="02010609060101010101" pitchFamily="49" charset="-122"/>
                          <a:ea typeface="仿宋" panose="02010609060101010101" pitchFamily="49" charset="-122"/>
                          <a:cs typeface="+mn-cs"/>
                        </a:rPr>
                        <a:t>行为人对损害结果的发生不可能预见</a:t>
                      </a:r>
                    </a:p>
                  </a:txBody>
                  <a:tcPr anchor="ctr"/>
                </a:tc>
                <a:extLst>
                  <a:ext uri="{0D108BD9-81ED-4DB2-BD59-A6C34878D82A}">
                    <a16:rowId xmlns:a16="http://schemas.microsoft.com/office/drawing/2014/main" val="2393726900"/>
                  </a:ext>
                </a:extLst>
              </a:tr>
              <a:tr h="504944">
                <a:tc vMerge="1">
                  <a:txBody>
                    <a:bodyPr/>
                    <a:lstStyle/>
                    <a:p>
                      <a:endParaRPr lang="zh-CN"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2400" dirty="0">
                          <a:latin typeface="仿宋" panose="02010609060101010101" pitchFamily="49" charset="-122"/>
                          <a:ea typeface="仿宋" panose="02010609060101010101" pitchFamily="49" charset="-122"/>
                        </a:rPr>
                        <a:t>构成过失犯罪</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2400" kern="1200" dirty="0">
                          <a:solidFill>
                            <a:schemeClr val="dk1"/>
                          </a:solidFill>
                          <a:latin typeface="仿宋" panose="02010609060101010101" pitchFamily="49" charset="-122"/>
                          <a:ea typeface="仿宋" panose="02010609060101010101" pitchFamily="49" charset="-122"/>
                          <a:cs typeface="+mn-cs"/>
                        </a:rPr>
                        <a:t>无罪</a:t>
                      </a:r>
                    </a:p>
                  </a:txBody>
                  <a:tcPr anchor="ctr"/>
                </a:tc>
                <a:extLst>
                  <a:ext uri="{0D108BD9-81ED-4DB2-BD59-A6C34878D82A}">
                    <a16:rowId xmlns:a16="http://schemas.microsoft.com/office/drawing/2014/main" val="631073479"/>
                  </a:ext>
                </a:extLst>
              </a:tr>
              <a:tr h="960120">
                <a:tc>
                  <a:txBody>
                    <a:bodyPr/>
                    <a:lstStyle/>
                    <a:p>
                      <a:pPr algn="ctr"/>
                      <a:r>
                        <a:rPr lang="zh-CN" altLang="en-US" sz="2400" dirty="0">
                          <a:latin typeface="仿宋" panose="02010609060101010101" pitchFamily="49" charset="-122"/>
                          <a:ea typeface="仿宋" panose="02010609060101010101" pitchFamily="49" charset="-122"/>
                        </a:rPr>
                        <a:t>区分</a:t>
                      </a:r>
                      <a:endParaRPr lang="en-US" altLang="zh-CN" sz="2400" dirty="0">
                        <a:latin typeface="仿宋" panose="02010609060101010101" pitchFamily="49" charset="-122"/>
                        <a:ea typeface="仿宋" panose="02010609060101010101" pitchFamily="49" charset="-122"/>
                      </a:endParaRPr>
                    </a:p>
                    <a:p>
                      <a:pPr algn="ctr"/>
                      <a:r>
                        <a:rPr lang="zh-CN" altLang="en-US" sz="2400" dirty="0">
                          <a:latin typeface="仿宋" panose="02010609060101010101" pitchFamily="49" charset="-122"/>
                          <a:ea typeface="仿宋" panose="02010609060101010101" pitchFamily="49" charset="-122"/>
                        </a:rPr>
                        <a:t>方法</a:t>
                      </a:r>
                    </a:p>
                  </a:txBody>
                  <a:tcPr anchor="ctr" anchorCtr="1"/>
                </a:tc>
                <a:tc gridSpan="2">
                  <a:txBody>
                    <a:bodyPr/>
                    <a:lstStyle/>
                    <a:p>
                      <a:r>
                        <a:rPr lang="zh-CN" altLang="en-US" sz="2400" dirty="0">
                          <a:solidFill>
                            <a:srgbClr val="0070C0"/>
                          </a:solidFill>
                          <a:latin typeface="仿宋" panose="02010609060101010101" pitchFamily="49" charset="-122"/>
                          <a:ea typeface="仿宋" panose="02010609060101010101" pitchFamily="49" charset="-122"/>
                        </a:rPr>
                        <a:t>有无预见可能性</a:t>
                      </a:r>
                      <a:r>
                        <a:rPr lang="zh-CN" altLang="en-US" sz="2400" dirty="0">
                          <a:latin typeface="仿宋" panose="02010609060101010101" pitchFamily="49" charset="-122"/>
                          <a:ea typeface="仿宋" panose="02010609060101010101" pitchFamily="49" charset="-122"/>
                        </a:rPr>
                        <a:t>，结合</a:t>
                      </a:r>
                      <a:r>
                        <a:rPr lang="en-US" altLang="zh-CN" sz="2400" dirty="0">
                          <a:latin typeface="仿宋" panose="02010609060101010101" pitchFamily="49" charset="-122"/>
                          <a:ea typeface="仿宋" panose="02010609060101010101" pitchFamily="49" charset="-122"/>
                        </a:rPr>
                        <a:t>4</a:t>
                      </a:r>
                      <a:r>
                        <a:rPr lang="zh-CN" altLang="en-US" sz="2400" dirty="0">
                          <a:latin typeface="仿宋" panose="02010609060101010101" pitchFamily="49" charset="-122"/>
                          <a:ea typeface="仿宋" panose="02010609060101010101" pitchFamily="49" charset="-122"/>
                        </a:rPr>
                        <a:t>个标准判断：</a:t>
                      </a:r>
                      <a:endParaRPr lang="en-US" altLang="zh-CN" sz="2400" dirty="0">
                        <a:latin typeface="仿宋" panose="02010609060101010101" pitchFamily="49" charset="-122"/>
                        <a:ea typeface="仿宋" panose="02010609060101010101" pitchFamily="49"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400" dirty="0">
                          <a:latin typeface="仿宋" panose="02010609060101010101" pitchFamily="49" charset="-122"/>
                          <a:ea typeface="仿宋" panose="02010609060101010101" pitchFamily="49" charset="-122"/>
                        </a:rPr>
                        <a:t>（</a:t>
                      </a:r>
                      <a:r>
                        <a:rPr lang="en-US" altLang="zh-CN" sz="2400" dirty="0">
                          <a:latin typeface="仿宋" panose="02010609060101010101" pitchFamily="49" charset="-122"/>
                          <a:ea typeface="仿宋" panose="02010609060101010101" pitchFamily="49" charset="-122"/>
                        </a:rPr>
                        <a:t>1</a:t>
                      </a:r>
                      <a:r>
                        <a:rPr lang="zh-CN" altLang="en-US" sz="2400" dirty="0">
                          <a:latin typeface="仿宋" panose="02010609060101010101" pitchFamily="49" charset="-122"/>
                          <a:ea typeface="仿宋" panose="02010609060101010101" pitchFamily="49" charset="-122"/>
                        </a:rPr>
                        <a:t>）行为人是否违反相关规则；</a:t>
                      </a:r>
                      <a:endParaRPr lang="en-US" altLang="zh-CN" sz="2400" dirty="0">
                        <a:latin typeface="仿宋" panose="02010609060101010101" pitchFamily="49" charset="-122"/>
                        <a:ea typeface="仿宋" panose="02010609060101010101" pitchFamily="49"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400" dirty="0">
                          <a:latin typeface="仿宋" panose="02010609060101010101" pitchFamily="49" charset="-122"/>
                          <a:ea typeface="仿宋" panose="02010609060101010101" pitchFamily="49" charset="-122"/>
                        </a:rPr>
                        <a:t>（</a:t>
                      </a:r>
                      <a:r>
                        <a:rPr lang="en-US" altLang="zh-CN" sz="2400" dirty="0">
                          <a:latin typeface="仿宋" panose="02010609060101010101" pitchFamily="49" charset="-122"/>
                          <a:ea typeface="仿宋" panose="02010609060101010101" pitchFamily="49" charset="-122"/>
                        </a:rPr>
                        <a:t>2</a:t>
                      </a:r>
                      <a:r>
                        <a:rPr lang="zh-CN" altLang="en-US" sz="2400" dirty="0">
                          <a:latin typeface="仿宋" panose="02010609060101010101" pitchFamily="49" charset="-122"/>
                          <a:ea typeface="仿宋" panose="02010609060101010101" pitchFamily="49" charset="-122"/>
                        </a:rPr>
                        <a:t>）行为时的客观环境；</a:t>
                      </a:r>
                      <a:endParaRPr lang="en-US" altLang="zh-CN" sz="2400" dirty="0">
                        <a:latin typeface="仿宋" panose="02010609060101010101" pitchFamily="49" charset="-122"/>
                        <a:ea typeface="仿宋" panose="02010609060101010101" pitchFamily="49" charset="-122"/>
                      </a:endParaRPr>
                    </a:p>
                    <a:p>
                      <a:r>
                        <a:rPr lang="zh-CN" altLang="en-US" sz="2400" dirty="0">
                          <a:latin typeface="仿宋" panose="02010609060101010101" pitchFamily="49" charset="-122"/>
                          <a:ea typeface="仿宋" panose="02010609060101010101" pitchFamily="49" charset="-122"/>
                        </a:rPr>
                        <a:t>（</a:t>
                      </a:r>
                      <a:r>
                        <a:rPr lang="en-US" altLang="zh-CN" sz="2400" dirty="0">
                          <a:latin typeface="仿宋" panose="02010609060101010101" pitchFamily="49" charset="-122"/>
                          <a:ea typeface="仿宋" panose="02010609060101010101" pitchFamily="49" charset="-122"/>
                        </a:rPr>
                        <a:t>3</a:t>
                      </a:r>
                      <a:r>
                        <a:rPr lang="zh-CN" altLang="en-US" sz="2400" dirty="0">
                          <a:latin typeface="仿宋" panose="02010609060101010101" pitchFamily="49" charset="-122"/>
                          <a:ea typeface="仿宋" panose="02010609060101010101" pitchFamily="49" charset="-122"/>
                        </a:rPr>
                        <a:t>）行为本身的危险程度；</a:t>
                      </a:r>
                      <a:endParaRPr lang="en-US" altLang="zh-CN" sz="2400" dirty="0">
                        <a:latin typeface="仿宋" panose="02010609060101010101" pitchFamily="49" charset="-122"/>
                        <a:ea typeface="仿宋" panose="02010609060101010101" pitchFamily="49" charset="-122"/>
                      </a:endParaRPr>
                    </a:p>
                    <a:p>
                      <a:r>
                        <a:rPr lang="zh-CN" altLang="en-US" sz="2400" dirty="0">
                          <a:latin typeface="仿宋" panose="02010609060101010101" pitchFamily="49" charset="-122"/>
                          <a:ea typeface="仿宋" panose="02010609060101010101" pitchFamily="49" charset="-122"/>
                        </a:rPr>
                        <a:t>（</a:t>
                      </a:r>
                      <a:r>
                        <a:rPr lang="en-US" altLang="zh-CN" sz="2400" dirty="0">
                          <a:latin typeface="仿宋" panose="02010609060101010101" pitchFamily="49" charset="-122"/>
                          <a:ea typeface="仿宋" panose="02010609060101010101" pitchFamily="49" charset="-122"/>
                        </a:rPr>
                        <a:t>4</a:t>
                      </a:r>
                      <a:r>
                        <a:rPr lang="zh-CN" altLang="en-US" sz="2400" dirty="0">
                          <a:latin typeface="仿宋" panose="02010609060101010101" pitchFamily="49" charset="-122"/>
                          <a:ea typeface="仿宋" panose="02010609060101010101" pitchFamily="49" charset="-122"/>
                        </a:rPr>
                        <a:t>）行为人的知能水平。</a:t>
                      </a:r>
                      <a:endParaRPr lang="en-US" altLang="zh-CN" sz="2400" dirty="0">
                        <a:latin typeface="仿宋" panose="02010609060101010101" pitchFamily="49" charset="-122"/>
                        <a:ea typeface="仿宋" panose="02010609060101010101" pitchFamily="49" charset="-122"/>
                      </a:endParaRPr>
                    </a:p>
                  </a:txBody>
                  <a:tcPr anchor="ctr"/>
                </a:tc>
                <a:tc hMerge="1">
                  <a:txBody>
                    <a:bodyPr/>
                    <a:lstStyle/>
                    <a:p>
                      <a:endParaRPr lang="zh-CN" altLang="en-US"/>
                    </a:p>
                  </a:txBody>
                  <a:tcPr/>
                </a:tc>
                <a:extLst>
                  <a:ext uri="{0D108BD9-81ED-4DB2-BD59-A6C34878D82A}">
                    <a16:rowId xmlns:a16="http://schemas.microsoft.com/office/drawing/2014/main" val="1079028804"/>
                  </a:ext>
                </a:extLst>
              </a:tr>
            </a:tbl>
          </a:graphicData>
        </a:graphic>
      </p:graphicFrame>
    </p:spTree>
    <p:extLst>
      <p:ext uri="{BB962C8B-B14F-4D97-AF65-F5344CB8AC3E}">
        <p14:creationId xmlns:p14="http://schemas.microsoft.com/office/powerpoint/2010/main" val="25195036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258B3469-E7E8-BED5-9A92-F5C6A97D6EB1}"/>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4" name="矩形 3">
            <a:extLst>
              <a:ext uri="{FF2B5EF4-FFF2-40B4-BE49-F238E27FC236}">
                <a16:creationId xmlns:a16="http://schemas.microsoft.com/office/drawing/2014/main" id="{CE7CFEA2-344A-D4C2-850A-A52470E60731}"/>
              </a:ext>
            </a:extLst>
          </p:cNvPr>
          <p:cNvSpPr/>
          <p:nvPr/>
        </p:nvSpPr>
        <p:spPr>
          <a:xfrm>
            <a:off x="0" y="332656"/>
            <a:ext cx="9109075" cy="6740307"/>
          </a:xfrm>
          <a:prstGeom prst="rect">
            <a:avLst/>
          </a:prstGeom>
        </p:spPr>
        <p:txBody>
          <a:bodyPr>
            <a:spAutoFit/>
          </a:bodyPr>
          <a:lstStyle/>
          <a:p>
            <a:pPr algn="just" eaLnBrk="1">
              <a:defRPr/>
            </a:pPr>
            <a:r>
              <a:rPr lang="en-US" altLang="zh-CN" sz="2400" dirty="0">
                <a:latin typeface="+mn-ea"/>
                <a:ea typeface="+mn-ea"/>
              </a:rPr>
              <a:t>    </a:t>
            </a:r>
            <a:r>
              <a:rPr lang="zh-CN" altLang="en-US" sz="2400" dirty="0">
                <a:latin typeface="仿宋" panose="02010609060101010101" pitchFamily="49" charset="-122"/>
                <a:ea typeface="仿宋" panose="02010609060101010101" pitchFamily="49" charset="-122"/>
              </a:rPr>
              <a:t>例</a:t>
            </a:r>
            <a:r>
              <a:rPr lang="en-US" altLang="zh-CN" sz="2400" dirty="0">
                <a:latin typeface="仿宋" panose="02010609060101010101" pitchFamily="49" charset="-122"/>
                <a:ea typeface="仿宋" panose="02010609060101010101" pitchFamily="49" charset="-122"/>
              </a:rPr>
              <a:t>1</a:t>
            </a:r>
            <a:r>
              <a:rPr lang="zh-CN" altLang="en-US" sz="2400" dirty="0">
                <a:latin typeface="仿宋" panose="02010609060101010101" pitchFamily="49" charset="-122"/>
                <a:ea typeface="仿宋" panose="02010609060101010101" pitchFamily="49" charset="-122"/>
              </a:rPr>
              <a:t>，住在高层的甲随手朝楼下扔下一个酒瓶，砸死了一个人。应该说，日常生活常识就告诉我们，不能随便扔东西。甲的行为违反了生活规则，没有尽到必要的注意义务，不是意外事件，成立过失致人死亡罪。</a:t>
            </a:r>
            <a:endParaRPr lang="en-US" altLang="zh-CN" sz="2400" dirty="0">
              <a:latin typeface="仿宋" panose="02010609060101010101" pitchFamily="49" charset="-122"/>
              <a:ea typeface="仿宋" panose="02010609060101010101" pitchFamily="49" charset="-122"/>
            </a:endParaRPr>
          </a:p>
          <a:p>
            <a:pPr algn="just" eaLnBrk="1">
              <a:defRPr/>
            </a:pPr>
            <a:endParaRPr lang="en-US" altLang="zh-CN" sz="2400" dirty="0">
              <a:latin typeface="仿宋" panose="02010609060101010101" pitchFamily="49" charset="-122"/>
              <a:ea typeface="仿宋" panose="02010609060101010101" pitchFamily="49" charset="-122"/>
            </a:endParaRPr>
          </a:p>
          <a:p>
            <a:pPr algn="just" eaLnBrk="1">
              <a:defRPr/>
            </a:pPr>
            <a:r>
              <a:rPr lang="zh-CN" altLang="en-US" sz="2400" dirty="0">
                <a:latin typeface="仿宋" panose="02010609060101010101" pitchFamily="49" charset="-122"/>
                <a:ea typeface="仿宋" panose="02010609060101010101" pitchFamily="49" charset="-122"/>
              </a:rPr>
              <a:t>    例</a:t>
            </a:r>
            <a:r>
              <a:rPr lang="en-US" altLang="zh-CN" sz="2400" dirty="0">
                <a:latin typeface="仿宋" panose="02010609060101010101" pitchFamily="49" charset="-122"/>
                <a:ea typeface="仿宋" panose="02010609060101010101" pitchFamily="49" charset="-122"/>
              </a:rPr>
              <a:t>2</a:t>
            </a:r>
            <a:r>
              <a:rPr lang="zh-CN" altLang="en-US" sz="2400" dirty="0">
                <a:latin typeface="仿宋" panose="02010609060101010101" pitchFamily="49" charset="-122"/>
                <a:ea typeface="仿宋" panose="02010609060101010101" pitchFamily="49" charset="-122"/>
              </a:rPr>
              <a:t>，甲为报复乙，将硫酸倒入水杯带到学校。课间甲、乙争吵，甲想用硫酸泼乙，但未能拧开杯盖。甲追乙离开教室，丙误将甲的水杯当作自己的杯子，拧开杯盖时喝了一口，灼成重伤。甲应当预见将硫酸装入水杯带入教室，有被别人误饮的危险，故甲构成过失致人重伤罪。</a:t>
            </a:r>
            <a:endParaRPr lang="en-US" altLang="zh-CN" sz="2400" dirty="0">
              <a:latin typeface="仿宋" panose="02010609060101010101" pitchFamily="49" charset="-122"/>
              <a:ea typeface="仿宋" panose="02010609060101010101" pitchFamily="49" charset="-122"/>
            </a:endParaRPr>
          </a:p>
          <a:p>
            <a:pPr algn="just" eaLnBrk="1">
              <a:defRPr/>
            </a:pPr>
            <a:endParaRPr lang="en-US" altLang="zh-CN" sz="2400" dirty="0">
              <a:latin typeface="仿宋" panose="02010609060101010101" pitchFamily="49" charset="-122"/>
              <a:ea typeface="仿宋" panose="02010609060101010101" pitchFamily="49" charset="-122"/>
            </a:endParaRPr>
          </a:p>
          <a:p>
            <a:pPr algn="just" eaLnBrk="1">
              <a:defRPr/>
            </a:pPr>
            <a:r>
              <a:rPr lang="zh-CN" altLang="en-US" sz="2400" dirty="0">
                <a:latin typeface="仿宋" panose="02010609060101010101" pitchFamily="49" charset="-122"/>
                <a:ea typeface="仿宋" panose="02010609060101010101" pitchFamily="49" charset="-122"/>
              </a:rPr>
              <a:t>    例</a:t>
            </a:r>
            <a:r>
              <a:rPr lang="en-US" altLang="zh-CN" sz="2400" dirty="0">
                <a:latin typeface="仿宋" panose="02010609060101010101" pitchFamily="49" charset="-122"/>
                <a:ea typeface="仿宋" panose="02010609060101010101" pitchFamily="49" charset="-122"/>
              </a:rPr>
              <a:t>3</a:t>
            </a:r>
            <a:r>
              <a:rPr lang="zh-CN" altLang="en-US" sz="2400" dirty="0">
                <a:latin typeface="仿宋" panose="02010609060101010101" pitchFamily="49" charset="-122"/>
                <a:ea typeface="仿宋" panose="02010609060101010101" pitchFamily="49" charset="-122"/>
              </a:rPr>
              <a:t>，张某和赵某长期一起赌博。某日两人在工地发生争执，张某用大力推了赵某一把，赵某倒地，后脑勺正好碰到石头上，导致颅脑损伤，经抢救无效死亡。将人用大力推倒，这当然是一种被禁止的行为，如果行为人创造了社会所禁止的危险，张某有义务预见这种行为的危险性，因此这属于疏忽大意的过失，成立过失致人死亡罪。</a:t>
            </a:r>
            <a:endParaRPr lang="en-US" altLang="zh-CN" sz="2400" dirty="0">
              <a:latin typeface="仿宋" panose="02010609060101010101" pitchFamily="49" charset="-122"/>
              <a:ea typeface="仿宋" panose="02010609060101010101" pitchFamily="49" charset="-122"/>
            </a:endParaRPr>
          </a:p>
          <a:p>
            <a:pPr algn="just" eaLnBrk="1">
              <a:defRPr/>
            </a:pPr>
            <a:endParaRPr lang="en-US" altLang="zh-CN" sz="2400" dirty="0">
              <a:latin typeface="仿宋" panose="02010609060101010101" pitchFamily="49" charset="-122"/>
              <a:ea typeface="仿宋" panose="02010609060101010101" pitchFamily="49" charset="-122"/>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00EEC-A646-D70A-E078-222F9D2A7E94}"/>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55451CD0-8ACE-ACBC-74A0-D18A5B53F198}"/>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DBAFD57A-1E2A-F1AD-BB4E-82E3F4741BC8}"/>
              </a:ext>
            </a:extLst>
          </p:cNvPr>
          <p:cNvSpPr/>
          <p:nvPr/>
        </p:nvSpPr>
        <p:spPr>
          <a:xfrm>
            <a:off x="18194" y="188640"/>
            <a:ext cx="8982075" cy="461665"/>
          </a:xfrm>
          <a:prstGeom prst="rect">
            <a:avLst/>
          </a:prstGeom>
        </p:spPr>
        <p:txBody>
          <a:bodyPr wrap="square">
            <a:spAutoFit/>
          </a:bodyPr>
          <a:lstStyle/>
          <a:p>
            <a:pPr algn="just" eaLnBrk="1">
              <a:defRPr/>
            </a:pPr>
            <a:r>
              <a:rPr lang="zh-CN" altLang="en-US" sz="2400" b="1" dirty="0">
                <a:latin typeface="黑体" panose="02010609060101010101" pitchFamily="49" charset="-122"/>
                <a:ea typeface="黑体" panose="02010609060101010101" pitchFamily="49" charset="-122"/>
              </a:rPr>
              <a:t>    四、过于自信与不可抗力的异同</a:t>
            </a:r>
            <a:endParaRPr lang="en-US" altLang="zh-CN" sz="2400" b="1" dirty="0">
              <a:latin typeface="黑体" panose="02010609060101010101" pitchFamily="49" charset="-122"/>
              <a:ea typeface="黑体" panose="02010609060101010101" pitchFamily="49" charset="-122"/>
            </a:endParaRPr>
          </a:p>
        </p:txBody>
      </p:sp>
      <p:graphicFrame>
        <p:nvGraphicFramePr>
          <p:cNvPr id="4" name="表格 3">
            <a:extLst>
              <a:ext uri="{FF2B5EF4-FFF2-40B4-BE49-F238E27FC236}">
                <a16:creationId xmlns:a16="http://schemas.microsoft.com/office/drawing/2014/main" id="{17351477-D71F-A275-3912-64721C470C14}"/>
              </a:ext>
            </a:extLst>
          </p:cNvPr>
          <p:cNvGraphicFramePr>
            <a:graphicFrameLocks noGrp="1"/>
          </p:cNvGraphicFramePr>
          <p:nvPr>
            <p:extLst>
              <p:ext uri="{D42A27DB-BD31-4B8C-83A1-F6EECF244321}">
                <p14:modId xmlns:p14="http://schemas.microsoft.com/office/powerpoint/2010/main" val="2536390688"/>
              </p:ext>
            </p:extLst>
          </p:nvPr>
        </p:nvGraphicFramePr>
        <p:xfrm>
          <a:off x="161703" y="767327"/>
          <a:ext cx="8856538" cy="3568184"/>
        </p:xfrm>
        <a:graphic>
          <a:graphicData uri="http://schemas.openxmlformats.org/drawingml/2006/table">
            <a:tbl>
              <a:tblPr firstCol="1" bandRow="1">
                <a:tableStyleId>{5C22544A-7EE6-4342-B048-85BDC9FD1C3A}</a:tableStyleId>
              </a:tblPr>
              <a:tblGrid>
                <a:gridCol w="1151682">
                  <a:extLst>
                    <a:ext uri="{9D8B030D-6E8A-4147-A177-3AD203B41FA5}">
                      <a16:colId xmlns:a16="http://schemas.microsoft.com/office/drawing/2014/main" val="2597891722"/>
                    </a:ext>
                  </a:extLst>
                </a:gridCol>
                <a:gridCol w="4032449">
                  <a:extLst>
                    <a:ext uri="{9D8B030D-6E8A-4147-A177-3AD203B41FA5}">
                      <a16:colId xmlns:a16="http://schemas.microsoft.com/office/drawing/2014/main" val="822584387"/>
                    </a:ext>
                  </a:extLst>
                </a:gridCol>
                <a:gridCol w="3672407">
                  <a:extLst>
                    <a:ext uri="{9D8B030D-6E8A-4147-A177-3AD203B41FA5}">
                      <a16:colId xmlns:a16="http://schemas.microsoft.com/office/drawing/2014/main" val="1151402652"/>
                    </a:ext>
                  </a:extLst>
                </a:gridCol>
              </a:tblGrid>
              <a:tr h="370840">
                <a:tc>
                  <a:txBody>
                    <a:bodyPr/>
                    <a:lstStyle/>
                    <a:p>
                      <a:endParaRPr lang="zh-CN" altLang="en-US" sz="2400" dirty="0">
                        <a:latin typeface="仿宋" panose="02010609060101010101" pitchFamily="49" charset="-122"/>
                        <a:ea typeface="仿宋" panose="02010609060101010101" pitchFamily="49" charset="-122"/>
                      </a:endParaRPr>
                    </a:p>
                  </a:txBody>
                  <a:tcPr/>
                </a:tc>
                <a:tc>
                  <a:txBody>
                    <a:bodyPr/>
                    <a:lstStyle/>
                    <a:p>
                      <a:r>
                        <a:rPr lang="zh-CN" altLang="en-US" sz="2400" dirty="0">
                          <a:latin typeface="仿宋" panose="02010609060101010101" pitchFamily="49" charset="-122"/>
                          <a:ea typeface="仿宋" panose="02010609060101010101" pitchFamily="49" charset="-122"/>
                        </a:rPr>
                        <a:t>过于自信的过失</a:t>
                      </a:r>
                    </a:p>
                  </a:txBody>
                  <a:tcPr anchor="ctr" anchorCtr="1"/>
                </a:tc>
                <a:tc>
                  <a:txBody>
                    <a:bodyPr/>
                    <a:lstStyle/>
                    <a:p>
                      <a:r>
                        <a:rPr lang="zh-CN" altLang="en-US" sz="2400" dirty="0">
                          <a:latin typeface="仿宋" panose="02010609060101010101" pitchFamily="49" charset="-122"/>
                          <a:ea typeface="仿宋" panose="02010609060101010101" pitchFamily="49" charset="-122"/>
                        </a:rPr>
                        <a:t>不可抗力</a:t>
                      </a:r>
                    </a:p>
                  </a:txBody>
                  <a:tcPr anchor="ctr" anchorCtr="1"/>
                </a:tc>
                <a:extLst>
                  <a:ext uri="{0D108BD9-81ED-4DB2-BD59-A6C34878D82A}">
                    <a16:rowId xmlns:a16="http://schemas.microsoft.com/office/drawing/2014/main" val="984063518"/>
                  </a:ext>
                </a:extLst>
              </a:tr>
              <a:tr h="370840">
                <a:tc>
                  <a:txBody>
                    <a:bodyPr/>
                    <a:lstStyle/>
                    <a:p>
                      <a:pPr algn="ctr"/>
                      <a:r>
                        <a:rPr lang="zh-CN" altLang="en-US" sz="2400" dirty="0">
                          <a:latin typeface="仿宋" panose="02010609060101010101" pitchFamily="49" charset="-122"/>
                          <a:ea typeface="仿宋" panose="02010609060101010101" pitchFamily="49" charset="-122"/>
                        </a:rPr>
                        <a:t>相同点</a:t>
                      </a:r>
                    </a:p>
                  </a:txBody>
                  <a:tcPr anchor="ctr" anchorCtr="1"/>
                </a:tc>
                <a:tc gridSpan="2">
                  <a:txBody>
                    <a:bodyPr/>
                    <a:lstStyle/>
                    <a:p>
                      <a:pPr algn="ctr"/>
                      <a:r>
                        <a:rPr lang="zh-CN" altLang="en-US" sz="2400" dirty="0">
                          <a:latin typeface="仿宋" panose="02010609060101010101" pitchFamily="49" charset="-122"/>
                          <a:ea typeface="仿宋" panose="02010609060101010101" pitchFamily="49" charset="-122"/>
                        </a:rPr>
                        <a:t>二者都已认识到结果可能发生，也都反对结果发生</a:t>
                      </a:r>
                    </a:p>
                  </a:txBody>
                  <a:tcPr anchor="ctr"/>
                </a:tc>
                <a:tc hMerge="1">
                  <a:txBody>
                    <a:bodyPr/>
                    <a:lstStyle/>
                    <a:p>
                      <a:endParaRPr lang="zh-CN" altLang="en-US"/>
                    </a:p>
                  </a:txBody>
                  <a:tcPr/>
                </a:tc>
                <a:extLst>
                  <a:ext uri="{0D108BD9-81ED-4DB2-BD59-A6C34878D82A}">
                    <a16:rowId xmlns:a16="http://schemas.microsoft.com/office/drawing/2014/main" val="2353658617"/>
                  </a:ext>
                </a:extLst>
              </a:tr>
              <a:tr h="960120">
                <a:tc rowSpan="2">
                  <a:txBody>
                    <a:bodyPr/>
                    <a:lstStyle/>
                    <a:p>
                      <a:pPr algn="ctr"/>
                      <a:r>
                        <a:rPr lang="zh-CN" altLang="en-US" sz="2400" dirty="0">
                          <a:latin typeface="仿宋" panose="02010609060101010101" pitchFamily="49" charset="-122"/>
                          <a:ea typeface="仿宋" panose="02010609060101010101" pitchFamily="49" charset="-122"/>
                        </a:rPr>
                        <a:t>不同点</a:t>
                      </a:r>
                    </a:p>
                  </a:txBody>
                  <a:tcPr anchor="ctr" anchorCtr="1"/>
                </a:tc>
                <a:tc>
                  <a:txBody>
                    <a:bodyPr/>
                    <a:lstStyle/>
                    <a:p>
                      <a:r>
                        <a:rPr lang="zh-CN" altLang="en-US" sz="2400" dirty="0">
                          <a:latin typeface="仿宋" panose="02010609060101010101" pitchFamily="49" charset="-122"/>
                          <a:ea typeface="仿宋" panose="02010609060101010101" pitchFamily="49" charset="-122"/>
                        </a:rPr>
                        <a:t>有避免结果发生的可能性</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400" kern="1200" dirty="0">
                          <a:solidFill>
                            <a:schemeClr val="dk1"/>
                          </a:solidFill>
                          <a:latin typeface="仿宋" panose="02010609060101010101" pitchFamily="49" charset="-122"/>
                          <a:ea typeface="仿宋" panose="02010609060101010101" pitchFamily="49" charset="-122"/>
                          <a:cs typeface="+mn-cs"/>
                        </a:rPr>
                        <a:t>无法避免结果发生</a:t>
                      </a:r>
                    </a:p>
                  </a:txBody>
                  <a:tcPr anchor="ctr"/>
                </a:tc>
                <a:extLst>
                  <a:ext uri="{0D108BD9-81ED-4DB2-BD59-A6C34878D82A}">
                    <a16:rowId xmlns:a16="http://schemas.microsoft.com/office/drawing/2014/main" val="2393726900"/>
                  </a:ext>
                </a:extLst>
              </a:tr>
              <a:tr h="504944">
                <a:tc vMerge="1">
                  <a:txBody>
                    <a:bodyPr/>
                    <a:lstStyle/>
                    <a:p>
                      <a:endParaRPr lang="zh-CN"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2400" dirty="0">
                          <a:latin typeface="仿宋" panose="02010609060101010101" pitchFamily="49" charset="-122"/>
                          <a:ea typeface="仿宋" panose="02010609060101010101" pitchFamily="49" charset="-122"/>
                        </a:rPr>
                        <a:t>构成过失犯罪</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2400" kern="1200" dirty="0">
                          <a:solidFill>
                            <a:schemeClr val="dk1"/>
                          </a:solidFill>
                          <a:latin typeface="仿宋" panose="02010609060101010101" pitchFamily="49" charset="-122"/>
                          <a:ea typeface="仿宋" panose="02010609060101010101" pitchFamily="49" charset="-122"/>
                          <a:cs typeface="+mn-cs"/>
                        </a:rPr>
                        <a:t>无罪</a:t>
                      </a:r>
                    </a:p>
                  </a:txBody>
                  <a:tcPr anchor="ctr"/>
                </a:tc>
                <a:extLst>
                  <a:ext uri="{0D108BD9-81ED-4DB2-BD59-A6C34878D82A}">
                    <a16:rowId xmlns:a16="http://schemas.microsoft.com/office/drawing/2014/main" val="631073479"/>
                  </a:ext>
                </a:extLst>
              </a:tr>
              <a:tr h="960120">
                <a:tc>
                  <a:txBody>
                    <a:bodyPr/>
                    <a:lstStyle/>
                    <a:p>
                      <a:pPr algn="ctr"/>
                      <a:r>
                        <a:rPr lang="zh-CN" altLang="en-US" sz="2400" dirty="0">
                          <a:latin typeface="仿宋" panose="02010609060101010101" pitchFamily="49" charset="-122"/>
                          <a:ea typeface="仿宋" panose="02010609060101010101" pitchFamily="49" charset="-122"/>
                        </a:rPr>
                        <a:t>区分</a:t>
                      </a:r>
                      <a:endParaRPr lang="en-US" altLang="zh-CN" sz="2400" dirty="0">
                        <a:latin typeface="仿宋" panose="02010609060101010101" pitchFamily="49" charset="-122"/>
                        <a:ea typeface="仿宋" panose="02010609060101010101" pitchFamily="49" charset="-122"/>
                      </a:endParaRPr>
                    </a:p>
                    <a:p>
                      <a:pPr algn="ctr"/>
                      <a:r>
                        <a:rPr lang="zh-CN" altLang="en-US" sz="2400" dirty="0">
                          <a:latin typeface="仿宋" panose="02010609060101010101" pitchFamily="49" charset="-122"/>
                          <a:ea typeface="仿宋" panose="02010609060101010101" pitchFamily="49" charset="-122"/>
                        </a:rPr>
                        <a:t>方法</a:t>
                      </a:r>
                    </a:p>
                  </a:txBody>
                  <a:tcPr anchor="ctr" anchorCtr="1"/>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400" dirty="0">
                          <a:solidFill>
                            <a:srgbClr val="0070C0"/>
                          </a:solidFill>
                          <a:latin typeface="仿宋" panose="02010609060101010101" pitchFamily="49" charset="-122"/>
                          <a:ea typeface="仿宋" panose="02010609060101010101" pitchFamily="49" charset="-122"/>
                        </a:rPr>
                        <a:t>有无避免结果发生可能性，</a:t>
                      </a:r>
                      <a:r>
                        <a:rPr lang="zh-CN" altLang="en-US" sz="2400" dirty="0">
                          <a:latin typeface="仿宋" panose="02010609060101010101" pitchFamily="49" charset="-122"/>
                          <a:ea typeface="仿宋" panose="02010609060101010101" pitchFamily="49" charset="-122"/>
                        </a:rPr>
                        <a:t>结合</a:t>
                      </a:r>
                      <a:r>
                        <a:rPr lang="en-US" altLang="zh-CN" sz="2400" dirty="0">
                          <a:latin typeface="仿宋" panose="02010609060101010101" pitchFamily="49" charset="-122"/>
                          <a:ea typeface="仿宋" panose="02010609060101010101" pitchFamily="49" charset="-122"/>
                        </a:rPr>
                        <a:t>2</a:t>
                      </a:r>
                      <a:r>
                        <a:rPr lang="zh-CN" altLang="en-US" sz="2400" dirty="0">
                          <a:latin typeface="仿宋" panose="02010609060101010101" pitchFamily="49" charset="-122"/>
                          <a:ea typeface="仿宋" panose="02010609060101010101" pitchFamily="49" charset="-122"/>
                        </a:rPr>
                        <a:t>个标准判断：</a:t>
                      </a:r>
                      <a:endParaRPr lang="en-US" altLang="zh-CN" sz="2400" dirty="0">
                        <a:latin typeface="仿宋" panose="02010609060101010101" pitchFamily="49" charset="-122"/>
                        <a:ea typeface="仿宋" panose="02010609060101010101" pitchFamily="49" charset="-122"/>
                      </a:endParaRPr>
                    </a:p>
                    <a:p>
                      <a:r>
                        <a:rPr lang="zh-CN" altLang="en-US" sz="2400" dirty="0">
                          <a:solidFill>
                            <a:schemeClr val="tx1"/>
                          </a:solidFill>
                          <a:latin typeface="仿宋" panose="02010609060101010101" pitchFamily="49" charset="-122"/>
                          <a:ea typeface="仿宋" panose="02010609060101010101" pitchFamily="49" charset="-122"/>
                        </a:rPr>
                        <a:t>（</a:t>
                      </a:r>
                      <a:r>
                        <a:rPr lang="en-US" altLang="zh-CN" sz="2400" dirty="0">
                          <a:solidFill>
                            <a:schemeClr val="tx1"/>
                          </a:solidFill>
                          <a:latin typeface="仿宋" panose="02010609060101010101" pitchFamily="49" charset="-122"/>
                          <a:ea typeface="仿宋" panose="02010609060101010101" pitchFamily="49" charset="-122"/>
                        </a:rPr>
                        <a:t>1</a:t>
                      </a:r>
                      <a:r>
                        <a:rPr lang="zh-CN" altLang="en-US" sz="2400" dirty="0">
                          <a:solidFill>
                            <a:schemeClr val="tx1"/>
                          </a:solidFill>
                          <a:latin typeface="仿宋" panose="02010609060101010101" pitchFamily="49" charset="-122"/>
                          <a:ea typeface="仿宋" panose="02010609060101010101" pitchFamily="49" charset="-122"/>
                        </a:rPr>
                        <a:t>）行为人的避免能力；</a:t>
                      </a:r>
                      <a:endParaRPr lang="en-US" altLang="zh-CN" sz="2400" dirty="0">
                        <a:solidFill>
                          <a:schemeClr val="tx1"/>
                        </a:solidFill>
                        <a:latin typeface="仿宋" panose="02010609060101010101" pitchFamily="49" charset="-122"/>
                        <a:ea typeface="仿宋" panose="02010609060101010101" pitchFamily="49" charset="-122"/>
                      </a:endParaRPr>
                    </a:p>
                    <a:p>
                      <a:r>
                        <a:rPr lang="zh-CN" altLang="en-US" sz="2400" dirty="0">
                          <a:solidFill>
                            <a:schemeClr val="tx1"/>
                          </a:solidFill>
                          <a:latin typeface="仿宋" panose="02010609060101010101" pitchFamily="49" charset="-122"/>
                          <a:ea typeface="仿宋" panose="02010609060101010101" pitchFamily="49" charset="-122"/>
                        </a:rPr>
                        <a:t>（</a:t>
                      </a:r>
                      <a:r>
                        <a:rPr lang="en-US" altLang="zh-CN" sz="2400" dirty="0">
                          <a:solidFill>
                            <a:schemeClr val="tx1"/>
                          </a:solidFill>
                          <a:latin typeface="仿宋" panose="02010609060101010101" pitchFamily="49" charset="-122"/>
                          <a:ea typeface="仿宋" panose="02010609060101010101" pitchFamily="49" charset="-122"/>
                        </a:rPr>
                        <a:t>2</a:t>
                      </a:r>
                      <a:r>
                        <a:rPr lang="zh-CN" altLang="en-US" sz="2400" dirty="0">
                          <a:solidFill>
                            <a:schemeClr val="tx1"/>
                          </a:solidFill>
                          <a:latin typeface="仿宋" panose="02010609060101010101" pitchFamily="49" charset="-122"/>
                          <a:ea typeface="仿宋" panose="02010609060101010101" pitchFamily="49" charset="-122"/>
                        </a:rPr>
                        <a:t>）客观条件。</a:t>
                      </a:r>
                      <a:endParaRPr lang="en-US" altLang="zh-CN" sz="2400" dirty="0">
                        <a:solidFill>
                          <a:schemeClr val="tx1"/>
                        </a:solidFill>
                        <a:latin typeface="仿宋" panose="02010609060101010101" pitchFamily="49" charset="-122"/>
                        <a:ea typeface="仿宋" panose="02010609060101010101" pitchFamily="49" charset="-122"/>
                      </a:endParaRPr>
                    </a:p>
                  </a:txBody>
                  <a:tcPr anchor="ctr"/>
                </a:tc>
                <a:tc hMerge="1">
                  <a:txBody>
                    <a:bodyPr/>
                    <a:lstStyle/>
                    <a:p>
                      <a:endParaRPr lang="zh-CN" altLang="en-US"/>
                    </a:p>
                  </a:txBody>
                  <a:tcPr/>
                </a:tc>
                <a:extLst>
                  <a:ext uri="{0D108BD9-81ED-4DB2-BD59-A6C34878D82A}">
                    <a16:rowId xmlns:a16="http://schemas.microsoft.com/office/drawing/2014/main" val="1079028804"/>
                  </a:ext>
                </a:extLst>
              </a:tr>
            </a:tbl>
          </a:graphicData>
        </a:graphic>
      </p:graphicFrame>
      <p:sp>
        <p:nvSpPr>
          <p:cNvPr id="6" name="文本框 5">
            <a:extLst>
              <a:ext uri="{FF2B5EF4-FFF2-40B4-BE49-F238E27FC236}">
                <a16:creationId xmlns:a16="http://schemas.microsoft.com/office/drawing/2014/main" id="{781F1A4B-1ECF-6AF7-ED30-F15886B8F29A}"/>
              </a:ext>
            </a:extLst>
          </p:cNvPr>
          <p:cNvSpPr txBox="1"/>
          <p:nvPr/>
        </p:nvSpPr>
        <p:spPr>
          <a:xfrm>
            <a:off x="161703" y="4437112"/>
            <a:ext cx="8838565" cy="2246769"/>
          </a:xfrm>
          <a:prstGeom prst="rect">
            <a:avLst/>
          </a:prstGeom>
          <a:noFill/>
        </p:spPr>
        <p:txBody>
          <a:bodyPr wrap="square">
            <a:spAutoFit/>
          </a:bodyPr>
          <a:lstStyle/>
          <a:p>
            <a:pPr algn="just" eaLnBrk="1"/>
            <a:r>
              <a:rPr lang="zh-CN" altLang="en-US" sz="2000" dirty="0">
                <a:latin typeface="仿宋" panose="02010609060101010101" pitchFamily="49" charset="-122"/>
                <a:ea typeface="仿宋" panose="02010609060101010101" pitchFamily="49" charset="-122"/>
              </a:rPr>
              <a:t>    例</a:t>
            </a:r>
            <a:r>
              <a:rPr lang="en-US" altLang="zh-CN" sz="2000" dirty="0">
                <a:latin typeface="仿宋" panose="02010609060101010101" pitchFamily="49" charset="-122"/>
                <a:ea typeface="仿宋" panose="02010609060101010101" pitchFamily="49" charset="-122"/>
              </a:rPr>
              <a:t>1</a:t>
            </a:r>
            <a:r>
              <a:rPr lang="zh-CN" altLang="en-US" sz="2000" dirty="0">
                <a:latin typeface="仿宋" panose="02010609060101010101" pitchFamily="49" charset="-122"/>
                <a:ea typeface="仿宋" panose="02010609060101010101" pitchFamily="49" charset="-122"/>
              </a:rPr>
              <a:t>，在车辆正常行驶中，也有可能出现刹车失灵导致车祸的情况。开车当然也有危险，但这种危险是社会所允许的，因此只要行为人没有违背法律、法规、规章制度、社会习俗的要求，那就是不可抗力。</a:t>
            </a:r>
            <a:endParaRPr lang="en-US" altLang="zh-CN" sz="2000" dirty="0">
              <a:latin typeface="仿宋" panose="02010609060101010101" pitchFamily="49" charset="-122"/>
              <a:ea typeface="仿宋" panose="02010609060101010101" pitchFamily="49" charset="-122"/>
            </a:endParaRPr>
          </a:p>
          <a:p>
            <a:pPr algn="just" eaLnBrk="1"/>
            <a:r>
              <a:rPr lang="en-US" altLang="zh-CN" sz="2000" dirty="0">
                <a:latin typeface="仿宋" panose="02010609060101010101" pitchFamily="49" charset="-122"/>
                <a:ea typeface="仿宋" panose="02010609060101010101" pitchFamily="49" charset="-122"/>
              </a:rPr>
              <a:t>    </a:t>
            </a:r>
            <a:r>
              <a:rPr lang="zh-CN" altLang="en-US" sz="2000" dirty="0">
                <a:latin typeface="仿宋" panose="02010609060101010101" pitchFamily="49" charset="-122"/>
                <a:ea typeface="仿宋" panose="02010609060101010101" pitchFamily="49" charset="-122"/>
              </a:rPr>
              <a:t>例</a:t>
            </a:r>
            <a:r>
              <a:rPr lang="en-US" altLang="zh-CN" sz="2000" dirty="0">
                <a:latin typeface="仿宋" panose="02010609060101010101" pitchFamily="49" charset="-122"/>
                <a:ea typeface="仿宋" panose="02010609060101010101" pitchFamily="49" charset="-122"/>
              </a:rPr>
              <a:t>2</a:t>
            </a:r>
            <a:r>
              <a:rPr lang="zh-CN" altLang="en-US" sz="2000" dirty="0">
                <a:latin typeface="仿宋" panose="02010609060101010101" pitchFamily="49" charset="-122"/>
                <a:ea typeface="仿宋" panose="02010609060101010101" pitchFamily="49" charset="-122"/>
              </a:rPr>
              <a:t>，甲住在山区，当地野猪危害庄稼的情况严重，甲在野猪可能出没的山上拉上裸电线，距地面</a:t>
            </a:r>
            <a:r>
              <a:rPr lang="en-US" altLang="zh-CN" sz="2000" dirty="0">
                <a:latin typeface="仿宋" panose="02010609060101010101" pitchFamily="49" charset="-122"/>
                <a:ea typeface="仿宋" panose="02010609060101010101" pitchFamily="49" charset="-122"/>
              </a:rPr>
              <a:t>40</a:t>
            </a:r>
            <a:r>
              <a:rPr lang="zh-CN" altLang="en-US" sz="2000" dirty="0">
                <a:latin typeface="仿宋" panose="02010609060101010101" pitchFamily="49" charset="-122"/>
                <a:ea typeface="仿宋" panose="02010609060101010101" pitchFamily="49" charset="-122"/>
              </a:rPr>
              <a:t>厘米。在裸电线通过的路口上均设置了警告牌，并告知通电的时间。后村民乙盗伐林木时触电死亡。对此行为，就应该视为过于自信的过失。</a:t>
            </a:r>
            <a:endParaRPr lang="en-US" altLang="zh-CN" sz="20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8253056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6DB494A5-656D-20FD-0894-08BFD3F141DB}"/>
              </a:ext>
            </a:extLst>
          </p:cNvPr>
          <p:cNvSpPr/>
          <p:nvPr/>
        </p:nvSpPr>
        <p:spPr>
          <a:xfrm>
            <a:off x="107950" y="549275"/>
            <a:ext cx="8785225" cy="400050"/>
          </a:xfrm>
          <a:prstGeom prst="rect">
            <a:avLst/>
          </a:prstGeom>
        </p:spPr>
        <p:txBody>
          <a:bodyPr>
            <a:spAutoFit/>
          </a:bodyPr>
          <a:lstStyle/>
          <a:p>
            <a:pPr algn="just" eaLnBrk="1">
              <a:defRPr/>
            </a:pPr>
            <a:r>
              <a:rPr lang="zh-CN" altLang="en-US" sz="2000" dirty="0">
                <a:solidFill>
                  <a:srgbClr val="000000"/>
                </a:solidFill>
                <a:latin typeface="+mn-ea"/>
                <a:ea typeface="+mn-ea"/>
              </a:rPr>
              <a:t>    </a:t>
            </a:r>
          </a:p>
        </p:txBody>
      </p:sp>
      <p:sp>
        <p:nvSpPr>
          <p:cNvPr id="2" name="矩形 1">
            <a:extLst>
              <a:ext uri="{FF2B5EF4-FFF2-40B4-BE49-F238E27FC236}">
                <a16:creationId xmlns:a16="http://schemas.microsoft.com/office/drawing/2014/main" id="{5CD4E087-0B1A-41B1-A3E2-ECD31BC3894A}"/>
              </a:ext>
            </a:extLst>
          </p:cNvPr>
          <p:cNvSpPr/>
          <p:nvPr/>
        </p:nvSpPr>
        <p:spPr>
          <a:xfrm>
            <a:off x="-28269" y="836712"/>
            <a:ext cx="8982075" cy="461665"/>
          </a:xfrm>
          <a:prstGeom prst="rect">
            <a:avLst/>
          </a:prstGeom>
        </p:spPr>
        <p:txBody>
          <a:bodyPr wrap="square">
            <a:spAutoFit/>
          </a:bodyPr>
          <a:lstStyle/>
          <a:p>
            <a:pPr algn="ctr" eaLnBrk="1">
              <a:defRPr/>
            </a:pPr>
            <a:r>
              <a:rPr lang="zh-CN" altLang="en-US" sz="2400" b="1" dirty="0">
                <a:latin typeface="黑体" panose="02010609060101010101" pitchFamily="49" charset="-122"/>
                <a:ea typeface="黑体" panose="02010609060101010101" pitchFamily="49" charset="-122"/>
              </a:rPr>
              <a:t>罪过形式总结</a:t>
            </a:r>
            <a:endParaRPr lang="en-US" altLang="zh-CN" sz="2400" b="1" dirty="0">
              <a:latin typeface="黑体" panose="02010609060101010101" pitchFamily="49" charset="-122"/>
              <a:ea typeface="黑体" panose="02010609060101010101" pitchFamily="49" charset="-122"/>
            </a:endParaRPr>
          </a:p>
        </p:txBody>
      </p:sp>
      <p:graphicFrame>
        <p:nvGraphicFramePr>
          <p:cNvPr id="4" name="表格 3">
            <a:extLst>
              <a:ext uri="{FF2B5EF4-FFF2-40B4-BE49-F238E27FC236}">
                <a16:creationId xmlns:a16="http://schemas.microsoft.com/office/drawing/2014/main" id="{BD7C6BDA-BAB5-677F-8CCB-96DE1B71F8C4}"/>
              </a:ext>
            </a:extLst>
          </p:cNvPr>
          <p:cNvGraphicFramePr>
            <a:graphicFrameLocks noGrp="1"/>
          </p:cNvGraphicFramePr>
          <p:nvPr>
            <p:extLst>
              <p:ext uri="{D42A27DB-BD31-4B8C-83A1-F6EECF244321}">
                <p14:modId xmlns:p14="http://schemas.microsoft.com/office/powerpoint/2010/main" val="3929725729"/>
              </p:ext>
            </p:extLst>
          </p:nvPr>
        </p:nvGraphicFramePr>
        <p:xfrm>
          <a:off x="107950" y="1556792"/>
          <a:ext cx="8785224" cy="3200400"/>
        </p:xfrm>
        <a:graphic>
          <a:graphicData uri="http://schemas.openxmlformats.org/drawingml/2006/table">
            <a:tbl>
              <a:tblPr firstRow="1" bandRow="1">
                <a:tableStyleId>{5C22544A-7EE6-4342-B048-85BDC9FD1C3A}</a:tableStyleId>
              </a:tblPr>
              <a:tblGrid>
                <a:gridCol w="1556741">
                  <a:extLst>
                    <a:ext uri="{9D8B030D-6E8A-4147-A177-3AD203B41FA5}">
                      <a16:colId xmlns:a16="http://schemas.microsoft.com/office/drawing/2014/main" val="998372128"/>
                    </a:ext>
                  </a:extLst>
                </a:gridCol>
                <a:gridCol w="2448272">
                  <a:extLst>
                    <a:ext uri="{9D8B030D-6E8A-4147-A177-3AD203B41FA5}">
                      <a16:colId xmlns:a16="http://schemas.microsoft.com/office/drawing/2014/main" val="2337187859"/>
                    </a:ext>
                  </a:extLst>
                </a:gridCol>
                <a:gridCol w="3960440">
                  <a:extLst>
                    <a:ext uri="{9D8B030D-6E8A-4147-A177-3AD203B41FA5}">
                      <a16:colId xmlns:a16="http://schemas.microsoft.com/office/drawing/2014/main" val="1475180501"/>
                    </a:ext>
                  </a:extLst>
                </a:gridCol>
                <a:gridCol w="819771">
                  <a:extLst>
                    <a:ext uri="{9D8B030D-6E8A-4147-A177-3AD203B41FA5}">
                      <a16:colId xmlns:a16="http://schemas.microsoft.com/office/drawing/2014/main" val="2461616443"/>
                    </a:ext>
                  </a:extLst>
                </a:gridCol>
              </a:tblGrid>
              <a:tr h="370840">
                <a:tc>
                  <a:txBody>
                    <a:bodyPr/>
                    <a:lstStyle/>
                    <a:p>
                      <a:r>
                        <a:rPr lang="zh-CN" altLang="en-US" sz="2400" dirty="0">
                          <a:latin typeface="仿宋" panose="02010609060101010101" pitchFamily="49" charset="-122"/>
                          <a:ea typeface="仿宋" panose="02010609060101010101" pitchFamily="49" charset="-122"/>
                        </a:rPr>
                        <a:t>罪过形式</a:t>
                      </a:r>
                    </a:p>
                  </a:txBody>
                  <a:tcPr anchor="ctr" anchorCtr="1"/>
                </a:tc>
                <a:tc>
                  <a:txBody>
                    <a:bodyPr/>
                    <a:lstStyle/>
                    <a:p>
                      <a:r>
                        <a:rPr lang="zh-CN" altLang="en-US" sz="2400" dirty="0">
                          <a:latin typeface="仿宋" panose="02010609060101010101" pitchFamily="49" charset="-122"/>
                          <a:ea typeface="仿宋" panose="02010609060101010101" pitchFamily="49" charset="-122"/>
                        </a:rPr>
                        <a:t>认识因素</a:t>
                      </a:r>
                    </a:p>
                  </a:txBody>
                  <a:tcPr anchor="ctr" anchorCtr="1"/>
                </a:tc>
                <a:tc>
                  <a:txBody>
                    <a:bodyPr/>
                    <a:lstStyle/>
                    <a:p>
                      <a:r>
                        <a:rPr lang="zh-CN" altLang="en-US" sz="2400" dirty="0">
                          <a:latin typeface="仿宋" panose="02010609060101010101" pitchFamily="49" charset="-122"/>
                          <a:ea typeface="仿宋" panose="02010609060101010101" pitchFamily="49" charset="-122"/>
                        </a:rPr>
                        <a:t>意志因素</a:t>
                      </a:r>
                    </a:p>
                  </a:txBody>
                  <a:tcPr anchor="ctr" anchorCtr="1"/>
                </a:tc>
                <a:tc>
                  <a:txBody>
                    <a:bodyPr/>
                    <a:lstStyle/>
                    <a:p>
                      <a:r>
                        <a:rPr lang="zh-CN" altLang="en-US" sz="2400" dirty="0">
                          <a:latin typeface="仿宋" panose="02010609060101010101" pitchFamily="49" charset="-122"/>
                          <a:ea typeface="仿宋" panose="02010609060101010101" pitchFamily="49" charset="-122"/>
                        </a:rPr>
                        <a:t>法益</a:t>
                      </a:r>
                    </a:p>
                  </a:txBody>
                  <a:tcPr anchor="ctr" anchorCtr="1"/>
                </a:tc>
                <a:extLst>
                  <a:ext uri="{0D108BD9-81ED-4DB2-BD59-A6C34878D82A}">
                    <a16:rowId xmlns:a16="http://schemas.microsoft.com/office/drawing/2014/main" val="2565291586"/>
                  </a:ext>
                </a:extLst>
              </a:tr>
              <a:tr h="370840">
                <a:tc>
                  <a:txBody>
                    <a:bodyPr/>
                    <a:lstStyle/>
                    <a:p>
                      <a:r>
                        <a:rPr lang="zh-CN" altLang="en-US" sz="2400" dirty="0">
                          <a:latin typeface="仿宋" panose="02010609060101010101" pitchFamily="49" charset="-122"/>
                          <a:ea typeface="仿宋" panose="02010609060101010101" pitchFamily="49" charset="-122"/>
                        </a:rPr>
                        <a:t>直接故意</a:t>
                      </a:r>
                    </a:p>
                  </a:txBody>
                  <a:tcPr anchor="ctr" anchorCtr="1"/>
                </a:tc>
                <a:tc>
                  <a:txBody>
                    <a:bodyPr/>
                    <a:lstStyle/>
                    <a:p>
                      <a:r>
                        <a:rPr lang="zh-CN" altLang="en-US" sz="2400" dirty="0">
                          <a:latin typeface="仿宋" panose="02010609060101010101" pitchFamily="49" charset="-122"/>
                          <a:ea typeface="仿宋" panose="02010609060101010101" pitchFamily="49" charset="-122"/>
                        </a:rPr>
                        <a:t>明知必然或可能</a:t>
                      </a:r>
                    </a:p>
                  </a:txBody>
                  <a:tcPr anchor="ctr" anchorCtr="1"/>
                </a:tc>
                <a:tc>
                  <a:txBody>
                    <a:bodyPr/>
                    <a:lstStyle/>
                    <a:p>
                      <a:r>
                        <a:rPr lang="zh-CN" altLang="en-US" sz="2400" dirty="0">
                          <a:latin typeface="仿宋" panose="02010609060101010101" pitchFamily="49" charset="-122"/>
                          <a:ea typeface="仿宋" panose="02010609060101010101" pitchFamily="49" charset="-122"/>
                        </a:rPr>
                        <a:t>希望（积极追求） 赞成票</a:t>
                      </a:r>
                    </a:p>
                  </a:txBody>
                  <a:tcPr anchor="ctr" anchorCtr="1"/>
                </a:tc>
                <a:tc>
                  <a:txBody>
                    <a:bodyPr/>
                    <a:lstStyle/>
                    <a:p>
                      <a:r>
                        <a:rPr lang="zh-CN" altLang="en-US" sz="2400" dirty="0">
                          <a:latin typeface="仿宋" panose="02010609060101010101" pitchFamily="49" charset="-122"/>
                          <a:ea typeface="仿宋" panose="02010609060101010101" pitchFamily="49" charset="-122"/>
                        </a:rPr>
                        <a:t>敌视</a:t>
                      </a:r>
                    </a:p>
                  </a:txBody>
                  <a:tcPr anchor="ctr" anchorCtr="1"/>
                </a:tc>
                <a:extLst>
                  <a:ext uri="{0D108BD9-81ED-4DB2-BD59-A6C34878D82A}">
                    <a16:rowId xmlns:a16="http://schemas.microsoft.com/office/drawing/2014/main" val="3646685363"/>
                  </a:ext>
                </a:extLst>
              </a:tr>
              <a:tr h="370840">
                <a:tc>
                  <a:txBody>
                    <a:bodyPr/>
                    <a:lstStyle/>
                    <a:p>
                      <a:r>
                        <a:rPr lang="zh-CN" altLang="en-US" sz="2400" dirty="0">
                          <a:latin typeface="仿宋" panose="02010609060101010101" pitchFamily="49" charset="-122"/>
                          <a:ea typeface="仿宋" panose="02010609060101010101" pitchFamily="49" charset="-122"/>
                        </a:rPr>
                        <a:t>间接故意</a:t>
                      </a:r>
                    </a:p>
                  </a:txBody>
                  <a:tcPr anchor="ctr" anchorCtr="1"/>
                </a:tc>
                <a:tc>
                  <a:txBody>
                    <a:bodyPr/>
                    <a:lstStyle/>
                    <a:p>
                      <a:r>
                        <a:rPr lang="zh-CN" altLang="en-US" sz="2400" dirty="0">
                          <a:latin typeface="仿宋" panose="02010609060101010101" pitchFamily="49" charset="-122"/>
                          <a:ea typeface="仿宋" panose="02010609060101010101" pitchFamily="49" charset="-122"/>
                        </a:rPr>
                        <a:t>明知可能发生</a:t>
                      </a:r>
                    </a:p>
                  </a:txBody>
                  <a:tcPr anchor="ctr" anchorCtr="1"/>
                </a:tc>
                <a:tc>
                  <a:txBody>
                    <a:bodyPr/>
                    <a:lstStyle/>
                    <a:p>
                      <a:r>
                        <a:rPr lang="zh-CN" altLang="en-US" sz="2400" dirty="0">
                          <a:latin typeface="仿宋" panose="02010609060101010101" pitchFamily="49" charset="-122"/>
                          <a:ea typeface="仿宋" panose="02010609060101010101" pitchFamily="49" charset="-122"/>
                        </a:rPr>
                        <a:t>放任（听任发展）</a:t>
                      </a:r>
                      <a:r>
                        <a:rPr lang="en-US" altLang="zh-CN" sz="2400"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弃权票</a:t>
                      </a:r>
                    </a:p>
                  </a:txBody>
                  <a:tcPr anchor="ctr" anchorCtr="1"/>
                </a:tc>
                <a:tc>
                  <a:txBody>
                    <a:bodyPr/>
                    <a:lstStyle/>
                    <a:p>
                      <a:r>
                        <a:rPr lang="zh-CN" altLang="en-US" sz="2400" dirty="0">
                          <a:latin typeface="仿宋" panose="02010609060101010101" pitchFamily="49" charset="-122"/>
                          <a:ea typeface="仿宋" panose="02010609060101010101" pitchFamily="49" charset="-122"/>
                        </a:rPr>
                        <a:t>漠视</a:t>
                      </a:r>
                    </a:p>
                  </a:txBody>
                  <a:tcPr anchor="ctr" anchorCtr="1"/>
                </a:tc>
                <a:extLst>
                  <a:ext uri="{0D108BD9-81ED-4DB2-BD59-A6C34878D82A}">
                    <a16:rowId xmlns:a16="http://schemas.microsoft.com/office/drawing/2014/main" val="4199737042"/>
                  </a:ext>
                </a:extLst>
              </a:tr>
              <a:tr h="370840">
                <a:tc>
                  <a:txBody>
                    <a:bodyPr/>
                    <a:lstStyle/>
                    <a:p>
                      <a:r>
                        <a:rPr lang="zh-CN" altLang="en-US" sz="2400" dirty="0">
                          <a:latin typeface="仿宋" panose="02010609060101010101" pitchFamily="49" charset="-122"/>
                          <a:ea typeface="仿宋" panose="02010609060101010101" pitchFamily="49" charset="-122"/>
                        </a:rPr>
                        <a:t>过于自信</a:t>
                      </a:r>
                    </a:p>
                  </a:txBody>
                  <a:tcPr anchor="ctr" anchorCtr="1"/>
                </a:tc>
                <a:tc>
                  <a:txBody>
                    <a:bodyPr/>
                    <a:lstStyle/>
                    <a:p>
                      <a:r>
                        <a:rPr lang="zh-CN" altLang="en-US" sz="2400" dirty="0">
                          <a:latin typeface="仿宋" panose="02010609060101010101" pitchFamily="49" charset="-122"/>
                          <a:ea typeface="仿宋" panose="02010609060101010101" pitchFamily="49" charset="-122"/>
                        </a:rPr>
                        <a:t>已经预见</a:t>
                      </a:r>
                    </a:p>
                  </a:txBody>
                  <a:tcPr anchor="ctr" anchorCtr="1"/>
                </a:tc>
                <a:tc>
                  <a:txBody>
                    <a:bodyPr/>
                    <a:lstStyle/>
                    <a:p>
                      <a:r>
                        <a:rPr lang="zh-CN" altLang="en-US" sz="2400" dirty="0">
                          <a:latin typeface="仿宋" panose="02010609060101010101" pitchFamily="49" charset="-122"/>
                          <a:ea typeface="仿宋" panose="02010609060101010101" pitchFamily="49" charset="-122"/>
                        </a:rPr>
                        <a:t>反对（不想发生） 反对票</a:t>
                      </a:r>
                    </a:p>
                  </a:txBody>
                  <a:tcPr anchor="ctr" anchorCtr="1"/>
                </a:tc>
                <a:tc>
                  <a:txBody>
                    <a:bodyPr/>
                    <a:lstStyle/>
                    <a:p>
                      <a:r>
                        <a:rPr lang="zh-CN" altLang="en-US" sz="2400" dirty="0">
                          <a:latin typeface="仿宋" panose="02010609060101010101" pitchFamily="49" charset="-122"/>
                          <a:ea typeface="仿宋" panose="02010609060101010101" pitchFamily="49" charset="-122"/>
                        </a:rPr>
                        <a:t>轻视</a:t>
                      </a:r>
                    </a:p>
                  </a:txBody>
                  <a:tcPr anchor="ctr" anchorCtr="1"/>
                </a:tc>
                <a:extLst>
                  <a:ext uri="{0D108BD9-81ED-4DB2-BD59-A6C34878D82A}">
                    <a16:rowId xmlns:a16="http://schemas.microsoft.com/office/drawing/2014/main" val="2134959805"/>
                  </a:ext>
                </a:extLst>
              </a:tr>
              <a:tr h="370840">
                <a:tc>
                  <a:txBody>
                    <a:bodyPr/>
                    <a:lstStyle/>
                    <a:p>
                      <a:r>
                        <a:rPr lang="zh-CN" altLang="en-US" sz="2400" dirty="0">
                          <a:latin typeface="仿宋" panose="02010609060101010101" pitchFamily="49" charset="-122"/>
                          <a:ea typeface="仿宋" panose="02010609060101010101" pitchFamily="49" charset="-122"/>
                        </a:rPr>
                        <a:t>疏忽大意</a:t>
                      </a:r>
                    </a:p>
                  </a:txBody>
                  <a:tcPr anchor="ctr" anchorCtr="1"/>
                </a:tc>
                <a:tc>
                  <a:txBody>
                    <a:bodyPr/>
                    <a:lstStyle/>
                    <a:p>
                      <a:r>
                        <a:rPr lang="zh-CN" altLang="en-US" sz="2400" dirty="0">
                          <a:latin typeface="仿宋" panose="02010609060101010101" pitchFamily="49" charset="-122"/>
                          <a:ea typeface="仿宋" panose="02010609060101010101" pitchFamily="49" charset="-122"/>
                        </a:rPr>
                        <a:t>应当预见未预见</a:t>
                      </a:r>
                    </a:p>
                  </a:txBody>
                  <a:tcPr anchor="ctr" anchorCtr="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400" dirty="0">
                          <a:latin typeface="仿宋" panose="02010609060101010101" pitchFamily="49" charset="-122"/>
                          <a:ea typeface="仿宋" panose="02010609060101010101" pitchFamily="49" charset="-122"/>
                        </a:rPr>
                        <a:t>反对（不想发生） 反对票</a:t>
                      </a:r>
                    </a:p>
                  </a:txBody>
                  <a:tcPr anchor="ctr" anchorCtr="1"/>
                </a:tc>
                <a:tc>
                  <a:txBody>
                    <a:bodyPr/>
                    <a:lstStyle/>
                    <a:p>
                      <a:r>
                        <a:rPr lang="zh-CN" altLang="en-US" sz="2400" dirty="0">
                          <a:latin typeface="仿宋" panose="02010609060101010101" pitchFamily="49" charset="-122"/>
                          <a:ea typeface="仿宋" panose="02010609060101010101" pitchFamily="49" charset="-122"/>
                        </a:rPr>
                        <a:t>轻视</a:t>
                      </a:r>
                    </a:p>
                  </a:txBody>
                  <a:tcPr anchor="ctr" anchorCtr="1"/>
                </a:tc>
                <a:extLst>
                  <a:ext uri="{0D108BD9-81ED-4DB2-BD59-A6C34878D82A}">
                    <a16:rowId xmlns:a16="http://schemas.microsoft.com/office/drawing/2014/main" val="3791008986"/>
                  </a:ext>
                </a:extLst>
              </a:tr>
              <a:tr h="370840">
                <a:tc>
                  <a:txBody>
                    <a:bodyPr/>
                    <a:lstStyle/>
                    <a:p>
                      <a:r>
                        <a:rPr lang="zh-CN" altLang="en-US" sz="2400" dirty="0">
                          <a:latin typeface="仿宋" panose="02010609060101010101" pitchFamily="49" charset="-122"/>
                          <a:ea typeface="仿宋" panose="02010609060101010101" pitchFamily="49" charset="-122"/>
                        </a:rPr>
                        <a:t>意外事件</a:t>
                      </a:r>
                    </a:p>
                  </a:txBody>
                  <a:tcPr anchor="ctr" anchorCtr="1"/>
                </a:tc>
                <a:tc>
                  <a:txBody>
                    <a:bodyPr/>
                    <a:lstStyle/>
                    <a:p>
                      <a:r>
                        <a:rPr lang="zh-CN" altLang="en-US" sz="2400" dirty="0">
                          <a:latin typeface="仿宋" panose="02010609060101010101" pitchFamily="49" charset="-122"/>
                          <a:ea typeface="仿宋" panose="02010609060101010101" pitchFamily="49" charset="-122"/>
                        </a:rPr>
                        <a:t>无法预见</a:t>
                      </a:r>
                    </a:p>
                  </a:txBody>
                  <a:tcPr anchor="ctr" anchorCtr="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400" dirty="0">
                          <a:latin typeface="仿宋" panose="02010609060101010101" pitchFamily="49" charset="-122"/>
                          <a:ea typeface="仿宋" panose="02010609060101010101" pitchFamily="49" charset="-122"/>
                        </a:rPr>
                        <a:t>反对（不想发生）</a:t>
                      </a:r>
                    </a:p>
                  </a:txBody>
                  <a:tcPr anchor="ctr" anchorCtr="1"/>
                </a:tc>
                <a:tc>
                  <a:txBody>
                    <a:bodyPr/>
                    <a:lstStyle/>
                    <a:p>
                      <a:r>
                        <a:rPr lang="zh-CN" altLang="en-US" sz="2400" dirty="0">
                          <a:latin typeface="仿宋" panose="02010609060101010101" pitchFamily="49" charset="-122"/>
                          <a:ea typeface="仿宋" panose="02010609060101010101" pitchFamily="49" charset="-122"/>
                        </a:rPr>
                        <a:t>无</a:t>
                      </a:r>
                    </a:p>
                  </a:txBody>
                  <a:tcPr anchor="ctr" anchorCtr="1"/>
                </a:tc>
                <a:extLst>
                  <a:ext uri="{0D108BD9-81ED-4DB2-BD59-A6C34878D82A}">
                    <a16:rowId xmlns:a16="http://schemas.microsoft.com/office/drawing/2014/main" val="2456930391"/>
                  </a:ext>
                </a:extLst>
              </a:tr>
              <a:tr h="370840">
                <a:tc>
                  <a:txBody>
                    <a:bodyPr/>
                    <a:lstStyle/>
                    <a:p>
                      <a:r>
                        <a:rPr lang="zh-CN" altLang="en-US" sz="2400" dirty="0">
                          <a:latin typeface="仿宋" panose="02010609060101010101" pitchFamily="49" charset="-122"/>
                          <a:ea typeface="仿宋" panose="02010609060101010101" pitchFamily="49" charset="-122"/>
                        </a:rPr>
                        <a:t>不可抗力</a:t>
                      </a:r>
                    </a:p>
                  </a:txBody>
                  <a:tcPr anchor="ctr" anchorCtr="1"/>
                </a:tc>
                <a:tc>
                  <a:txBody>
                    <a:bodyPr/>
                    <a:lstStyle/>
                    <a:p>
                      <a:r>
                        <a:rPr lang="zh-CN" altLang="en-US" sz="2400" dirty="0">
                          <a:latin typeface="仿宋" panose="02010609060101010101" pitchFamily="49" charset="-122"/>
                          <a:ea typeface="仿宋" panose="02010609060101010101" pitchFamily="49" charset="-122"/>
                        </a:rPr>
                        <a:t>已预见无法避免</a:t>
                      </a:r>
                    </a:p>
                  </a:txBody>
                  <a:tcPr anchor="ctr" anchorCtr="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rPr>
                        <a:t>反对（不想发生）</a:t>
                      </a:r>
                    </a:p>
                  </a:txBody>
                  <a:tcPr anchor="ctr" anchorCtr="1"/>
                </a:tc>
                <a:tc>
                  <a:txBody>
                    <a:bodyPr/>
                    <a:lstStyle/>
                    <a:p>
                      <a:r>
                        <a:rPr lang="zh-CN" altLang="en-US" sz="2400" dirty="0">
                          <a:latin typeface="仿宋" panose="02010609060101010101" pitchFamily="49" charset="-122"/>
                          <a:ea typeface="仿宋" panose="02010609060101010101" pitchFamily="49" charset="-122"/>
                        </a:rPr>
                        <a:t>保护</a:t>
                      </a:r>
                    </a:p>
                  </a:txBody>
                  <a:tcPr anchor="ctr" anchorCtr="1"/>
                </a:tc>
                <a:extLst>
                  <a:ext uri="{0D108BD9-81ED-4DB2-BD59-A6C34878D82A}">
                    <a16:rowId xmlns:a16="http://schemas.microsoft.com/office/drawing/2014/main" val="3655770375"/>
                  </a:ext>
                </a:extLst>
              </a:tr>
            </a:tbl>
          </a:graphicData>
        </a:graphic>
      </p:graphicFrame>
      <p:cxnSp>
        <p:nvCxnSpPr>
          <p:cNvPr id="6" name="直接箭头连接符 5">
            <a:extLst>
              <a:ext uri="{FF2B5EF4-FFF2-40B4-BE49-F238E27FC236}">
                <a16:creationId xmlns:a16="http://schemas.microsoft.com/office/drawing/2014/main" id="{0DCF29E3-9100-3089-FF46-5EA02866EE3E}"/>
              </a:ext>
            </a:extLst>
          </p:cNvPr>
          <p:cNvCxnSpPr/>
          <p:nvPr/>
        </p:nvCxnSpPr>
        <p:spPr>
          <a:xfrm>
            <a:off x="6660232" y="2276872"/>
            <a:ext cx="21602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直接箭头连接符 6">
            <a:extLst>
              <a:ext uri="{FF2B5EF4-FFF2-40B4-BE49-F238E27FC236}">
                <a16:creationId xmlns:a16="http://schemas.microsoft.com/office/drawing/2014/main" id="{E569F84F-E12F-BDD6-5A39-84010B8265CA}"/>
              </a:ext>
            </a:extLst>
          </p:cNvPr>
          <p:cNvCxnSpPr/>
          <p:nvPr/>
        </p:nvCxnSpPr>
        <p:spPr>
          <a:xfrm>
            <a:off x="6661126" y="2708920"/>
            <a:ext cx="21602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直接箭头连接符 7">
            <a:extLst>
              <a:ext uri="{FF2B5EF4-FFF2-40B4-BE49-F238E27FC236}">
                <a16:creationId xmlns:a16="http://schemas.microsoft.com/office/drawing/2014/main" id="{E0B73C36-178E-686C-87C3-F5B61AF245AC}"/>
              </a:ext>
            </a:extLst>
          </p:cNvPr>
          <p:cNvCxnSpPr/>
          <p:nvPr/>
        </p:nvCxnSpPr>
        <p:spPr>
          <a:xfrm>
            <a:off x="6653323" y="3645024"/>
            <a:ext cx="21602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直接箭头连接符 8">
            <a:extLst>
              <a:ext uri="{FF2B5EF4-FFF2-40B4-BE49-F238E27FC236}">
                <a16:creationId xmlns:a16="http://schemas.microsoft.com/office/drawing/2014/main" id="{30244409-C5B2-7FE5-71FC-142C98B19502}"/>
              </a:ext>
            </a:extLst>
          </p:cNvPr>
          <p:cNvCxnSpPr/>
          <p:nvPr/>
        </p:nvCxnSpPr>
        <p:spPr>
          <a:xfrm>
            <a:off x="6660232" y="3156992"/>
            <a:ext cx="21602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3"/>
          <p:cNvSpPr>
            <a:spLocks noGrp="1"/>
          </p:cNvSpPr>
          <p:nvPr>
            <p:ph sz="quarter" idx="10"/>
          </p:nvPr>
        </p:nvSpPr>
        <p:spPr>
          <a:xfrm>
            <a:off x="0" y="627931"/>
            <a:ext cx="9144000" cy="6113437"/>
          </a:xfrm>
        </p:spPr>
        <p:txBody>
          <a:bodyPr/>
          <a:lstStyle/>
          <a:p>
            <a:r>
              <a:rPr lang="zh-CN" altLang="en-US" sz="2000" b="1" dirty="0">
                <a:solidFill>
                  <a:srgbClr val="231F20"/>
                </a:solidFill>
              </a:rPr>
              <a:t>一、犯罪目的</a:t>
            </a:r>
            <a:r>
              <a:rPr lang="en-US" altLang="zh-CN" sz="2000" b="1" dirty="0">
                <a:solidFill>
                  <a:srgbClr val="231F20"/>
                </a:solidFill>
              </a:rPr>
              <a:t>——</a:t>
            </a:r>
            <a:r>
              <a:rPr lang="zh-CN" altLang="en-US" sz="2000" b="1" dirty="0">
                <a:solidFill>
                  <a:srgbClr val="4379FF"/>
                </a:solidFill>
              </a:rPr>
              <a:t>犯罪是为了什么</a:t>
            </a:r>
            <a:endParaRPr lang="zh-CN" altLang="en-US" sz="2000" b="1" dirty="0"/>
          </a:p>
          <a:p>
            <a:r>
              <a:rPr lang="zh-CN" altLang="en-US" sz="2000" dirty="0">
                <a:solidFill>
                  <a:srgbClr val="231F20"/>
                </a:solidFill>
              </a:rPr>
              <a:t>犯罪目的是指犯罪人</a:t>
            </a:r>
            <a:r>
              <a:rPr lang="zh-CN" altLang="en-US" sz="2000" b="1" dirty="0">
                <a:solidFill>
                  <a:srgbClr val="4379FF"/>
                </a:solidFill>
              </a:rPr>
              <a:t>主观上通过犯罪行为所希望达到的结果</a:t>
            </a:r>
            <a:r>
              <a:rPr lang="zh-CN" altLang="en-US" sz="2000" dirty="0">
                <a:solidFill>
                  <a:srgbClr val="231F20"/>
                </a:solidFill>
              </a:rPr>
              <a:t>，即是以观念形态预先存在于犯罪人大脑中的犯罪行为所预期达到的结果。</a:t>
            </a:r>
            <a:endParaRPr lang="en-US" altLang="zh-CN" sz="2000" dirty="0">
              <a:solidFill>
                <a:srgbClr val="231F20"/>
              </a:solidFill>
            </a:endParaRPr>
          </a:p>
          <a:p>
            <a:r>
              <a:rPr lang="zh-CN" altLang="en-US" sz="2000" dirty="0">
                <a:solidFill>
                  <a:srgbClr val="231F20"/>
                </a:solidFill>
              </a:rPr>
              <a:t>犯罪目的只存在于</a:t>
            </a:r>
            <a:r>
              <a:rPr lang="zh-CN" altLang="en-US" sz="2000" b="1" dirty="0">
                <a:solidFill>
                  <a:srgbClr val="231F20"/>
                </a:solidFill>
              </a:rPr>
              <a:t>直接故意犯罪</a:t>
            </a:r>
            <a:r>
              <a:rPr lang="zh-CN" altLang="en-US" sz="2000" dirty="0">
                <a:solidFill>
                  <a:srgbClr val="231F20"/>
                </a:solidFill>
              </a:rPr>
              <a:t>之中</a:t>
            </a:r>
            <a:endParaRPr lang="en-US" altLang="zh-CN" sz="2000" dirty="0">
              <a:solidFill>
                <a:srgbClr val="231F20"/>
              </a:solidFill>
            </a:endParaRPr>
          </a:p>
          <a:p>
            <a:r>
              <a:rPr lang="zh-CN" altLang="en-US" sz="2000" dirty="0">
                <a:solidFill>
                  <a:srgbClr val="231F20"/>
                </a:solidFill>
                <a:latin typeface="仿宋" panose="02010609060101010101" pitchFamily="49" charset="-122"/>
                <a:ea typeface="仿宋" panose="02010609060101010101" pitchFamily="49" charset="-122"/>
              </a:rPr>
              <a:t>例如，故意杀人罪中，行为人的目的是杀害被害人，这一目的有其具体的杀人行为与之对应。</a:t>
            </a:r>
            <a:endParaRPr lang="en-US" altLang="zh-CN" sz="2000" dirty="0">
              <a:solidFill>
                <a:srgbClr val="231F20"/>
              </a:solidFill>
              <a:latin typeface="仿宋" panose="02010609060101010101" pitchFamily="49" charset="-122"/>
              <a:ea typeface="仿宋" panose="02010609060101010101" pitchFamily="49" charset="-122"/>
            </a:endParaRPr>
          </a:p>
          <a:p>
            <a:endParaRPr lang="en-US" altLang="zh-CN" sz="1000" b="1" dirty="0">
              <a:solidFill>
                <a:srgbClr val="231F20"/>
              </a:solidFill>
            </a:endParaRPr>
          </a:p>
          <a:p>
            <a:r>
              <a:rPr lang="zh-CN" altLang="en-US" sz="2000" b="1" dirty="0">
                <a:solidFill>
                  <a:srgbClr val="231F20"/>
                </a:solidFill>
              </a:rPr>
              <a:t>“犯罪目的”的意义</a:t>
            </a:r>
            <a:endParaRPr lang="zh-CN" altLang="en-US" sz="2000" b="1" dirty="0"/>
          </a:p>
          <a:p>
            <a:r>
              <a:rPr lang="zh-CN" altLang="en-US" sz="2000" dirty="0">
                <a:solidFill>
                  <a:srgbClr val="231F20"/>
                </a:solidFill>
              </a:rPr>
              <a:t>（</a:t>
            </a:r>
            <a:r>
              <a:rPr lang="en-US" altLang="zh-CN" sz="2000" dirty="0">
                <a:solidFill>
                  <a:srgbClr val="231F20"/>
                </a:solidFill>
              </a:rPr>
              <a:t>1</a:t>
            </a:r>
            <a:r>
              <a:rPr lang="zh-CN" altLang="en-US" sz="2000" dirty="0">
                <a:solidFill>
                  <a:srgbClr val="231F20"/>
                </a:solidFill>
              </a:rPr>
              <a:t>）罪与非罪的区分</a:t>
            </a:r>
            <a:endParaRPr lang="zh-CN" altLang="en-US" sz="2000" dirty="0"/>
          </a:p>
          <a:p>
            <a:r>
              <a:rPr lang="zh-CN" altLang="en-US" sz="2000" dirty="0">
                <a:solidFill>
                  <a:srgbClr val="231F20"/>
                </a:solidFill>
                <a:latin typeface="仿宋" panose="02010609060101010101" pitchFamily="49" charset="-122"/>
                <a:ea typeface="仿宋" panose="02010609060101010101" pitchFamily="49" charset="-122"/>
              </a:rPr>
              <a:t>例如，贷款诈骗罪要求行为人“以非法占有为目的”，若没有该目的便不构成贷款诈骗罪；赌博罪要求“以营利为目的”，若没有该目的便不构成赌博罪；走私淫秽物品罪要求行为人“以牟利或传播为目的”，若没有该目的便不构成走私淫秽物品罪。</a:t>
            </a:r>
            <a:endParaRPr lang="zh-CN" altLang="en-US" sz="2000" dirty="0">
              <a:latin typeface="仿宋" panose="02010609060101010101" pitchFamily="49" charset="-122"/>
              <a:ea typeface="仿宋" panose="02010609060101010101" pitchFamily="49" charset="-122"/>
            </a:endParaRPr>
          </a:p>
          <a:p>
            <a:r>
              <a:rPr lang="zh-CN" altLang="en-US" sz="2000" dirty="0">
                <a:solidFill>
                  <a:srgbClr val="231F20"/>
                </a:solidFill>
              </a:rPr>
              <a:t>（</a:t>
            </a:r>
            <a:r>
              <a:rPr lang="en-US" altLang="zh-CN" sz="2000" dirty="0">
                <a:solidFill>
                  <a:srgbClr val="231F20"/>
                </a:solidFill>
              </a:rPr>
              <a:t>2</a:t>
            </a:r>
            <a:r>
              <a:rPr lang="zh-CN" altLang="en-US" sz="2000" dirty="0">
                <a:solidFill>
                  <a:srgbClr val="231F20"/>
                </a:solidFill>
              </a:rPr>
              <a:t>）区分此罪与彼罪</a:t>
            </a:r>
            <a:endParaRPr lang="en-US" altLang="zh-CN" sz="2000" dirty="0">
              <a:solidFill>
                <a:srgbClr val="231F20"/>
              </a:solidFill>
            </a:endParaRPr>
          </a:p>
          <a:p>
            <a:r>
              <a:rPr lang="zh-CN" altLang="en-US" sz="2000" dirty="0">
                <a:solidFill>
                  <a:srgbClr val="231F20"/>
                </a:solidFill>
                <a:latin typeface="仿宋" panose="02010609060101010101" pitchFamily="49" charset="-122"/>
                <a:ea typeface="仿宋" panose="02010609060101010101" pitchFamily="49" charset="-122"/>
              </a:rPr>
              <a:t>例如，</a:t>
            </a:r>
            <a:r>
              <a:rPr lang="en-US" altLang="zh-CN" sz="2000" dirty="0">
                <a:solidFill>
                  <a:srgbClr val="231F20"/>
                </a:solidFill>
                <a:latin typeface="仿宋" panose="02010609060101010101" pitchFamily="49" charset="-122"/>
                <a:ea typeface="仿宋" panose="02010609060101010101" pitchFamily="49" charset="-122"/>
              </a:rPr>
              <a:t>“</a:t>
            </a:r>
            <a:r>
              <a:rPr lang="zh-CN" altLang="en-US" sz="2000" dirty="0">
                <a:solidFill>
                  <a:srgbClr val="231F20"/>
                </a:solidFill>
                <a:latin typeface="仿宋" panose="02010609060101010101" pitchFamily="49" charset="-122"/>
                <a:ea typeface="仿宋" panose="02010609060101010101" pitchFamily="49" charset="-122"/>
              </a:rPr>
              <a:t>牟利目的”是区分传播淫秽物品罪与传播淫秽物品牟利罪的关键；</a:t>
            </a:r>
            <a:r>
              <a:rPr lang="zh-CN" altLang="en-US" sz="2000" dirty="0">
                <a:solidFill>
                  <a:srgbClr val="000000"/>
                </a:solidFill>
                <a:latin typeface="仿宋" panose="02010609060101010101" pitchFamily="49" charset="-122"/>
                <a:ea typeface="仿宋" panose="02010609060101010101" pitchFamily="49" charset="-122"/>
              </a:rPr>
              <a:t>非法占有目的是区分贪污罪与挪用公款罪的关键标准。</a:t>
            </a:r>
            <a:endParaRPr lang="zh-CN" altLang="en-US" sz="2000" dirty="0">
              <a:solidFill>
                <a:prstClr val="black"/>
              </a:solidFill>
              <a:latin typeface="仿宋" panose="02010609060101010101" pitchFamily="49" charset="-122"/>
              <a:ea typeface="仿宋" panose="02010609060101010101" pitchFamily="49" charset="-122"/>
            </a:endParaRPr>
          </a:p>
          <a:p>
            <a:endParaRPr lang="zh-CN" altLang="en-US" sz="2000" dirty="0"/>
          </a:p>
          <a:p>
            <a:endParaRPr lang="en-US" altLang="zh-CN" sz="2000" dirty="0">
              <a:solidFill>
                <a:srgbClr val="231F20"/>
              </a:solidFill>
            </a:endParaRPr>
          </a:p>
        </p:txBody>
      </p:sp>
      <p:sp>
        <p:nvSpPr>
          <p:cNvPr id="3" name="文本框 2">
            <a:extLst>
              <a:ext uri="{FF2B5EF4-FFF2-40B4-BE49-F238E27FC236}">
                <a16:creationId xmlns:a16="http://schemas.microsoft.com/office/drawing/2014/main" id="{49CBECEB-C776-25D1-5D3D-5C33C8D6277D}"/>
              </a:ext>
            </a:extLst>
          </p:cNvPr>
          <p:cNvSpPr txBox="1"/>
          <p:nvPr/>
        </p:nvSpPr>
        <p:spPr>
          <a:xfrm>
            <a:off x="2699792" y="188640"/>
            <a:ext cx="4572000" cy="461665"/>
          </a:xfrm>
          <a:prstGeom prst="rect">
            <a:avLst/>
          </a:prstGeom>
          <a:noFill/>
        </p:spPr>
        <p:txBody>
          <a:bodyPr wrap="square">
            <a:spAutoFit/>
          </a:bodyPr>
          <a:lstStyle/>
          <a:p>
            <a:r>
              <a:rPr lang="zh-CN" altLang="en-US" sz="2400" b="1" dirty="0">
                <a:solidFill>
                  <a:srgbClr val="231F20"/>
                </a:solidFill>
                <a:latin typeface="黑体" panose="02010609060101010101" pitchFamily="49" charset="-122"/>
                <a:ea typeface="黑体" panose="02010609060101010101" pitchFamily="49" charset="-122"/>
              </a:rPr>
              <a:t>第四节 犯罪目的与犯罪动机</a:t>
            </a:r>
            <a:endParaRPr lang="zh-CN" altLang="en-US" sz="2400" b="1" dirty="0">
              <a:latin typeface="黑体" panose="02010609060101010101" pitchFamily="49" charset="-122"/>
              <a:ea typeface="黑体" panose="02010609060101010101" pitchFamily="49" charset="-122"/>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3"/>
          <p:cNvSpPr>
            <a:spLocks noGrp="1"/>
          </p:cNvSpPr>
          <p:nvPr>
            <p:ph sz="quarter" idx="10"/>
          </p:nvPr>
        </p:nvSpPr>
        <p:spPr>
          <a:xfrm>
            <a:off x="0" y="627931"/>
            <a:ext cx="9144000" cy="6113437"/>
          </a:xfrm>
        </p:spPr>
        <p:txBody>
          <a:bodyPr/>
          <a:lstStyle/>
          <a:p>
            <a:r>
              <a:rPr lang="zh-CN" altLang="en-US" sz="2000" b="1" kern="1200" spc="110" baseline="0" dirty="0">
                <a:solidFill>
                  <a:srgbClr val="231F20"/>
                </a:solidFill>
                <a:effectLst/>
                <a:latin typeface="黑体" panose="02010609060101010101" pitchFamily="49" charset="-122"/>
                <a:ea typeface="黑体" panose="02010609060101010101" pitchFamily="49" charset="-122"/>
              </a:rPr>
              <a:t>二</a:t>
            </a:r>
            <a:r>
              <a:rPr lang="zh-CN" altLang="en-US" sz="2000" b="1" dirty="0">
                <a:solidFill>
                  <a:srgbClr val="231F20"/>
                </a:solidFill>
              </a:rPr>
              <a:t>、</a:t>
            </a:r>
            <a:r>
              <a:rPr lang="zh-CN" altLang="en-US" sz="2000" b="1" kern="1200" spc="110" baseline="0" dirty="0">
                <a:solidFill>
                  <a:srgbClr val="231F20"/>
                </a:solidFill>
                <a:effectLst/>
                <a:latin typeface="黑体" panose="02010609060101010101" pitchFamily="49" charset="-122"/>
                <a:ea typeface="黑体" panose="02010609060101010101" pitchFamily="49" charset="-122"/>
              </a:rPr>
              <a:t>犯罪动机</a:t>
            </a:r>
            <a:r>
              <a:rPr lang="en-US" altLang="zh-CN" sz="2000" b="1" kern="1200" spc="110" baseline="0" dirty="0">
                <a:solidFill>
                  <a:srgbClr val="231F20"/>
                </a:solidFill>
                <a:effectLst/>
                <a:latin typeface="黑体" panose="02010609060101010101" pitchFamily="49" charset="-122"/>
                <a:ea typeface="黑体" panose="02010609060101010101" pitchFamily="49" charset="-122"/>
              </a:rPr>
              <a:t>——</a:t>
            </a:r>
            <a:r>
              <a:rPr lang="zh-CN" altLang="en-US" sz="2000" b="1" kern="1200" spc="110" baseline="0" dirty="0">
                <a:solidFill>
                  <a:srgbClr val="4379FF"/>
                </a:solidFill>
                <a:effectLst/>
                <a:latin typeface="黑体" panose="02010609060101010101" pitchFamily="49" charset="-122"/>
                <a:ea typeface="黑体" panose="02010609060101010101" pitchFamily="49" charset="-122"/>
              </a:rPr>
              <a:t>为什么会犯罪（犯罪原因）</a:t>
            </a:r>
            <a:endParaRPr lang="en-US" altLang="zh-CN" sz="2000" b="1" kern="1200" spc="110" baseline="0" dirty="0">
              <a:solidFill>
                <a:srgbClr val="4379FF"/>
              </a:solidFill>
              <a:effectLst/>
              <a:latin typeface="黑体" panose="02010609060101010101" pitchFamily="49" charset="-122"/>
              <a:ea typeface="黑体" panose="02010609060101010101" pitchFamily="49" charset="-122"/>
            </a:endParaRPr>
          </a:p>
          <a:p>
            <a:endParaRPr lang="zh-CN" altLang="en-US" sz="1000" b="1" kern="1200" spc="110" baseline="0" dirty="0">
              <a:solidFill>
                <a:srgbClr val="4379FF"/>
              </a:solidFill>
              <a:latin typeface="黑体" panose="02010609060101010101" pitchFamily="49" charset="-122"/>
              <a:ea typeface="黑体" panose="02010609060101010101" pitchFamily="49" charset="-122"/>
            </a:endParaRPr>
          </a:p>
          <a:p>
            <a:r>
              <a:rPr lang="zh-CN" altLang="en-US" sz="2000" kern="1200" spc="110" baseline="0" dirty="0">
                <a:solidFill>
                  <a:srgbClr val="231F20"/>
                </a:solidFill>
                <a:effectLst/>
                <a:latin typeface="黑体" panose="02010609060101010101" pitchFamily="49" charset="-122"/>
                <a:ea typeface="黑体" panose="02010609060101010101" pitchFamily="49" charset="-122"/>
              </a:rPr>
              <a:t>犯罪动机是指</a:t>
            </a:r>
            <a:r>
              <a:rPr lang="zh-CN" altLang="en-US" sz="2000" b="1" kern="1200" spc="110" baseline="0" dirty="0">
                <a:solidFill>
                  <a:srgbClr val="4379FF"/>
                </a:solidFill>
                <a:effectLst/>
                <a:latin typeface="黑体" panose="02010609060101010101" pitchFamily="49" charset="-122"/>
                <a:ea typeface="黑体" panose="02010609060101010101" pitchFamily="49" charset="-122"/>
              </a:rPr>
              <a:t>刺激、促使犯罪人实施犯罪行为的内心起因或思想活动</a:t>
            </a:r>
            <a:r>
              <a:rPr lang="zh-CN" altLang="en-US" sz="2000" kern="1200" spc="110" baseline="0" dirty="0">
                <a:solidFill>
                  <a:srgbClr val="231F20"/>
                </a:solidFill>
                <a:effectLst/>
                <a:latin typeface="黑体" panose="02010609060101010101" pitchFamily="49" charset="-122"/>
                <a:ea typeface="黑体" panose="02010609060101010101" pitchFamily="49" charset="-122"/>
              </a:rPr>
              <a:t>。</a:t>
            </a:r>
            <a:endParaRPr lang="en-US" altLang="zh-CN" sz="2000" kern="1200" spc="110" baseline="0" dirty="0">
              <a:solidFill>
                <a:srgbClr val="231F20"/>
              </a:solidFill>
              <a:effectLst/>
              <a:latin typeface="黑体" panose="02010609060101010101" pitchFamily="49" charset="-122"/>
              <a:ea typeface="黑体" panose="02010609060101010101" pitchFamily="49" charset="-122"/>
            </a:endParaRPr>
          </a:p>
          <a:p>
            <a:endParaRPr lang="zh-CN" altLang="en-US" sz="1000" kern="1200" spc="110" baseline="0" dirty="0">
              <a:latin typeface="黑体" panose="02010609060101010101" pitchFamily="49" charset="-122"/>
              <a:ea typeface="黑体" panose="02010609060101010101" pitchFamily="49" charset="-122"/>
            </a:endParaRPr>
          </a:p>
          <a:p>
            <a:r>
              <a:rPr lang="zh-CN" altLang="en-US" sz="2000" kern="1200" spc="110" baseline="0" dirty="0">
                <a:solidFill>
                  <a:srgbClr val="231F20"/>
                </a:solidFill>
                <a:effectLst/>
                <a:latin typeface="仿宋" panose="02010609060101010101" pitchFamily="49" charset="-122"/>
                <a:ea typeface="仿宋" panose="02010609060101010101" pitchFamily="49" charset="-122"/>
              </a:rPr>
              <a:t>例如，盗窃罪的犯罪目的就是非法占有目的，即非法获取他人财物。但是，为什么要实施盗窃行为，则是犯罪的动机。有的人是因为家境贫寒，有的人是因为饥寒交迫，有的人纯粹是为了报复他人，这就是不同的动机。</a:t>
            </a:r>
            <a:endParaRPr lang="en-US" altLang="zh-CN" sz="2000" kern="1200" spc="110" baseline="0" dirty="0">
              <a:solidFill>
                <a:srgbClr val="231F20"/>
              </a:solidFill>
              <a:effectLst/>
              <a:latin typeface="仿宋" panose="02010609060101010101" pitchFamily="49" charset="-122"/>
              <a:ea typeface="仿宋" panose="02010609060101010101" pitchFamily="49" charset="-122"/>
            </a:endParaRPr>
          </a:p>
          <a:p>
            <a:endParaRPr lang="en-US" altLang="zh-CN" sz="1000" dirty="0">
              <a:solidFill>
                <a:srgbClr val="231F20"/>
              </a:solidFill>
              <a:latin typeface="仿宋" panose="02010609060101010101" pitchFamily="49" charset="-122"/>
              <a:ea typeface="仿宋" panose="02010609060101010101" pitchFamily="49" charset="-122"/>
            </a:endParaRPr>
          </a:p>
          <a:p>
            <a:r>
              <a:rPr lang="zh-CN" altLang="en-US" sz="2000" kern="1200" spc="110" baseline="0" dirty="0">
                <a:solidFill>
                  <a:srgbClr val="231F20"/>
                </a:solidFill>
                <a:effectLst/>
              </a:rPr>
              <a:t>基于不同的动机（原因）而实施犯罪，在一定程度上反映了行为人的</a:t>
            </a:r>
            <a:r>
              <a:rPr lang="zh-CN" altLang="en-US" sz="2000" kern="1200" spc="110" baseline="0" dirty="0">
                <a:solidFill>
                  <a:srgbClr val="0070C0"/>
                </a:solidFill>
                <a:effectLst/>
              </a:rPr>
              <a:t>主观恶性</a:t>
            </a:r>
            <a:r>
              <a:rPr lang="zh-CN" altLang="en-US" sz="2000" kern="1200" spc="110" baseline="0" dirty="0">
                <a:solidFill>
                  <a:srgbClr val="231F20"/>
                </a:solidFill>
                <a:effectLst/>
              </a:rPr>
              <a:t>存在差异，对案件的</a:t>
            </a:r>
            <a:r>
              <a:rPr lang="zh-CN" altLang="en-US" sz="2000" kern="1200" spc="110" baseline="0" dirty="0">
                <a:solidFill>
                  <a:srgbClr val="0070C0"/>
                </a:solidFill>
                <a:effectLst/>
              </a:rPr>
              <a:t>量刑</a:t>
            </a:r>
            <a:r>
              <a:rPr lang="zh-CN" altLang="en-US" sz="2000" kern="1200" spc="110" baseline="0" dirty="0">
                <a:solidFill>
                  <a:srgbClr val="231F20"/>
                </a:solidFill>
                <a:effectLst/>
              </a:rPr>
              <a:t>可能有影响。</a:t>
            </a:r>
            <a:endParaRPr lang="en-US" altLang="zh-CN" sz="2000" kern="1200" spc="110" baseline="0" dirty="0">
              <a:solidFill>
                <a:srgbClr val="231F20"/>
              </a:solidFill>
              <a:effectLst/>
            </a:endParaRPr>
          </a:p>
          <a:p>
            <a:endParaRPr lang="en-US" altLang="zh-CN" sz="1000" dirty="0">
              <a:solidFill>
                <a:srgbClr val="231F20"/>
              </a:solidFill>
            </a:endParaRPr>
          </a:p>
          <a:p>
            <a:r>
              <a:rPr lang="zh-CN" altLang="en-US" sz="2000" dirty="0">
                <a:solidFill>
                  <a:srgbClr val="000000"/>
                </a:solidFill>
              </a:rPr>
              <a:t>犯罪目的以犯罪动机为</a:t>
            </a:r>
            <a:r>
              <a:rPr lang="zh-CN" altLang="en-US" sz="2000" b="1" dirty="0">
                <a:solidFill>
                  <a:srgbClr val="4379FF"/>
                </a:solidFill>
              </a:rPr>
              <a:t>前提和基础</a:t>
            </a:r>
            <a:r>
              <a:rPr lang="zh-CN" altLang="en-US" sz="2000" dirty="0">
                <a:solidFill>
                  <a:srgbClr val="000000"/>
                </a:solidFill>
              </a:rPr>
              <a:t>，犯罪目的</a:t>
            </a:r>
            <a:r>
              <a:rPr lang="zh-CN" altLang="en-US" sz="2000" b="1" dirty="0">
                <a:solidFill>
                  <a:srgbClr val="4379FF"/>
                </a:solidFill>
              </a:rPr>
              <a:t>来源于</a:t>
            </a:r>
            <a:r>
              <a:rPr lang="zh-CN" altLang="en-US" sz="2000" dirty="0">
                <a:solidFill>
                  <a:srgbClr val="000000"/>
                </a:solidFill>
              </a:rPr>
              <a:t>犯罪动机，犯罪动机</a:t>
            </a:r>
            <a:r>
              <a:rPr lang="zh-CN" altLang="en-US" sz="2000" b="1" dirty="0">
                <a:solidFill>
                  <a:srgbClr val="4379FF"/>
                </a:solidFill>
              </a:rPr>
              <a:t>促使</a:t>
            </a:r>
            <a:r>
              <a:rPr lang="zh-CN" altLang="en-US" sz="2000" dirty="0">
                <a:solidFill>
                  <a:srgbClr val="000000"/>
                </a:solidFill>
              </a:rPr>
              <a:t>犯罪目的的形成。</a:t>
            </a:r>
            <a:endParaRPr lang="en-US" altLang="zh-CN" sz="2000" dirty="0">
              <a:solidFill>
                <a:srgbClr val="000000"/>
              </a:solidFill>
            </a:endParaRPr>
          </a:p>
          <a:p>
            <a:endParaRPr lang="en-US" altLang="zh-CN" sz="1000" dirty="0">
              <a:solidFill>
                <a:srgbClr val="000000"/>
              </a:solidFill>
            </a:endParaRPr>
          </a:p>
          <a:p>
            <a:r>
              <a:rPr lang="zh-CN" altLang="en-US" sz="2000" dirty="0">
                <a:solidFill>
                  <a:srgbClr val="000000"/>
                </a:solidFill>
              </a:rPr>
              <a:t>同一犯罪行为可能出于各种不同的犯罪动机，如杀人可能出于奸情、仇恨、图财、激愤等不同的动机；同一犯罪动机可能实施各种不同的犯罪，如仇视社会的心理可能推动人实施杀人、放火、爆炸等不同的犯罪。</a:t>
            </a:r>
            <a:endParaRPr lang="zh-CN" altLang="en-US" sz="1800" dirty="0">
              <a:solidFill>
                <a:prstClr val="black"/>
              </a:solidFill>
              <a:latin typeface="Times New Roman" panose="02020603050405020304" pitchFamily="18" charset="0"/>
            </a:endParaRPr>
          </a:p>
          <a:p>
            <a:endParaRPr lang="zh-CN" altLang="en-US" sz="2000" kern="1200" spc="110" baseline="0" dirty="0">
              <a:solidFill>
                <a:srgbClr val="231F20"/>
              </a:solidFill>
              <a:effectLst/>
            </a:endParaRPr>
          </a:p>
          <a:p>
            <a:endParaRPr lang="en-US" altLang="zh-CN" sz="2000" dirty="0">
              <a:solidFill>
                <a:srgbClr val="231F20"/>
              </a:solidFill>
            </a:endParaRPr>
          </a:p>
        </p:txBody>
      </p:sp>
    </p:spTree>
    <p:extLst>
      <p:ext uri="{BB962C8B-B14F-4D97-AF65-F5344CB8AC3E}">
        <p14:creationId xmlns:p14="http://schemas.microsoft.com/office/powerpoint/2010/main" val="995647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0F512-67E1-018C-6071-A4B2E5C37767}"/>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F9CC2F45-DF80-0A59-3334-5FE3ABDEC121}"/>
              </a:ext>
            </a:extLst>
          </p:cNvPr>
          <p:cNvSpPr/>
          <p:nvPr/>
        </p:nvSpPr>
        <p:spPr>
          <a:xfrm>
            <a:off x="89756" y="116632"/>
            <a:ext cx="8964488" cy="6832640"/>
          </a:xfrm>
          <a:prstGeom prst="rect">
            <a:avLst/>
          </a:prstGeom>
        </p:spPr>
        <p:txBody>
          <a:bodyPr wrap="square">
            <a:spAutoFit/>
          </a:bodyPr>
          <a:lstStyle/>
          <a:p>
            <a:pPr eaLnBrk="1">
              <a:defRPr/>
            </a:pPr>
            <a:r>
              <a:rPr lang="zh-CN" altLang="en-US" sz="2400"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三、罪过</a:t>
            </a:r>
            <a:endParaRPr lang="en-US" altLang="zh-CN" sz="2400" b="1" dirty="0">
              <a:solidFill>
                <a:srgbClr val="000000"/>
              </a:solidFill>
              <a:latin typeface="黑体" panose="02010609060101010101" pitchFamily="49" charset="-122"/>
              <a:ea typeface="黑体" panose="02010609060101010101" pitchFamily="49" charset="-122"/>
            </a:endParaRPr>
          </a:p>
          <a:p>
            <a:pPr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指犯罪行为人对自己的行为所造成的危害后果所持的</a:t>
            </a:r>
            <a:r>
              <a:rPr lang="zh-CN" altLang="en-US" sz="2400" dirty="0">
                <a:solidFill>
                  <a:srgbClr val="0070C0"/>
                </a:solidFill>
                <a:latin typeface="黑体" panose="02010609060101010101" pitchFamily="49" charset="-122"/>
                <a:ea typeface="黑体" panose="02010609060101010101" pitchFamily="49" charset="-122"/>
              </a:rPr>
              <a:t>故意或者过失</a:t>
            </a:r>
            <a:r>
              <a:rPr lang="zh-CN" altLang="en-US" sz="2400" dirty="0">
                <a:solidFill>
                  <a:srgbClr val="000000"/>
                </a:solidFill>
                <a:latin typeface="黑体" panose="02010609060101010101" pitchFamily="49" charset="-122"/>
                <a:ea typeface="黑体" panose="02010609060101010101" pitchFamily="49" charset="-122"/>
              </a:rPr>
              <a:t>的</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心理态度</a:t>
            </a:r>
            <a:r>
              <a:rPr lang="zh-CN" altLang="en-US" sz="2400" dirty="0">
                <a:solidFill>
                  <a:srgbClr val="000000"/>
                </a:solidFill>
                <a:latin typeface="黑体" panose="02010609060101010101" pitchFamily="49" charset="-122"/>
                <a:ea typeface="黑体" panose="02010609060101010101" pitchFamily="49" charset="-122"/>
              </a:rPr>
              <a:t>，是犯罪主观方面的</a:t>
            </a:r>
            <a:r>
              <a:rPr lang="zh-CN" altLang="en-US" sz="2400" dirty="0">
                <a:solidFill>
                  <a:srgbClr val="0070C0"/>
                </a:solidFill>
                <a:latin typeface="黑体" panose="02010609060101010101" pitchFamily="49" charset="-122"/>
                <a:ea typeface="黑体" panose="02010609060101010101" pitchFamily="49" charset="-122"/>
              </a:rPr>
              <a:t>最主要</a:t>
            </a:r>
            <a:r>
              <a:rPr lang="zh-CN" altLang="en-US" sz="2400" dirty="0">
                <a:solidFill>
                  <a:srgbClr val="000000"/>
                </a:solidFill>
                <a:latin typeface="黑体" panose="02010609060101010101" pitchFamily="49" charset="-122"/>
                <a:ea typeface="黑体" panose="02010609060101010101" pitchFamily="49" charset="-122"/>
              </a:rPr>
              <a:t>的内容，在定罪量刑中具有特别重要的意义。我国刑法确定了</a:t>
            </a:r>
            <a:r>
              <a:rPr lang="zh-CN" altLang="en-US" sz="2400" dirty="0">
                <a:solidFill>
                  <a:srgbClr val="0070C0"/>
                </a:solidFill>
                <a:latin typeface="黑体" panose="02010609060101010101" pitchFamily="49" charset="-122"/>
                <a:ea typeface="黑体" panose="02010609060101010101" pitchFamily="49" charset="-122"/>
              </a:rPr>
              <a:t>主观（罪过）责任</a:t>
            </a:r>
            <a:r>
              <a:rPr lang="zh-CN" altLang="en-US" sz="2400" dirty="0">
                <a:solidFill>
                  <a:srgbClr val="000000"/>
                </a:solidFill>
                <a:latin typeface="黑体" panose="02010609060101010101" pitchFamily="49" charset="-122"/>
                <a:ea typeface="黑体" panose="02010609060101010101" pitchFamily="49" charset="-122"/>
              </a:rPr>
              <a:t>原则，坚持</a:t>
            </a:r>
            <a:r>
              <a:rPr lang="zh-CN" altLang="en-US" sz="2400" dirty="0">
                <a:solidFill>
                  <a:srgbClr val="0070C0"/>
                </a:solidFill>
                <a:latin typeface="黑体" panose="02010609060101010101" pitchFamily="49" charset="-122"/>
                <a:ea typeface="黑体" panose="02010609060101010101" pitchFamily="49" charset="-122"/>
              </a:rPr>
              <a:t>主客观相统一</a:t>
            </a:r>
            <a:r>
              <a:rPr lang="zh-CN" altLang="en-US" sz="2400" dirty="0">
                <a:solidFill>
                  <a:srgbClr val="000000"/>
                </a:solidFill>
                <a:latin typeface="黑体" panose="02010609060101010101" pitchFamily="49" charset="-122"/>
                <a:ea typeface="黑体" panose="02010609060101010101" pitchFamily="49" charset="-122"/>
              </a:rPr>
              <a:t>，禁止客观归罪。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latin typeface="黑体" panose="02010609060101010101" pitchFamily="49" charset="-122"/>
              <a:ea typeface="黑体" panose="02010609060101010101" pitchFamily="49" charset="-122"/>
            </a:endParaRPr>
          </a:p>
          <a:p>
            <a:pPr algn="just" eaLnBrk="1">
              <a:defRPr/>
            </a:pPr>
            <a:r>
              <a:rPr lang="en-US" altLang="zh-CN" sz="2400" b="1" dirty="0">
                <a:solidFill>
                  <a:srgbClr val="000000"/>
                </a:solidFill>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刑法中的罪过，分为</a:t>
            </a:r>
            <a:r>
              <a:rPr lang="zh-CN" altLang="en-US" sz="2400" spc="110" dirty="0">
                <a:solidFill>
                  <a:srgbClr val="4379FF"/>
                </a:solidFill>
                <a:latin typeface="黑体" panose="02010609060101010101" pitchFamily="49" charset="-122"/>
                <a:ea typeface="黑体" panose="02010609060101010101" pitchFamily="49" charset="-122"/>
              </a:rPr>
              <a:t>故意和过失</a:t>
            </a:r>
            <a:r>
              <a:rPr lang="zh-CN" altLang="en-US" sz="2400" dirty="0">
                <a:latin typeface="黑体" panose="02010609060101010101" pitchFamily="49" charset="-122"/>
                <a:ea typeface="黑体" panose="02010609060101010101" pitchFamily="49" charset="-122"/>
              </a:rPr>
              <a:t>两类，前者包括</a:t>
            </a:r>
            <a:r>
              <a:rPr lang="zh-CN" altLang="en-US" sz="2400" spc="110" dirty="0">
                <a:solidFill>
                  <a:srgbClr val="4379FF"/>
                </a:solidFill>
                <a:latin typeface="黑体" panose="02010609060101010101" pitchFamily="49" charset="-122"/>
                <a:ea typeface="黑体" panose="02010609060101010101" pitchFamily="49" charset="-122"/>
              </a:rPr>
              <a:t>直接故意和间接故意</a:t>
            </a:r>
            <a:r>
              <a:rPr lang="zh-CN" altLang="en-US" sz="2400" dirty="0">
                <a:latin typeface="黑体" panose="02010609060101010101" pitchFamily="49" charset="-122"/>
                <a:ea typeface="黑体" panose="02010609060101010101" pitchFamily="49" charset="-122"/>
              </a:rPr>
              <a:t>，后者则包括</a:t>
            </a:r>
            <a:r>
              <a:rPr lang="zh-CN" altLang="en-US" sz="2400" spc="110" dirty="0">
                <a:solidFill>
                  <a:srgbClr val="4379FF"/>
                </a:solidFill>
                <a:latin typeface="黑体" panose="02010609060101010101" pitchFamily="49" charset="-122"/>
                <a:ea typeface="黑体" panose="02010609060101010101" pitchFamily="49" charset="-122"/>
              </a:rPr>
              <a:t>疏忽大意的过失和过于自信的过失</a:t>
            </a:r>
            <a:r>
              <a:rPr lang="zh-CN" altLang="en-US" sz="2400" dirty="0">
                <a:latin typeface="黑体" panose="02010609060101010101" pitchFamily="49" charset="-122"/>
                <a:ea typeface="黑体" panose="02010609060101010101" pitchFamily="49" charset="-122"/>
              </a:rPr>
              <a:t>。</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1000"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第一，不同罪过形式，反映了行为人主观上的“</a:t>
            </a:r>
            <a:r>
              <a:rPr lang="zh-CN" altLang="en-US" sz="2400" dirty="0">
                <a:highlight>
                  <a:srgbClr val="FFFF00"/>
                </a:highlight>
                <a:latin typeface="黑体" panose="02010609060101010101" pitchFamily="49" charset="-122"/>
                <a:ea typeface="黑体" panose="02010609060101010101" pitchFamily="49" charset="-122"/>
              </a:rPr>
              <a:t>邪恶</a:t>
            </a:r>
            <a:r>
              <a:rPr lang="zh-CN" altLang="en-US" sz="2400" dirty="0">
                <a:latin typeface="黑体" panose="02010609060101010101" pitchFamily="49" charset="-122"/>
                <a:ea typeface="黑体" panose="02010609060101010101" pitchFamily="49" charset="-122"/>
              </a:rPr>
              <a:t>”程度。如果可以用分值表述的话，可以认为，疏忽大意的过失是</a:t>
            </a:r>
            <a:r>
              <a:rPr lang="en-US" altLang="zh-CN" sz="2400" dirty="0">
                <a:latin typeface="黑体" panose="02010609060101010101" pitchFamily="49" charset="-122"/>
                <a:ea typeface="黑体" panose="02010609060101010101" pitchFamily="49" charset="-122"/>
              </a:rPr>
              <a:t>0--25</a:t>
            </a:r>
            <a:r>
              <a:rPr lang="zh-CN" altLang="en-US" sz="2400" dirty="0">
                <a:latin typeface="黑体" panose="02010609060101010101" pitchFamily="49" charset="-122"/>
                <a:ea typeface="黑体" panose="02010609060101010101" pitchFamily="49" charset="-122"/>
              </a:rPr>
              <a:t>分，过于自信的过失是</a:t>
            </a:r>
            <a:r>
              <a:rPr lang="en-US" altLang="zh-CN" sz="2400" dirty="0">
                <a:latin typeface="黑体" panose="02010609060101010101" pitchFamily="49" charset="-122"/>
                <a:ea typeface="黑体" panose="02010609060101010101" pitchFamily="49" charset="-122"/>
              </a:rPr>
              <a:t>25--50</a:t>
            </a:r>
            <a:r>
              <a:rPr lang="zh-CN" altLang="en-US" sz="2400" dirty="0">
                <a:latin typeface="黑体" panose="02010609060101010101" pitchFamily="49" charset="-122"/>
                <a:ea typeface="黑体" panose="02010609060101010101" pitchFamily="49" charset="-122"/>
              </a:rPr>
              <a:t>分，间接故意是</a:t>
            </a:r>
            <a:r>
              <a:rPr lang="en-US" altLang="zh-CN" sz="2400" dirty="0">
                <a:latin typeface="黑体" panose="02010609060101010101" pitchFamily="49" charset="-122"/>
                <a:ea typeface="黑体" panose="02010609060101010101" pitchFamily="49" charset="-122"/>
              </a:rPr>
              <a:t>50--75</a:t>
            </a:r>
            <a:r>
              <a:rPr lang="zh-CN" altLang="en-US" sz="2400" dirty="0">
                <a:latin typeface="黑体" panose="02010609060101010101" pitchFamily="49" charset="-122"/>
                <a:ea typeface="黑体" panose="02010609060101010101" pitchFamily="49" charset="-122"/>
              </a:rPr>
              <a:t>分，直接故意是</a:t>
            </a:r>
            <a:r>
              <a:rPr lang="en-US" altLang="zh-CN" sz="2400" dirty="0">
                <a:latin typeface="黑体" panose="02010609060101010101" pitchFamily="49" charset="-122"/>
                <a:ea typeface="黑体" panose="02010609060101010101" pitchFamily="49" charset="-122"/>
              </a:rPr>
              <a:t>75--100</a:t>
            </a:r>
            <a:r>
              <a:rPr lang="zh-CN" altLang="en-US" sz="2400" dirty="0">
                <a:latin typeface="黑体" panose="02010609060101010101" pitchFamily="49" charset="-122"/>
                <a:ea typeface="黑体" panose="02010609060101010101" pitchFamily="49" charset="-122"/>
              </a:rPr>
              <a:t>分。上述不同罪过形式，反映了人的</a:t>
            </a:r>
            <a:r>
              <a:rPr lang="zh-CN" altLang="en-US" sz="2400" spc="110" dirty="0">
                <a:solidFill>
                  <a:srgbClr val="4379FF"/>
                </a:solidFill>
                <a:latin typeface="黑体" panose="02010609060101010101" pitchFamily="49" charset="-122"/>
                <a:ea typeface="黑体" panose="02010609060101010101" pitchFamily="49" charset="-122"/>
              </a:rPr>
              <a:t>主观恶性呈现出逐步递增</a:t>
            </a:r>
            <a:r>
              <a:rPr lang="zh-CN" altLang="en-US" sz="2400" dirty="0">
                <a:latin typeface="黑体" panose="02010609060101010101" pitchFamily="49" charset="-122"/>
                <a:ea typeface="黑体" panose="02010609060101010101" pitchFamily="49" charset="-122"/>
              </a:rPr>
              <a:t>。即直接故意是程度更为严重的间接故意，间接故意是更为严重的过失犯罪等。</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1000" dirty="0">
              <a:latin typeface="黑体" panose="02010609060101010101" pitchFamily="49" charset="-122"/>
              <a:ea typeface="黑体" panose="02010609060101010101" pitchFamily="49" charset="-122"/>
            </a:endParaRPr>
          </a:p>
          <a:p>
            <a:pPr algn="just" eaLnBrk="1">
              <a:defRPr/>
            </a:pPr>
            <a:r>
              <a:rPr lang="en-US" altLang="zh-CN" sz="2400" dirty="0">
                <a:latin typeface="黑体" panose="02010609060101010101" pitchFamily="49" charset="-122"/>
                <a:ea typeface="黑体" panose="02010609060101010101" pitchFamily="49" charset="-122"/>
              </a:rPr>
              <a:t>    </a:t>
            </a:r>
            <a:r>
              <a:rPr lang="zh-CN" altLang="en-US" sz="2400" dirty="0">
                <a:latin typeface="黑体" panose="02010609060101010101" pitchFamily="49" charset="-122"/>
                <a:ea typeface="黑体" panose="02010609060101010101" pitchFamily="49" charset="-122"/>
              </a:rPr>
              <a:t>第二，不同罪过形式，也反映了行为人主观上对危害结果的</a:t>
            </a:r>
            <a:r>
              <a:rPr lang="zh-CN" altLang="en-US" sz="2400" dirty="0">
                <a:highlight>
                  <a:srgbClr val="FFFF00"/>
                </a:highlight>
                <a:latin typeface="黑体" panose="02010609060101010101" pitchFamily="49" charset="-122"/>
                <a:ea typeface="黑体" panose="02010609060101010101" pitchFamily="49" charset="-122"/>
              </a:rPr>
              <a:t>态度</a:t>
            </a:r>
            <a:r>
              <a:rPr lang="zh-CN" altLang="en-US" sz="2400" dirty="0">
                <a:latin typeface="黑体" panose="02010609060101010101" pitchFamily="49" charset="-122"/>
                <a:ea typeface="黑体" panose="02010609060101010101" pitchFamily="49" charset="-122"/>
              </a:rPr>
              <a:t>。直接故意投了</a:t>
            </a:r>
            <a:r>
              <a:rPr lang="zh-CN" altLang="en-US" sz="2400" dirty="0">
                <a:solidFill>
                  <a:srgbClr val="0070C0"/>
                </a:solidFill>
                <a:latin typeface="黑体" panose="02010609060101010101" pitchFamily="49" charset="-122"/>
                <a:ea typeface="黑体" panose="02010609060101010101" pitchFamily="49" charset="-122"/>
              </a:rPr>
              <a:t>赞成票</a:t>
            </a:r>
            <a:r>
              <a:rPr lang="zh-CN" altLang="en-US" sz="2400" dirty="0">
                <a:latin typeface="黑体" panose="02010609060101010101" pitchFamily="49" charset="-122"/>
                <a:ea typeface="黑体" panose="02010609060101010101" pitchFamily="49" charset="-122"/>
              </a:rPr>
              <a:t>、间接故意投了</a:t>
            </a:r>
            <a:r>
              <a:rPr lang="zh-CN" altLang="en-US" sz="2400" dirty="0">
                <a:solidFill>
                  <a:srgbClr val="0070C0"/>
                </a:solidFill>
                <a:latin typeface="黑体" panose="02010609060101010101" pitchFamily="49" charset="-122"/>
                <a:ea typeface="黑体" panose="02010609060101010101" pitchFamily="49" charset="-122"/>
              </a:rPr>
              <a:t>弃权票</a:t>
            </a:r>
            <a:r>
              <a:rPr lang="zh-CN" altLang="en-US" sz="2400" dirty="0">
                <a:latin typeface="黑体" panose="02010609060101010101" pitchFamily="49" charset="-122"/>
                <a:ea typeface="黑体" panose="02010609060101010101" pitchFamily="49" charset="-122"/>
              </a:rPr>
              <a:t>、过失投了</a:t>
            </a:r>
            <a:r>
              <a:rPr lang="zh-CN" altLang="en-US" sz="2400" dirty="0">
                <a:solidFill>
                  <a:srgbClr val="0070C0"/>
                </a:solidFill>
                <a:latin typeface="黑体" panose="02010609060101010101" pitchFamily="49" charset="-122"/>
                <a:ea typeface="黑体" panose="02010609060101010101" pitchFamily="49" charset="-122"/>
              </a:rPr>
              <a:t>反对票</a:t>
            </a:r>
            <a:r>
              <a:rPr lang="zh-CN" altLang="en-US" sz="2400" dirty="0">
                <a:latin typeface="黑体" panose="02010609060101010101" pitchFamily="49" charset="-122"/>
                <a:ea typeface="黑体" panose="02010609060101010101" pitchFamily="49" charset="-122"/>
              </a:rPr>
              <a:t>。</a:t>
            </a:r>
          </a:p>
        </p:txBody>
      </p:sp>
    </p:spTree>
    <p:extLst>
      <p:ext uri="{BB962C8B-B14F-4D97-AF65-F5344CB8AC3E}">
        <p14:creationId xmlns:p14="http://schemas.microsoft.com/office/powerpoint/2010/main" val="10360281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98387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BE776AE9-E6FC-FEF1-9E7C-DC251A77CDD6}"/>
              </a:ext>
            </a:extLst>
          </p:cNvPr>
          <p:cNvSpPr txBox="1"/>
          <p:nvPr/>
        </p:nvSpPr>
        <p:spPr>
          <a:xfrm>
            <a:off x="107504" y="1070415"/>
            <a:ext cx="8856984" cy="1569660"/>
          </a:xfrm>
          <a:prstGeom prst="rect">
            <a:avLst/>
          </a:prstGeom>
          <a:noFill/>
        </p:spPr>
        <p:txBody>
          <a:bodyPr wrap="square">
            <a:spAutoFit/>
          </a:bodyPr>
          <a:lstStyle/>
          <a:p>
            <a:pPr algn="just"/>
            <a:r>
              <a:rPr lang="zh-CN" altLang="en-US" sz="2400" dirty="0">
                <a:solidFill>
                  <a:srgbClr val="000000"/>
                </a:solidFill>
                <a:latin typeface="黑体" panose="02010609060101010101" pitchFamily="49" charset="-122"/>
                <a:ea typeface="黑体" panose="02010609060101010101" pitchFamily="49" charset="-122"/>
              </a:rPr>
              <a:t>    刑法中的认识错误，是指行为人对自己行为的</a:t>
            </a:r>
            <a:r>
              <a:rPr lang="zh-CN" altLang="en-US" sz="2400" b="1" spc="110" dirty="0">
                <a:solidFill>
                  <a:srgbClr val="4379FF"/>
                </a:solidFill>
                <a:latin typeface="黑体" panose="02010609060101010101" pitchFamily="49" charset="-122"/>
                <a:ea typeface="黑体" panose="02010609060101010101" pitchFamily="49" charset="-122"/>
              </a:rPr>
              <a:t>法律性质、后果和有关的事实情况</a:t>
            </a:r>
            <a:r>
              <a:rPr lang="zh-CN" altLang="en-US" sz="2400" dirty="0">
                <a:solidFill>
                  <a:srgbClr val="000000"/>
                </a:solidFill>
                <a:latin typeface="黑体" panose="02010609060101010101" pitchFamily="49" charset="-122"/>
                <a:ea typeface="黑体" panose="02010609060101010101" pitchFamily="49" charset="-122"/>
              </a:rPr>
              <a:t>发生了误解。</a:t>
            </a:r>
            <a:endParaRPr lang="en-US" altLang="zh-CN" sz="2400" dirty="0">
              <a:solidFill>
                <a:srgbClr val="000000"/>
              </a:solidFill>
              <a:latin typeface="黑体" panose="02010609060101010101" pitchFamily="49" charset="-122"/>
              <a:ea typeface="黑体" panose="02010609060101010101" pitchFamily="49" charset="-122"/>
            </a:endParaRPr>
          </a:p>
          <a:p>
            <a:pPr algn="just"/>
            <a:endParaRPr lang="en-US" altLang="zh-CN" sz="2400" dirty="0">
              <a:solidFill>
                <a:srgbClr val="000000"/>
              </a:solidFill>
              <a:latin typeface="黑体" panose="02010609060101010101" pitchFamily="49" charset="-122"/>
              <a:ea typeface="黑体" panose="02010609060101010101" pitchFamily="49" charset="-122"/>
            </a:endParaRPr>
          </a:p>
          <a:p>
            <a:pPr algn="just"/>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可分为两种：</a:t>
            </a:r>
            <a:r>
              <a:rPr lang="zh-CN" altLang="en-US" sz="2400" b="1" spc="110" dirty="0">
                <a:solidFill>
                  <a:srgbClr val="4379FF"/>
                </a:solidFill>
                <a:latin typeface="黑体" panose="02010609060101010101" pitchFamily="49" charset="-122"/>
                <a:ea typeface="黑体" panose="02010609060101010101" pitchFamily="49" charset="-122"/>
              </a:rPr>
              <a:t>（</a:t>
            </a:r>
            <a:r>
              <a:rPr lang="en-US" altLang="zh-CN" sz="2400" b="1" spc="110" dirty="0">
                <a:solidFill>
                  <a:srgbClr val="4379FF"/>
                </a:solidFill>
                <a:latin typeface="黑体" panose="02010609060101010101" pitchFamily="49" charset="-122"/>
                <a:ea typeface="黑体" panose="02010609060101010101" pitchFamily="49" charset="-122"/>
              </a:rPr>
              <a:t>1</a:t>
            </a:r>
            <a:r>
              <a:rPr lang="zh-CN" altLang="en-US" sz="2400" b="1" spc="110" dirty="0">
                <a:solidFill>
                  <a:srgbClr val="4379FF"/>
                </a:solidFill>
                <a:latin typeface="黑体" panose="02010609060101010101" pitchFamily="49" charset="-122"/>
                <a:ea typeface="黑体" panose="02010609060101010101" pitchFamily="49" charset="-122"/>
              </a:rPr>
              <a:t>）法律认识错误；（</a:t>
            </a:r>
            <a:r>
              <a:rPr lang="en-US" altLang="zh-CN" sz="2400" b="1" spc="110" dirty="0">
                <a:solidFill>
                  <a:srgbClr val="4379FF"/>
                </a:solidFill>
                <a:latin typeface="黑体" panose="02010609060101010101" pitchFamily="49" charset="-122"/>
                <a:ea typeface="黑体" panose="02010609060101010101" pitchFamily="49" charset="-122"/>
              </a:rPr>
              <a:t>2</a:t>
            </a:r>
            <a:r>
              <a:rPr lang="zh-CN" altLang="en-US" sz="2400" b="1" spc="110" dirty="0">
                <a:solidFill>
                  <a:srgbClr val="4379FF"/>
                </a:solidFill>
                <a:latin typeface="黑体" panose="02010609060101010101" pitchFamily="49" charset="-122"/>
                <a:ea typeface="黑体" panose="02010609060101010101" pitchFamily="49" charset="-122"/>
              </a:rPr>
              <a:t>）事实认识错误。</a:t>
            </a:r>
          </a:p>
        </p:txBody>
      </p:sp>
      <p:sp>
        <p:nvSpPr>
          <p:cNvPr id="5" name="文本框 4">
            <a:extLst>
              <a:ext uri="{FF2B5EF4-FFF2-40B4-BE49-F238E27FC236}">
                <a16:creationId xmlns:a16="http://schemas.microsoft.com/office/drawing/2014/main" id="{FE69C885-88E6-2942-EEB1-6F05C157E59E}"/>
              </a:ext>
            </a:extLst>
          </p:cNvPr>
          <p:cNvSpPr txBox="1"/>
          <p:nvPr/>
        </p:nvSpPr>
        <p:spPr>
          <a:xfrm>
            <a:off x="2267744" y="385362"/>
            <a:ext cx="4392488" cy="523220"/>
          </a:xfrm>
          <a:prstGeom prst="rect">
            <a:avLst/>
          </a:prstGeom>
          <a:noFill/>
        </p:spPr>
        <p:txBody>
          <a:bodyPr wrap="square">
            <a:spAutoFit/>
          </a:bodyPr>
          <a:lstStyle/>
          <a:p>
            <a:pPr algn="just"/>
            <a:r>
              <a:rPr lang="zh-CN" altLang="en-US" sz="2800" b="1" dirty="0">
                <a:solidFill>
                  <a:srgbClr val="000000"/>
                </a:solidFill>
                <a:latin typeface="黑体" panose="02010609060101010101" pitchFamily="49" charset="-122"/>
                <a:ea typeface="黑体" panose="02010609060101010101" pitchFamily="49" charset="-122"/>
              </a:rPr>
              <a:t>第五节 刑法中的认识错误</a:t>
            </a:r>
            <a:endParaRPr lang="en-US" altLang="zh-CN" sz="2800" b="1" dirty="0">
              <a:solidFill>
                <a:srgbClr val="000000"/>
              </a:solidFill>
              <a:latin typeface="黑体" panose="02010609060101010101" pitchFamily="49" charset="-122"/>
              <a:ea typeface="黑体" panose="02010609060101010101" pitchFamily="49" charset="-122"/>
            </a:endParaRPr>
          </a:p>
        </p:txBody>
      </p:sp>
      <p:pic>
        <p:nvPicPr>
          <p:cNvPr id="4" name="图片 3">
            <a:extLst>
              <a:ext uri="{FF2B5EF4-FFF2-40B4-BE49-F238E27FC236}">
                <a16:creationId xmlns:a16="http://schemas.microsoft.com/office/drawing/2014/main" id="{3AC710B0-B38D-7607-E592-214FD5A2E255}"/>
              </a:ext>
            </a:extLst>
          </p:cNvPr>
          <p:cNvPicPr>
            <a:picLocks noChangeAspect="1"/>
          </p:cNvPicPr>
          <p:nvPr/>
        </p:nvPicPr>
        <p:blipFill>
          <a:blip r:embed="rId2"/>
          <a:stretch>
            <a:fillRect/>
          </a:stretch>
        </p:blipFill>
        <p:spPr>
          <a:xfrm>
            <a:off x="406903" y="2780928"/>
            <a:ext cx="8114170" cy="3691710"/>
          </a:xfrm>
          <a:prstGeom prst="rect">
            <a:avLst/>
          </a:prstGeom>
        </p:spPr>
      </p:pic>
    </p:spTree>
    <p:extLst>
      <p:ext uri="{BB962C8B-B14F-4D97-AF65-F5344CB8AC3E}">
        <p14:creationId xmlns:p14="http://schemas.microsoft.com/office/powerpoint/2010/main" val="41694523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AFFAE6F5-8A5A-2B57-C5DC-C3D1C84134F7}"/>
              </a:ext>
            </a:extLst>
          </p:cNvPr>
          <p:cNvSpPr/>
          <p:nvPr/>
        </p:nvSpPr>
        <p:spPr>
          <a:xfrm>
            <a:off x="71437" y="332656"/>
            <a:ext cx="9001125" cy="6032421"/>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一、法律认识错误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1000" dirty="0">
                <a:latin typeface="仿宋" panose="02010609060101010101" pitchFamily="49" charset="-122"/>
                <a:ea typeface="仿宋" panose="02010609060101010101" pitchFamily="49" charset="-122"/>
              </a:rPr>
              <a:t> </a:t>
            </a:r>
          </a:p>
          <a:p>
            <a:pPr algn="just" eaLnBrk="1">
              <a:defRPr/>
            </a:pPr>
            <a:r>
              <a:rPr lang="en-US" altLang="zh-CN" sz="2400"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小案例</a:t>
            </a:r>
            <a:r>
              <a:rPr lang="en-US" altLang="zh-CN" sz="2400" dirty="0">
                <a:latin typeface="仿宋" panose="02010609060101010101" pitchFamily="49" charset="-122"/>
                <a:ea typeface="仿宋" panose="02010609060101010101" pitchFamily="49" charset="-122"/>
              </a:rPr>
              <a:t>】</a:t>
            </a:r>
            <a:r>
              <a:rPr lang="zh-CN" altLang="en-US" sz="2400" dirty="0">
                <a:latin typeface="仿宋" panose="02010609060101010101" pitchFamily="49" charset="-122"/>
                <a:ea typeface="仿宋" panose="02010609060101010101" pitchFamily="49" charset="-122"/>
              </a:rPr>
              <a:t>甲认为家长教训孩子天经地义，经常在家毒打孩子。甲是否构成犯罪？（虐童案）</a:t>
            </a:r>
            <a:endParaRPr lang="en-US" altLang="zh-CN" sz="2400" dirty="0">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法律认识错误，指行为人对自己行为的</a:t>
            </a:r>
            <a:r>
              <a:rPr lang="zh-CN" altLang="en-US" sz="2400" b="1" spc="110" dirty="0">
                <a:solidFill>
                  <a:srgbClr val="4379FF"/>
                </a:solidFill>
                <a:latin typeface="黑体" panose="02010609060101010101" pitchFamily="49" charset="-122"/>
                <a:ea typeface="黑体" panose="02010609060101010101" pitchFamily="49" charset="-122"/>
              </a:rPr>
              <a:t>法律性质</a:t>
            </a:r>
            <a:r>
              <a:rPr lang="zh-CN" altLang="en-US" sz="2400" dirty="0">
                <a:solidFill>
                  <a:srgbClr val="000000"/>
                </a:solidFill>
                <a:latin typeface="黑体" panose="02010609060101010101" pitchFamily="49" charset="-122"/>
                <a:ea typeface="黑体" panose="02010609060101010101" pitchFamily="49" charset="-122"/>
              </a:rPr>
              <a:t>发生误解。表现为三种情况：</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a:t>
            </a:r>
            <a:r>
              <a:rPr lang="zh-CN" altLang="en-US" sz="2400" dirty="0">
                <a:solidFill>
                  <a:srgbClr val="0070C0"/>
                </a:solidFill>
                <a:latin typeface="黑体" panose="02010609060101010101" pitchFamily="49" charset="-122"/>
                <a:ea typeface="黑体" panose="02010609060101010101" pitchFamily="49" charset="-122"/>
              </a:rPr>
              <a:t>假想非罪</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行为被法律规定为犯罪，而行为人误认为不是犯罪。对“假想非罪”原则上不排除罪责，仍然成立犯罪。但是</a:t>
            </a:r>
            <a:r>
              <a:rPr lang="zh-CN" altLang="en-US" sz="2400" b="1" spc="110" dirty="0">
                <a:solidFill>
                  <a:srgbClr val="4379FF"/>
                </a:solidFill>
                <a:latin typeface="黑体" panose="02010609060101010101" pitchFamily="49" charset="-122"/>
                <a:ea typeface="黑体" panose="02010609060101010101" pitchFamily="49" charset="-122"/>
              </a:rPr>
              <a:t>可以酌情减轻罪责</a:t>
            </a:r>
            <a:r>
              <a:rPr lang="zh-CN" altLang="en-US" sz="2400" dirty="0">
                <a:solidFill>
                  <a:srgbClr val="000000"/>
                </a:solidFill>
                <a:latin typeface="黑体" panose="02010609060101010101" pitchFamily="49" charset="-122"/>
                <a:ea typeface="黑体" panose="02010609060101010101" pitchFamily="49" charset="-122"/>
              </a:rPr>
              <a:t>，因为行为人毕竟不是明知不可为而为之，主观恶性较小。</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例</a:t>
            </a:r>
            <a:r>
              <a:rPr lang="en-US" altLang="zh-CN" sz="2400" dirty="0">
                <a:latin typeface="仿宋" panose="02010609060101010101" pitchFamily="49" charset="-122"/>
                <a:ea typeface="仿宋" panose="02010609060101010101" pitchFamily="49" charset="-122"/>
              </a:rPr>
              <a:t>1</a:t>
            </a:r>
            <a:r>
              <a:rPr lang="zh-CN" altLang="en-US" sz="2400" dirty="0">
                <a:latin typeface="仿宋" panose="02010609060101010101" pitchFamily="49" charset="-122"/>
                <a:ea typeface="仿宋" panose="02010609060101010101" pitchFamily="49" charset="-122"/>
              </a:rPr>
              <a:t>，甲与</a:t>
            </a:r>
            <a:r>
              <a:rPr lang="en-US" altLang="zh-CN" sz="2400" dirty="0">
                <a:latin typeface="仿宋" panose="02010609060101010101" pitchFamily="49" charset="-122"/>
                <a:ea typeface="仿宋" panose="02010609060101010101" pitchFamily="49" charset="-122"/>
              </a:rPr>
              <a:t>13</a:t>
            </a:r>
            <a:r>
              <a:rPr lang="zh-CN" altLang="en-US" sz="2400" dirty="0">
                <a:latin typeface="仿宋" panose="02010609060101010101" pitchFamily="49" charset="-122"/>
                <a:ea typeface="仿宋" panose="02010609060101010101" pitchFamily="49" charset="-122"/>
              </a:rPr>
              <a:t>岁的幼女发生性关系，以为幼女同意，自己就不构成犯罪，但是实际构成强奸罪。</a:t>
            </a:r>
            <a:endParaRPr lang="en-US" altLang="zh-CN" sz="2400" dirty="0">
              <a:latin typeface="仿宋" panose="02010609060101010101" pitchFamily="49" charset="-122"/>
              <a:ea typeface="仿宋" panose="02010609060101010101" pitchFamily="49" charset="-122"/>
            </a:endParaRPr>
          </a:p>
          <a:p>
            <a:pPr algn="just" eaLnBrk="1">
              <a:defRPr/>
            </a:pPr>
            <a:endParaRPr lang="en-US" altLang="zh-CN" sz="1000" dirty="0">
              <a:latin typeface="仿宋" panose="02010609060101010101" pitchFamily="49" charset="-122"/>
              <a:ea typeface="仿宋" panose="02010609060101010101" pitchFamily="49" charset="-122"/>
            </a:endParaRPr>
          </a:p>
          <a:p>
            <a:pPr algn="just" eaLnBrk="1">
              <a:defRPr/>
            </a:pPr>
            <a:r>
              <a:rPr lang="en-US" altLang="zh-CN" sz="2400" dirty="0">
                <a:latin typeface="仿宋" panose="02010609060101010101" pitchFamily="49" charset="-122"/>
                <a:ea typeface="仿宋" panose="02010609060101010101" pitchFamily="49" charset="-122"/>
              </a:rPr>
              <a:t>    </a:t>
            </a:r>
            <a:r>
              <a:rPr lang="zh-CN" altLang="en-US" sz="2400" dirty="0">
                <a:latin typeface="仿宋" panose="02010609060101010101" pitchFamily="49" charset="-122"/>
                <a:ea typeface="仿宋" panose="02010609060101010101" pitchFamily="49" charset="-122"/>
              </a:rPr>
              <a:t>例</a:t>
            </a:r>
            <a:r>
              <a:rPr lang="en-US" altLang="zh-CN" sz="2400" dirty="0">
                <a:latin typeface="仿宋" panose="02010609060101010101" pitchFamily="49" charset="-122"/>
                <a:ea typeface="仿宋" panose="02010609060101010101" pitchFamily="49" charset="-122"/>
              </a:rPr>
              <a:t>2</a:t>
            </a:r>
            <a:r>
              <a:rPr lang="zh-CN" altLang="en-US" sz="2400" dirty="0">
                <a:latin typeface="仿宋" panose="02010609060101010101" pitchFamily="49" charset="-122"/>
                <a:ea typeface="仿宋" panose="02010609060101010101" pitchFamily="49" charset="-122"/>
              </a:rPr>
              <a:t>，“虐童案”中，事实上父母经常毒打孩子，构成虐待罪，即使甲主观上误以为这种行为无罪，但不影响其构成犯罪。</a:t>
            </a:r>
            <a:endParaRPr lang="en-US" altLang="zh-CN" sz="2400" dirty="0">
              <a:latin typeface="仿宋" panose="02010609060101010101" pitchFamily="49" charset="-122"/>
              <a:ea typeface="仿宋" panose="02010609060101010101" pitchFamily="49" charset="-122"/>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4AA41CB4-6A0C-DD93-6B0F-B6B4D1871C84}"/>
              </a:ext>
            </a:extLst>
          </p:cNvPr>
          <p:cNvSpPr/>
          <p:nvPr/>
        </p:nvSpPr>
        <p:spPr>
          <a:xfrm>
            <a:off x="71437" y="692696"/>
            <a:ext cx="9001125" cy="5262979"/>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“不知法律不免责”，注意这句格言与“不知者，不为罪”不同，“不知者，不为罪”应是指</a:t>
            </a:r>
            <a:r>
              <a:rPr lang="zh-CN" altLang="en-US" sz="2400" b="1" spc="110" dirty="0">
                <a:solidFill>
                  <a:srgbClr val="4379FF"/>
                </a:solidFill>
                <a:latin typeface="黑体" panose="02010609060101010101" pitchFamily="49" charset="-122"/>
                <a:ea typeface="黑体" panose="02010609060101010101" pitchFamily="49" charset="-122"/>
              </a:rPr>
              <a:t>不知事实，而不是不知法律</a:t>
            </a:r>
            <a:r>
              <a:rPr lang="zh-CN" altLang="en-US" sz="2400" dirty="0">
                <a:solidFill>
                  <a:srgbClr val="000000"/>
                </a:solidFill>
                <a:latin typeface="黑体" panose="02010609060101010101" pitchFamily="49" charset="-122"/>
                <a:ea typeface="黑体" panose="02010609060101010101" pitchFamily="49" charset="-122"/>
              </a:rPr>
              <a:t>。虽然不知法律不免责，但不知事实可能免责，因为法律认识错误通常不影响犯罪成立，但事实认识错误可能会影响犯罪成立。</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3</a:t>
            </a:r>
            <a:r>
              <a:rPr lang="zh-CN" altLang="en-US" sz="2400" dirty="0">
                <a:solidFill>
                  <a:srgbClr val="000000"/>
                </a:solidFill>
                <a:latin typeface="仿宋" panose="02010609060101010101" pitchFamily="49" charset="-122"/>
                <a:ea typeface="仿宋" panose="02010609060101010101" pitchFamily="49" charset="-122"/>
              </a:rPr>
              <a:t>，甲明知是猫头鹰而杀掉食用，但误以为猫头鹰不是国家保护动物。由于甲出现法律认识错误，对猫头鹰是否是法律上的国家保护动物认错，主观上具有犯罪故意，构成危害珍贵、濒危野生动物罪。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4</a:t>
            </a:r>
            <a:r>
              <a:rPr lang="zh-CN" altLang="en-US" sz="2400" dirty="0">
                <a:solidFill>
                  <a:srgbClr val="000000"/>
                </a:solidFill>
                <a:latin typeface="仿宋" panose="02010609060101010101" pitchFamily="49" charset="-122"/>
                <a:ea typeface="仿宋" panose="02010609060101010101" pitchFamily="49" charset="-122"/>
              </a:rPr>
              <a:t>，甲高度近视，以为是一只公鸡而杀掉食用，实为猫头鹰。由于甲出现事实上的认识错误，没有认识到杀害的是猫头鹰，主观上没有杀害国家保护动物的故意，不构成危害珍贵、濒危野生动物罪。</a:t>
            </a:r>
            <a:endParaRPr lang="zh-CN" altLang="en-US" sz="2400" dirty="0">
              <a:solidFill>
                <a:prstClr val="black"/>
              </a:solidFill>
              <a:latin typeface="仿宋" panose="02010609060101010101" pitchFamily="49" charset="-122"/>
              <a:ea typeface="仿宋" panose="02010609060101010101" pitchFamily="49" charset="-122"/>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BDB0C36C-D6C4-03A9-00E3-2BEEAF629AEA}"/>
              </a:ext>
            </a:extLst>
          </p:cNvPr>
          <p:cNvSpPr/>
          <p:nvPr/>
        </p:nvSpPr>
        <p:spPr>
          <a:xfrm>
            <a:off x="71437" y="476672"/>
            <a:ext cx="9001125" cy="4770537"/>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a:t>
            </a:r>
            <a:r>
              <a:rPr lang="zh-CN" altLang="en-US" sz="2400" dirty="0">
                <a:solidFill>
                  <a:srgbClr val="0070C0"/>
                </a:solidFill>
                <a:latin typeface="黑体" panose="02010609060101010101" pitchFamily="49" charset="-122"/>
                <a:ea typeface="黑体" panose="02010609060101010101" pitchFamily="49" charset="-122"/>
              </a:rPr>
              <a:t>假想犯罪</a:t>
            </a:r>
            <a:endParaRPr lang="en-US" altLang="zh-CN" sz="2400" b="1" spc="11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行为并没有被规定为犯罪，而行为人误以为是犯罪。因为判断行为性质的</a:t>
            </a:r>
            <a:r>
              <a:rPr lang="zh-CN" altLang="en-US" sz="2400" dirty="0">
                <a:solidFill>
                  <a:srgbClr val="0070C0"/>
                </a:solidFill>
                <a:latin typeface="黑体" panose="02010609060101010101" pitchFamily="49" charset="-122"/>
                <a:ea typeface="黑体" panose="02010609060101010101" pitchFamily="49" charset="-122"/>
              </a:rPr>
              <a:t>根据是法律</a:t>
            </a:r>
            <a:r>
              <a:rPr lang="zh-CN" altLang="en-US" sz="2400" dirty="0">
                <a:solidFill>
                  <a:srgbClr val="000000"/>
                </a:solidFill>
                <a:latin typeface="黑体" panose="02010609060101010101" pitchFamily="49" charset="-122"/>
                <a:ea typeface="黑体" panose="02010609060101010101" pitchFamily="49" charset="-122"/>
              </a:rPr>
              <a:t>，而不是行为人对法律的误解，所以行为人“假想犯罪”并不改变其行为的法律性质，不成立犯罪。这种误解对行为性质不发生影响。</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000" dirty="0">
              <a:solidFill>
                <a:srgbClr val="000000"/>
              </a:solidFill>
              <a:latin typeface="+mn-ea"/>
              <a:ea typeface="+mn-ea"/>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，甲误以为自己跟乙通奸是犯罪，实际上通奸不是犯罪，甲无罪。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，甲复制含有色情内容的有艺术价值的文学作品，本来不构成犯罪，但他却误认为犯罪，甲无罪。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mn-ea"/>
              <a:ea typeface="+mn-ea"/>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CD2387FF-01C0-B857-4B64-BF16BE9781A1}"/>
              </a:ext>
            </a:extLst>
          </p:cNvPr>
          <p:cNvSpPr/>
          <p:nvPr/>
        </p:nvSpPr>
        <p:spPr>
          <a:xfrm>
            <a:off x="71435" y="197544"/>
            <a:ext cx="9001125" cy="3662541"/>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（三）行为人对自己犯罪行为的</a:t>
            </a:r>
            <a:r>
              <a:rPr lang="zh-CN" altLang="en-US" sz="2400" dirty="0">
                <a:solidFill>
                  <a:srgbClr val="0070C0"/>
                </a:solidFill>
                <a:latin typeface="黑体" panose="02010609060101010101" pitchFamily="49" charset="-122"/>
                <a:ea typeface="黑体" panose="02010609060101010101" pitchFamily="49" charset="-122"/>
              </a:rPr>
              <a:t>罪名和罪行轻重</a:t>
            </a:r>
            <a:r>
              <a:rPr lang="zh-CN" altLang="en-US" sz="2400" dirty="0">
                <a:solidFill>
                  <a:srgbClr val="000000"/>
                </a:solidFill>
                <a:latin typeface="黑体" panose="02010609060101010101" pitchFamily="49" charset="-122"/>
                <a:ea typeface="黑体" panose="02010609060101010101" pitchFamily="49" charset="-122"/>
              </a:rPr>
              <a:t>发生误解</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这种情况一般不影响罪过的有无大小，不影响定罪判刑，应按照实际构成的犯罪及其危害程度定罪量刑。</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，甲抢夺他人手机，甲误以为自己犯了抢劫罪，对甲应以抢夺罪定罪处刑。</a:t>
            </a: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，甲盗割正在使用的电线，甲自以为犯了盗窃罪，而实际上依法构成破坏电力设备罪，甲自以为该罪没有死刑，而实际上其法定最高刑为死刑，对甲应以破坏电力设备罪定罪处刑。</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p:txBody>
      </p:sp>
      <p:sp>
        <p:nvSpPr>
          <p:cNvPr id="4" name="文本框 3">
            <a:extLst>
              <a:ext uri="{FF2B5EF4-FFF2-40B4-BE49-F238E27FC236}">
                <a16:creationId xmlns:a16="http://schemas.microsoft.com/office/drawing/2014/main" id="{2A56EF7E-D315-C83E-848A-F21BB540051C}"/>
              </a:ext>
            </a:extLst>
          </p:cNvPr>
          <p:cNvSpPr txBox="1"/>
          <p:nvPr/>
        </p:nvSpPr>
        <p:spPr>
          <a:xfrm>
            <a:off x="2987824" y="3960412"/>
            <a:ext cx="4595148" cy="461665"/>
          </a:xfrm>
          <a:prstGeom prst="rect">
            <a:avLst/>
          </a:prstGeom>
          <a:noFill/>
        </p:spPr>
        <p:txBody>
          <a:bodyPr wrap="square">
            <a:spAutoFit/>
          </a:bodyPr>
          <a:lstStyle/>
          <a:p>
            <a:r>
              <a:rPr lang="zh-CN" altLang="en-US" sz="2400" dirty="0">
                <a:solidFill>
                  <a:srgbClr val="000000"/>
                </a:solidFill>
                <a:latin typeface="黑体" panose="02010609060101010101" pitchFamily="49" charset="-122"/>
                <a:ea typeface="黑体" panose="02010609060101010101" pitchFamily="49" charset="-122"/>
              </a:rPr>
              <a:t>法律认识错误总结</a:t>
            </a:r>
            <a:endParaRPr lang="zh-CN" altLang="en-US" sz="2400" dirty="0"/>
          </a:p>
        </p:txBody>
      </p:sp>
      <p:graphicFrame>
        <p:nvGraphicFramePr>
          <p:cNvPr id="5" name="表格 4">
            <a:extLst>
              <a:ext uri="{FF2B5EF4-FFF2-40B4-BE49-F238E27FC236}">
                <a16:creationId xmlns:a16="http://schemas.microsoft.com/office/drawing/2014/main" id="{227DBA30-DC8B-34A3-7510-94E50AEC67B6}"/>
              </a:ext>
            </a:extLst>
          </p:cNvPr>
          <p:cNvGraphicFramePr>
            <a:graphicFrameLocks noGrp="1"/>
          </p:cNvGraphicFramePr>
          <p:nvPr>
            <p:extLst>
              <p:ext uri="{D42A27DB-BD31-4B8C-83A1-F6EECF244321}">
                <p14:modId xmlns:p14="http://schemas.microsoft.com/office/powerpoint/2010/main" val="1533532033"/>
              </p:ext>
            </p:extLst>
          </p:nvPr>
        </p:nvGraphicFramePr>
        <p:xfrm>
          <a:off x="179509" y="4509120"/>
          <a:ext cx="8784975" cy="2042160"/>
        </p:xfrm>
        <a:graphic>
          <a:graphicData uri="http://schemas.openxmlformats.org/drawingml/2006/table">
            <a:tbl>
              <a:tblPr firstRow="1" bandRow="1">
                <a:tableStyleId>{5C22544A-7EE6-4342-B048-85BDC9FD1C3A}</a:tableStyleId>
              </a:tblPr>
              <a:tblGrid>
                <a:gridCol w="2448273">
                  <a:extLst>
                    <a:ext uri="{9D8B030D-6E8A-4147-A177-3AD203B41FA5}">
                      <a16:colId xmlns:a16="http://schemas.microsoft.com/office/drawing/2014/main" val="3428133198"/>
                    </a:ext>
                  </a:extLst>
                </a:gridCol>
                <a:gridCol w="3672408">
                  <a:extLst>
                    <a:ext uri="{9D8B030D-6E8A-4147-A177-3AD203B41FA5}">
                      <a16:colId xmlns:a16="http://schemas.microsoft.com/office/drawing/2014/main" val="309332010"/>
                    </a:ext>
                  </a:extLst>
                </a:gridCol>
                <a:gridCol w="2664294">
                  <a:extLst>
                    <a:ext uri="{9D8B030D-6E8A-4147-A177-3AD203B41FA5}">
                      <a16:colId xmlns:a16="http://schemas.microsoft.com/office/drawing/2014/main" val="2553991593"/>
                    </a:ext>
                  </a:extLst>
                </a:gridCol>
              </a:tblGrid>
              <a:tr h="370840">
                <a:tc>
                  <a:txBody>
                    <a:bodyPr/>
                    <a:lstStyle/>
                    <a:p>
                      <a:r>
                        <a:rPr lang="zh-CN" altLang="en-US" sz="2200" dirty="0">
                          <a:latin typeface="仿宋" panose="02010609060101010101" pitchFamily="49" charset="-122"/>
                          <a:ea typeface="仿宋" panose="02010609060101010101" pitchFamily="49" charset="-122"/>
                        </a:rPr>
                        <a:t>类型</a:t>
                      </a:r>
                    </a:p>
                  </a:txBody>
                  <a:tcPr anchor="ctr" anchorCtr="1"/>
                </a:tc>
                <a:tc>
                  <a:txBody>
                    <a:bodyPr/>
                    <a:lstStyle/>
                    <a:p>
                      <a:r>
                        <a:rPr lang="zh-CN" altLang="en-US" sz="2200" dirty="0">
                          <a:latin typeface="仿宋" panose="02010609060101010101" pitchFamily="49" charset="-122"/>
                          <a:ea typeface="仿宋" panose="02010609060101010101" pitchFamily="49" charset="-122"/>
                        </a:rPr>
                        <a:t>实例</a:t>
                      </a:r>
                    </a:p>
                  </a:txBody>
                  <a:tcPr anchor="ctr" anchorCtr="1"/>
                </a:tc>
                <a:tc>
                  <a:txBody>
                    <a:bodyPr/>
                    <a:lstStyle/>
                    <a:p>
                      <a:r>
                        <a:rPr lang="zh-CN" altLang="en-US" sz="2200" dirty="0">
                          <a:latin typeface="仿宋" panose="02010609060101010101" pitchFamily="49" charset="-122"/>
                          <a:ea typeface="仿宋" panose="02010609060101010101" pitchFamily="49" charset="-122"/>
                        </a:rPr>
                        <a:t>处理</a:t>
                      </a:r>
                    </a:p>
                  </a:txBody>
                  <a:tcPr anchor="ctr" anchorCtr="1"/>
                </a:tc>
                <a:extLst>
                  <a:ext uri="{0D108BD9-81ED-4DB2-BD59-A6C34878D82A}">
                    <a16:rowId xmlns:a16="http://schemas.microsoft.com/office/drawing/2014/main" val="3609067408"/>
                  </a:ext>
                </a:extLst>
              </a:tr>
              <a:tr h="370840">
                <a:tc>
                  <a:txBody>
                    <a:bodyPr/>
                    <a:lstStyle/>
                    <a:p>
                      <a:r>
                        <a:rPr lang="zh-CN" altLang="en-US" sz="2200" dirty="0">
                          <a:latin typeface="仿宋" panose="02010609060101010101" pitchFamily="49" charset="-122"/>
                          <a:ea typeface="仿宋" panose="02010609060101010101" pitchFamily="49" charset="-122"/>
                        </a:rPr>
                        <a:t>假想非罪</a:t>
                      </a:r>
                    </a:p>
                  </a:txBody>
                  <a:tcPr anchor="ctr" anchorCtr="1"/>
                </a:tc>
                <a:tc>
                  <a:txBody>
                    <a:bodyPr/>
                    <a:lstStyle/>
                    <a:p>
                      <a:r>
                        <a:rPr lang="zh-CN" altLang="en-US" sz="2200" dirty="0">
                          <a:latin typeface="仿宋" panose="02010609060101010101" pitchFamily="49" charset="-122"/>
                          <a:ea typeface="仿宋" panose="02010609060101010101" pitchFamily="49" charset="-122"/>
                        </a:rPr>
                        <a:t>以为征得幼女同意性交无罪</a:t>
                      </a:r>
                    </a:p>
                  </a:txBody>
                  <a:tcPr anchor="ctr" anchorCtr="1"/>
                </a:tc>
                <a:tc>
                  <a:txBody>
                    <a:bodyPr/>
                    <a:lstStyle/>
                    <a:p>
                      <a:r>
                        <a:rPr lang="zh-CN" altLang="en-US" sz="2200" dirty="0">
                          <a:latin typeface="仿宋" panose="02010609060101010101" pitchFamily="49" charset="-122"/>
                          <a:ea typeface="仿宋" panose="02010609060101010101" pitchFamily="49" charset="-122"/>
                        </a:rPr>
                        <a:t>不影响定罪，</a:t>
                      </a:r>
                      <a:endParaRPr lang="en-US" altLang="zh-CN" sz="2200" dirty="0">
                        <a:latin typeface="仿宋" panose="02010609060101010101" pitchFamily="49" charset="-122"/>
                        <a:ea typeface="仿宋" panose="02010609060101010101" pitchFamily="49" charset="-122"/>
                      </a:endParaRPr>
                    </a:p>
                    <a:p>
                      <a:r>
                        <a:rPr lang="zh-CN" altLang="en-US" sz="2200" dirty="0">
                          <a:latin typeface="仿宋" panose="02010609060101010101" pitchFamily="49" charset="-122"/>
                          <a:ea typeface="仿宋" panose="02010609060101010101" pitchFamily="49" charset="-122"/>
                        </a:rPr>
                        <a:t>可能影响量刑</a:t>
                      </a:r>
                    </a:p>
                  </a:txBody>
                  <a:tcPr anchor="ctr" anchorCtr="1"/>
                </a:tc>
                <a:extLst>
                  <a:ext uri="{0D108BD9-81ED-4DB2-BD59-A6C34878D82A}">
                    <a16:rowId xmlns:a16="http://schemas.microsoft.com/office/drawing/2014/main" val="2072751782"/>
                  </a:ext>
                </a:extLst>
              </a:tr>
              <a:tr h="185420">
                <a:tc>
                  <a:txBody>
                    <a:bodyPr/>
                    <a:lstStyle/>
                    <a:p>
                      <a:r>
                        <a:rPr lang="zh-CN" altLang="en-US" sz="2200" dirty="0">
                          <a:latin typeface="仿宋" panose="02010609060101010101" pitchFamily="49" charset="-122"/>
                          <a:ea typeface="仿宋" panose="02010609060101010101" pitchFamily="49" charset="-122"/>
                        </a:rPr>
                        <a:t>假想犯罪</a:t>
                      </a:r>
                    </a:p>
                  </a:txBody>
                  <a:tcPr anchor="ctr" anchorCtr="1"/>
                </a:tc>
                <a:tc>
                  <a:txBody>
                    <a:bodyPr/>
                    <a:lstStyle/>
                    <a:p>
                      <a:r>
                        <a:rPr lang="zh-CN" altLang="en-US" sz="2200" dirty="0">
                          <a:latin typeface="仿宋" panose="02010609060101010101" pitchFamily="49" charset="-122"/>
                          <a:ea typeface="仿宋" panose="02010609060101010101" pitchFamily="49" charset="-122"/>
                        </a:rPr>
                        <a:t>以为通奸是犯罪</a:t>
                      </a:r>
                    </a:p>
                  </a:txBody>
                  <a:tcPr anchor="ctr" anchorCtr="1"/>
                </a:tc>
                <a:tc>
                  <a:txBody>
                    <a:bodyPr/>
                    <a:lstStyle/>
                    <a:p>
                      <a:r>
                        <a:rPr lang="zh-CN" altLang="en-US" sz="2200" dirty="0">
                          <a:latin typeface="仿宋" panose="02010609060101010101" pitchFamily="49" charset="-122"/>
                          <a:ea typeface="仿宋" panose="02010609060101010101" pitchFamily="49" charset="-122"/>
                        </a:rPr>
                        <a:t>无罪</a:t>
                      </a:r>
                    </a:p>
                  </a:txBody>
                  <a:tcPr anchor="ctr" anchorCtr="1"/>
                </a:tc>
                <a:extLst>
                  <a:ext uri="{0D108BD9-81ED-4DB2-BD59-A6C34878D82A}">
                    <a16:rowId xmlns:a16="http://schemas.microsoft.com/office/drawing/2014/main" val="2279820428"/>
                  </a:ext>
                </a:extLst>
              </a:tr>
              <a:tr h="185420">
                <a:tc>
                  <a:txBody>
                    <a:bodyPr/>
                    <a:lstStyle/>
                    <a:p>
                      <a:r>
                        <a:rPr lang="zh-CN" altLang="en-US" sz="2200" dirty="0">
                          <a:latin typeface="仿宋" panose="02010609060101010101" pitchFamily="49" charset="-122"/>
                          <a:ea typeface="仿宋" panose="02010609060101010101" pitchFamily="49" charset="-122"/>
                        </a:rPr>
                        <a:t>对罪名、轻重误解</a:t>
                      </a:r>
                    </a:p>
                  </a:txBody>
                  <a:tcPr anchor="ctr" anchorCtr="1"/>
                </a:tc>
                <a:tc>
                  <a:txBody>
                    <a:bodyPr/>
                    <a:lstStyle/>
                    <a:p>
                      <a:r>
                        <a:rPr lang="zh-CN" altLang="en-US" sz="2200" dirty="0">
                          <a:latin typeface="仿宋" panose="02010609060101010101" pitchFamily="49" charset="-122"/>
                          <a:ea typeface="仿宋" panose="02010609060101010101" pitchFamily="49" charset="-122"/>
                        </a:rPr>
                        <a:t>以为抢夺行为构成抢劫罪</a:t>
                      </a:r>
                    </a:p>
                  </a:txBody>
                  <a:tcPr anchor="ctr" anchorCtr="1"/>
                </a:tc>
                <a:tc>
                  <a:txBody>
                    <a:bodyPr/>
                    <a:lstStyle/>
                    <a:p>
                      <a:r>
                        <a:rPr lang="zh-CN" altLang="en-US" sz="2200" dirty="0">
                          <a:latin typeface="仿宋" panose="02010609060101010101" pitchFamily="49" charset="-122"/>
                          <a:ea typeface="仿宋" panose="02010609060101010101" pitchFamily="49" charset="-122"/>
                        </a:rPr>
                        <a:t>不影响定罪量刑</a:t>
                      </a:r>
                    </a:p>
                  </a:txBody>
                  <a:tcPr anchor="ctr" anchorCtr="1"/>
                </a:tc>
                <a:extLst>
                  <a:ext uri="{0D108BD9-81ED-4DB2-BD59-A6C34878D82A}">
                    <a16:rowId xmlns:a16="http://schemas.microsoft.com/office/drawing/2014/main" val="3502789196"/>
                  </a:ext>
                </a:extLst>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矩形 1">
            <a:extLst>
              <a:ext uri="{FF2B5EF4-FFF2-40B4-BE49-F238E27FC236}">
                <a16:creationId xmlns:a16="http://schemas.microsoft.com/office/drawing/2014/main" id="{A6D0FCD4-28F4-DD84-F44B-11F2328ED15C}"/>
              </a:ext>
            </a:extLst>
          </p:cNvPr>
          <p:cNvSpPr>
            <a:spLocks noChangeArrowheads="1"/>
          </p:cNvSpPr>
          <p:nvPr/>
        </p:nvSpPr>
        <p:spPr bwMode="auto">
          <a:xfrm>
            <a:off x="19050" y="333375"/>
            <a:ext cx="9001125"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endParaRPr lang="en-US" altLang="zh-CN" sz="2400" dirty="0">
              <a:latin typeface="仿宋" panose="02010609060101010101" pitchFamily="49" charset="-122"/>
              <a:ea typeface="仿宋" panose="02010609060101010101" pitchFamily="49" charset="-122"/>
            </a:endParaRPr>
          </a:p>
          <a:p>
            <a:pPr algn="just" eaLnBrk="1">
              <a:spcBef>
                <a:spcPct val="0"/>
              </a:spcBef>
              <a:buFontTx/>
              <a:buNone/>
            </a:pPr>
            <a:r>
              <a:rPr lang="zh-CN" altLang="en-US" sz="2400" dirty="0">
                <a:latin typeface="仿宋" panose="02010609060101010101" pitchFamily="49" charset="-122"/>
                <a:ea typeface="仿宋" panose="02010609060101010101" pitchFamily="49" charset="-122"/>
              </a:rPr>
              <a:t>    关于故意与违法性的认识，下列哪些选项是正确的？</a:t>
            </a:r>
            <a:endParaRPr lang="en-US" altLang="zh-CN" sz="2400" dirty="0">
              <a:latin typeface="仿宋" panose="02010609060101010101" pitchFamily="49" charset="-122"/>
              <a:ea typeface="仿宋" panose="02010609060101010101" pitchFamily="49" charset="-122"/>
            </a:endParaRPr>
          </a:p>
          <a:p>
            <a:pPr algn="just" eaLnBrk="1">
              <a:spcBef>
                <a:spcPct val="0"/>
              </a:spcBef>
              <a:buFontTx/>
              <a:buNone/>
            </a:pPr>
            <a:r>
              <a:rPr lang="en-US" altLang="zh-CN" sz="2400" dirty="0">
                <a:latin typeface="仿宋" panose="02010609060101010101" pitchFamily="49" charset="-122"/>
                <a:ea typeface="仿宋" panose="02010609060101010101" pitchFamily="49" charset="-122"/>
              </a:rPr>
              <a:t>    A.</a:t>
            </a:r>
            <a:r>
              <a:rPr lang="zh-CN" altLang="en-US" sz="2400" dirty="0">
                <a:latin typeface="仿宋" panose="02010609060101010101" pitchFamily="49" charset="-122"/>
                <a:ea typeface="仿宋" panose="02010609060101010101" pitchFamily="49" charset="-122"/>
              </a:rPr>
              <a:t>甲误以为买卖黄金的构成非法经营非买卖黄金，但事实上该行为不违反</a:t>
            </a:r>
            <a:r>
              <a:rPr lang="en-US" altLang="zh-CN" sz="2400" dirty="0">
                <a:latin typeface="仿宋" panose="02010609060101010101" pitchFamily="49" charset="-122"/>
                <a:ea typeface="仿宋" panose="02010609060101010101" pitchFamily="49" charset="-122"/>
              </a:rPr>
              <a:t>《</a:t>
            </a:r>
            <a:r>
              <a:rPr lang="zh-CN" altLang="en-US" sz="2400" dirty="0">
                <a:latin typeface="仿宋" panose="02010609060101010101" pitchFamily="49" charset="-122"/>
                <a:ea typeface="仿宋" panose="02010609060101010101" pitchFamily="49" charset="-122"/>
              </a:rPr>
              <a:t>刑法</a:t>
            </a:r>
            <a:r>
              <a:rPr lang="en-US" altLang="zh-CN" sz="2400" dirty="0">
                <a:latin typeface="仿宋" panose="02010609060101010101" pitchFamily="49" charset="-122"/>
                <a:ea typeface="仿宋" panose="02010609060101010101" pitchFamily="49" charset="-122"/>
              </a:rPr>
              <a:t>》</a:t>
            </a:r>
            <a:r>
              <a:rPr lang="zh-CN" altLang="en-US" sz="2400" dirty="0">
                <a:latin typeface="仿宋" panose="02010609060101010101" pitchFamily="49" charset="-122"/>
                <a:ea typeface="仿宋" panose="02010609060101010101" pitchFamily="49" charset="-122"/>
              </a:rPr>
              <a:t>。甲有犯罪故意，成立犯罪未遂</a:t>
            </a:r>
            <a:endParaRPr lang="en-US" altLang="zh-CN" sz="2400" dirty="0">
              <a:latin typeface="仿宋" panose="02010609060101010101" pitchFamily="49" charset="-122"/>
              <a:ea typeface="仿宋" panose="02010609060101010101" pitchFamily="49" charset="-122"/>
            </a:endParaRPr>
          </a:p>
          <a:p>
            <a:pPr algn="just" eaLnBrk="1">
              <a:spcBef>
                <a:spcPct val="0"/>
              </a:spcBef>
              <a:buFontTx/>
              <a:buNone/>
            </a:pPr>
            <a:r>
              <a:rPr lang="en-US" altLang="zh-CN" sz="2400" dirty="0">
                <a:latin typeface="仿宋" panose="02010609060101010101" pitchFamily="49" charset="-122"/>
                <a:ea typeface="仿宋" panose="02010609060101010101" pitchFamily="49" charset="-122"/>
              </a:rPr>
              <a:t>    B.</a:t>
            </a:r>
            <a:r>
              <a:rPr lang="zh-CN" altLang="en-US" sz="2400" dirty="0">
                <a:latin typeface="仿宋" panose="02010609060101010101" pitchFamily="49" charset="-122"/>
                <a:ea typeface="仿宋" panose="02010609060101010101" pitchFamily="49" charset="-122"/>
              </a:rPr>
              <a:t>甲误以为自己盗窃枪支的行为仅成立盗窃罪。甲对</a:t>
            </a:r>
            <a:r>
              <a:rPr lang="en-US" altLang="zh-CN" sz="2400" dirty="0">
                <a:latin typeface="仿宋" panose="02010609060101010101" pitchFamily="49" charset="-122"/>
                <a:ea typeface="仿宋" panose="02010609060101010101" pitchFamily="49" charset="-122"/>
              </a:rPr>
              <a:t>《</a:t>
            </a:r>
            <a:r>
              <a:rPr lang="zh-CN" altLang="en-US" sz="2400" dirty="0">
                <a:latin typeface="仿宋" panose="02010609060101010101" pitchFamily="49" charset="-122"/>
                <a:ea typeface="仿宋" panose="02010609060101010101" pitchFamily="49" charset="-122"/>
              </a:rPr>
              <a:t>刑法</a:t>
            </a:r>
            <a:r>
              <a:rPr lang="en-US" altLang="zh-CN" sz="2400" dirty="0">
                <a:latin typeface="仿宋" panose="02010609060101010101" pitchFamily="49" charset="-122"/>
                <a:ea typeface="仿宋" panose="02010609060101010101" pitchFamily="49" charset="-122"/>
              </a:rPr>
              <a:t>》</a:t>
            </a:r>
            <a:r>
              <a:rPr lang="zh-CN" altLang="en-US" sz="2400" dirty="0">
                <a:latin typeface="仿宋" panose="02010609060101010101" pitchFamily="49" charset="-122"/>
                <a:ea typeface="仿宋" panose="02010609060101010101" pitchFamily="49" charset="-122"/>
              </a:rPr>
              <a:t>规定存在认识错误，因而无盗窃枪支罪的犯罪故意，对甲的量刑不能重于盗窃罪</a:t>
            </a:r>
            <a:endParaRPr lang="en-US" altLang="zh-CN" sz="2400" dirty="0">
              <a:latin typeface="仿宋" panose="02010609060101010101" pitchFamily="49" charset="-122"/>
              <a:ea typeface="仿宋" panose="02010609060101010101" pitchFamily="49" charset="-122"/>
            </a:endParaRPr>
          </a:p>
          <a:p>
            <a:pPr algn="just" eaLnBrk="1">
              <a:spcBef>
                <a:spcPct val="0"/>
              </a:spcBef>
              <a:buFontTx/>
              <a:buNone/>
            </a:pPr>
            <a:r>
              <a:rPr lang="en-US" altLang="zh-CN" sz="2400" dirty="0">
                <a:latin typeface="仿宋" panose="02010609060101010101" pitchFamily="49" charset="-122"/>
                <a:ea typeface="仿宋" panose="02010609060101010101" pitchFamily="49" charset="-122"/>
              </a:rPr>
              <a:t>    C. </a:t>
            </a:r>
            <a:r>
              <a:rPr lang="zh-CN" altLang="en-US" sz="2400" dirty="0">
                <a:latin typeface="仿宋" panose="02010609060101010101" pitchFamily="49" charset="-122"/>
                <a:ea typeface="仿宋" panose="02010609060101010101" pitchFamily="49" charset="-122"/>
              </a:rPr>
              <a:t>甲拘禁吸毒的陈某数日。甲认识到其行为剥夺了陈某的自由，但误以为</a:t>
            </a:r>
            <a:r>
              <a:rPr lang="en-US" altLang="zh-CN" sz="2400" dirty="0">
                <a:latin typeface="仿宋" panose="02010609060101010101" pitchFamily="49" charset="-122"/>
                <a:ea typeface="仿宋" panose="02010609060101010101" pitchFamily="49" charset="-122"/>
              </a:rPr>
              <a:t>《</a:t>
            </a:r>
            <a:r>
              <a:rPr lang="zh-CN" altLang="en-US" sz="2400" dirty="0">
                <a:latin typeface="仿宋" panose="02010609060101010101" pitchFamily="49" charset="-122"/>
                <a:ea typeface="仿宋" panose="02010609060101010101" pitchFamily="49" charset="-122"/>
              </a:rPr>
              <a:t>刑法</a:t>
            </a:r>
            <a:r>
              <a:rPr lang="en-US" altLang="zh-CN" sz="2400" dirty="0">
                <a:latin typeface="仿宋" panose="02010609060101010101" pitchFamily="49" charset="-122"/>
                <a:ea typeface="仿宋" panose="02010609060101010101" pitchFamily="49" charset="-122"/>
              </a:rPr>
              <a:t>》</a:t>
            </a:r>
            <a:r>
              <a:rPr lang="zh-CN" altLang="en-US" sz="2400" dirty="0">
                <a:latin typeface="仿宋" panose="02010609060101010101" pitchFamily="49" charset="-122"/>
                <a:ea typeface="仿宋" panose="02010609060101010101" pitchFamily="49" charset="-122"/>
              </a:rPr>
              <a:t>不禁止普通公民实施强制戒毒行为。甲有犯罪故意，应以非法拘禁罪追究刑事责任</a:t>
            </a:r>
            <a:endParaRPr lang="en-US" altLang="zh-CN" sz="2400" dirty="0">
              <a:latin typeface="仿宋" panose="02010609060101010101" pitchFamily="49" charset="-122"/>
              <a:ea typeface="仿宋" panose="02010609060101010101" pitchFamily="49" charset="-122"/>
            </a:endParaRPr>
          </a:p>
          <a:p>
            <a:pPr algn="just" eaLnBrk="1">
              <a:spcBef>
                <a:spcPct val="0"/>
              </a:spcBef>
              <a:buFontTx/>
              <a:buNone/>
            </a:pPr>
            <a:r>
              <a:rPr lang="en-US" altLang="zh-CN" sz="2400" dirty="0">
                <a:latin typeface="仿宋" panose="02010609060101010101" pitchFamily="49" charset="-122"/>
                <a:ea typeface="仿宋" panose="02010609060101010101" pitchFamily="49" charset="-122"/>
              </a:rPr>
              <a:t>    D. </a:t>
            </a:r>
            <a:r>
              <a:rPr lang="zh-CN" altLang="en-US" sz="2400" dirty="0">
                <a:latin typeface="仿宋" panose="02010609060101010101" pitchFamily="49" charset="-122"/>
                <a:ea typeface="仿宋" panose="02010609060101010101" pitchFamily="49" charset="-122"/>
              </a:rPr>
              <a:t>甲知道自己的行为有害，但不知是否违反</a:t>
            </a:r>
            <a:r>
              <a:rPr lang="en-US" altLang="zh-CN" sz="2400" dirty="0">
                <a:latin typeface="仿宋" panose="02010609060101010101" pitchFamily="49" charset="-122"/>
                <a:ea typeface="仿宋" panose="02010609060101010101" pitchFamily="49" charset="-122"/>
              </a:rPr>
              <a:t>《</a:t>
            </a:r>
            <a:r>
              <a:rPr lang="zh-CN" altLang="en-US" sz="2400" dirty="0">
                <a:latin typeface="仿宋" panose="02010609060101010101" pitchFamily="49" charset="-122"/>
                <a:ea typeface="仿宋" panose="02010609060101010101" pitchFamily="49" charset="-122"/>
              </a:rPr>
              <a:t>刑法</a:t>
            </a:r>
            <a:r>
              <a:rPr lang="en-US" altLang="zh-CN" sz="2400" dirty="0">
                <a:latin typeface="仿宋" panose="02010609060101010101" pitchFamily="49" charset="-122"/>
                <a:ea typeface="仿宋" panose="02010609060101010101" pitchFamily="49" charset="-122"/>
              </a:rPr>
              <a:t>》</a:t>
            </a:r>
            <a:r>
              <a:rPr lang="zh-CN" altLang="en-US" sz="2400" dirty="0">
                <a:latin typeface="仿宋" panose="02010609060101010101" pitchFamily="49" charset="-122"/>
                <a:ea typeface="仿宋" panose="02010609060101010101" pitchFamily="49" charset="-122"/>
              </a:rPr>
              <a:t>，遂请教中学语文教师乙，被告知不违法后，甲实施了该行为。但事实上</a:t>
            </a:r>
            <a:r>
              <a:rPr lang="en-US" altLang="zh-CN" sz="2400" dirty="0">
                <a:latin typeface="仿宋" panose="02010609060101010101" pitchFamily="49" charset="-122"/>
                <a:ea typeface="仿宋" panose="02010609060101010101" pitchFamily="49" charset="-122"/>
              </a:rPr>
              <a:t>《</a:t>
            </a:r>
            <a:r>
              <a:rPr lang="zh-CN" altLang="en-US" sz="2400" dirty="0">
                <a:latin typeface="仿宋" panose="02010609060101010101" pitchFamily="49" charset="-122"/>
                <a:ea typeface="仿宋" panose="02010609060101010101" pitchFamily="49" charset="-122"/>
              </a:rPr>
              <a:t>刑法</a:t>
            </a:r>
            <a:r>
              <a:rPr lang="en-US" altLang="zh-CN" sz="2400" dirty="0">
                <a:latin typeface="仿宋" panose="02010609060101010101" pitchFamily="49" charset="-122"/>
                <a:ea typeface="仿宋" panose="02010609060101010101" pitchFamily="49" charset="-122"/>
              </a:rPr>
              <a:t>》</a:t>
            </a:r>
            <a:r>
              <a:rPr lang="zh-CN" altLang="en-US" sz="2400" dirty="0">
                <a:latin typeface="仿宋" panose="02010609060101010101" pitchFamily="49" charset="-122"/>
                <a:ea typeface="仿宋" panose="02010609060101010101" pitchFamily="49" charset="-122"/>
              </a:rPr>
              <a:t>禁止该行为。乙的回答不影响甲成立故意犯罪</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8BA74661-3002-5AB8-C3D6-4597BAC23C00}"/>
              </a:ext>
            </a:extLst>
          </p:cNvPr>
          <p:cNvSpPr/>
          <p:nvPr/>
        </p:nvSpPr>
        <p:spPr>
          <a:xfrm>
            <a:off x="0" y="148471"/>
            <a:ext cx="9001125" cy="6709529"/>
          </a:xfrm>
          <a:prstGeom prst="rect">
            <a:avLst/>
          </a:prstGeom>
        </p:spPr>
        <p:txBody>
          <a:bodyPr>
            <a:spAutoFit/>
          </a:bodyPr>
          <a:lstStyle/>
          <a:p>
            <a:pPr eaLnBrk="1">
              <a:defRPr/>
            </a:pPr>
            <a:r>
              <a:rPr lang="zh-CN" altLang="en-US" sz="2400" b="1" dirty="0">
                <a:solidFill>
                  <a:srgbClr val="000000"/>
                </a:solidFill>
                <a:latin typeface="黑体" panose="02010609060101010101" pitchFamily="49" charset="-122"/>
                <a:ea typeface="黑体" panose="02010609060101010101" pitchFamily="49" charset="-122"/>
              </a:rPr>
              <a:t>    二、事实认识错误</a:t>
            </a:r>
            <a:r>
              <a:rPr lang="en-US" altLang="zh-CN" sz="2400" b="1" dirty="0">
                <a:solidFill>
                  <a:srgbClr val="000000"/>
                </a:solidFill>
                <a:latin typeface="黑体" panose="02010609060101010101" pitchFamily="49" charset="-122"/>
                <a:ea typeface="黑体" panose="02010609060101010101" pitchFamily="49" charset="-122"/>
              </a:rPr>
              <a:t>----</a:t>
            </a:r>
            <a:r>
              <a:rPr lang="zh-CN" altLang="en-US" sz="2400" b="1" dirty="0">
                <a:solidFill>
                  <a:srgbClr val="0070C0"/>
                </a:solidFill>
                <a:latin typeface="黑体" panose="02010609060101010101" pitchFamily="49" charset="-122"/>
                <a:ea typeface="黑体" panose="02010609060101010101" pitchFamily="49" charset="-122"/>
              </a:rPr>
              <a:t>理想与现实存在差距</a:t>
            </a:r>
            <a:endParaRPr lang="en-US" altLang="zh-CN" sz="2400" b="1" dirty="0">
              <a:solidFill>
                <a:srgbClr val="0070C0"/>
              </a:solidFill>
              <a:latin typeface="黑体" panose="02010609060101010101" pitchFamily="49" charset="-122"/>
              <a:ea typeface="黑体" panose="02010609060101010101" pitchFamily="49" charset="-122"/>
            </a:endParaRPr>
          </a:p>
          <a:p>
            <a:pPr algn="ctr" eaLnBrk="1">
              <a:defRPr/>
            </a:pPr>
            <a:endParaRPr lang="en-US" altLang="zh-CN" sz="1000" b="1" dirty="0">
              <a:solidFill>
                <a:srgbClr val="000000"/>
              </a:solidFill>
              <a:latin typeface="+mn-ea"/>
              <a:ea typeface="+mn-ea"/>
            </a:endParaRPr>
          </a:p>
          <a:p>
            <a:pPr algn="just" eaLnBrk="1">
              <a:defRPr/>
            </a:pPr>
            <a:r>
              <a:rPr lang="en-US" altLang="zh-CN" sz="2000" dirty="0">
                <a:latin typeface="+mn-ea"/>
                <a:ea typeface="+mn-ea"/>
              </a:rPr>
              <a:t>    </a:t>
            </a:r>
            <a:r>
              <a:rPr lang="en-US" altLang="zh-CN" sz="2000" dirty="0">
                <a:latin typeface="仿宋" panose="02010609060101010101" pitchFamily="49" charset="-122"/>
                <a:ea typeface="仿宋" panose="02010609060101010101" pitchFamily="49" charset="-122"/>
              </a:rPr>
              <a:t>【</a:t>
            </a:r>
            <a:r>
              <a:rPr lang="zh-CN" altLang="en-US" sz="2000" dirty="0">
                <a:latin typeface="仿宋" panose="02010609060101010101" pitchFamily="49" charset="-122"/>
                <a:ea typeface="仿宋" panose="02010609060101010101" pitchFamily="49" charset="-122"/>
              </a:rPr>
              <a:t>问题</a:t>
            </a:r>
            <a:r>
              <a:rPr lang="en-US" altLang="zh-CN" sz="2000" dirty="0">
                <a:latin typeface="仿宋" panose="02010609060101010101" pitchFamily="49" charset="-122"/>
                <a:ea typeface="仿宋" panose="02010609060101010101" pitchFamily="49" charset="-122"/>
              </a:rPr>
              <a:t>】</a:t>
            </a:r>
            <a:r>
              <a:rPr lang="zh-CN" altLang="en-US" sz="2000" dirty="0">
                <a:latin typeface="仿宋" panose="02010609060101010101" pitchFamily="49" charset="-122"/>
                <a:ea typeface="仿宋" panose="02010609060101010101" pitchFamily="49" charset="-122"/>
              </a:rPr>
              <a:t>太子为防止被二皇子暗杀，与太监互换服装，在皇家园林打猎。二皇子为夺位，以为骑马的太监是太子，向太监射箭，箭法很烂，射偏，将附近的太子不慎射死。二皇子以为不慎射死了太监，事后方知射死了太子。对二皇子如何处理？（刺杀太子案）</a:t>
            </a:r>
            <a:endParaRPr lang="en-US" altLang="zh-CN" sz="2000" dirty="0">
              <a:latin typeface="仿宋" panose="02010609060101010101" pitchFamily="49" charset="-122"/>
              <a:ea typeface="仿宋" panose="02010609060101010101" pitchFamily="49" charset="-122"/>
            </a:endParaRPr>
          </a:p>
          <a:p>
            <a:pPr algn="just" eaLnBrk="1">
              <a:defRPr/>
            </a:pPr>
            <a:endParaRPr lang="en-US" altLang="zh-CN" sz="1000" dirty="0">
              <a:latin typeface="+mn-ea"/>
              <a:ea typeface="+mn-ea"/>
            </a:endParaRPr>
          </a:p>
          <a:p>
            <a:pPr algn="just" eaLnBrk="1">
              <a:defRPr/>
            </a:pPr>
            <a:r>
              <a:rPr lang="zh-CN" altLang="en-US" sz="2200" dirty="0">
                <a:solidFill>
                  <a:srgbClr val="000000"/>
                </a:solidFill>
                <a:latin typeface="+mn-ea"/>
                <a:ea typeface="+mn-ea"/>
              </a:rPr>
              <a:t>    </a:t>
            </a:r>
            <a:r>
              <a:rPr lang="zh-CN" altLang="en-US" sz="2200" b="1" spc="110" dirty="0">
                <a:solidFill>
                  <a:srgbClr val="4379FF"/>
                </a:solidFill>
                <a:latin typeface="黑体" panose="02010609060101010101" pitchFamily="49" charset="-122"/>
                <a:ea typeface="黑体" panose="02010609060101010101" pitchFamily="49" charset="-122"/>
              </a:rPr>
              <a:t>事实认识错误是指，行为人的主观认识与客观结果不一致。</a:t>
            </a:r>
            <a:endParaRPr lang="en-US" altLang="zh-CN" sz="2200" b="1" spc="110" dirty="0">
              <a:solidFill>
                <a:srgbClr val="4379FF"/>
              </a:solidFill>
              <a:latin typeface="黑体" panose="02010609060101010101" pitchFamily="49" charset="-122"/>
              <a:ea typeface="黑体" panose="02010609060101010101" pitchFamily="49" charset="-122"/>
            </a:endParaRPr>
          </a:p>
          <a:p>
            <a:pPr algn="just" eaLnBrk="1">
              <a:defRPr/>
            </a:pPr>
            <a:endParaRPr lang="en-US" altLang="zh-CN" sz="1000" dirty="0">
              <a:latin typeface="黑体" panose="02010609060101010101" pitchFamily="49" charset="-122"/>
              <a:ea typeface="黑体" panose="02010609060101010101" pitchFamily="49" charset="-122"/>
            </a:endParaRPr>
          </a:p>
          <a:p>
            <a:pPr algn="just" eaLnBrk="1">
              <a:defRPr/>
            </a:pPr>
            <a:r>
              <a:rPr lang="zh-CN" altLang="en-US" sz="2200" dirty="0">
                <a:latin typeface="黑体" panose="02010609060101010101" pitchFamily="49" charset="-122"/>
                <a:ea typeface="黑体" panose="02010609060101010101" pitchFamily="49" charset="-122"/>
              </a:rPr>
              <a:t>    事实认识错误要解决的问题是，此时行为人对客观发生的错误结果是否成立故意犯罪？是既遂还是未遂？处理此类案件的重点不在于行为人对欲侵犯的对象持何种心态，而在于行为人对</a:t>
            </a:r>
            <a:r>
              <a:rPr lang="zh-CN" altLang="en-US" sz="2200" b="1" dirty="0">
                <a:highlight>
                  <a:srgbClr val="FFFF00"/>
                </a:highlight>
                <a:latin typeface="黑体" panose="02010609060101010101" pitchFamily="49" charset="-122"/>
                <a:ea typeface="黑体" panose="02010609060101010101" pitchFamily="49" charset="-122"/>
              </a:rPr>
              <a:t>实际侵犯的对象和结果持何种心态。</a:t>
            </a:r>
            <a:endParaRPr lang="en-US" altLang="zh-CN" sz="2200" b="1" dirty="0">
              <a:highlight>
                <a:srgbClr val="FFFF00"/>
              </a:highlight>
              <a:latin typeface="黑体" panose="02010609060101010101" pitchFamily="49" charset="-122"/>
              <a:ea typeface="黑体" panose="02010609060101010101" pitchFamily="49" charset="-122"/>
            </a:endParaRPr>
          </a:p>
          <a:p>
            <a:pPr algn="just" eaLnBrk="1">
              <a:defRPr/>
            </a:pPr>
            <a:endParaRPr lang="en-US" altLang="zh-CN" sz="1000" dirty="0">
              <a:latin typeface="黑体" panose="02010609060101010101" pitchFamily="49" charset="-122"/>
              <a:ea typeface="黑体" panose="02010609060101010101" pitchFamily="49" charset="-122"/>
            </a:endParaRPr>
          </a:p>
          <a:p>
            <a:pPr algn="just" eaLnBrk="1">
              <a:defRPr/>
            </a:pPr>
            <a:r>
              <a:rPr lang="zh-CN" altLang="en-US" sz="2200" dirty="0">
                <a:latin typeface="黑体" panose="02010609060101010101" pitchFamily="49" charset="-122"/>
                <a:ea typeface="黑体" panose="02010609060101010101" pitchFamily="49" charset="-122"/>
              </a:rPr>
              <a:t>    分析步骤：第一步，</a:t>
            </a:r>
            <a:r>
              <a:rPr lang="zh-CN" altLang="en-US" sz="2200" dirty="0">
                <a:solidFill>
                  <a:srgbClr val="0070C0"/>
                </a:solidFill>
                <a:latin typeface="黑体" panose="02010609060101010101" pitchFamily="49" charset="-122"/>
                <a:ea typeface="黑体" panose="02010609060101010101" pitchFamily="49" charset="-122"/>
              </a:rPr>
              <a:t>辨认</a:t>
            </a:r>
            <a:r>
              <a:rPr lang="zh-CN" altLang="en-US" sz="2200" dirty="0">
                <a:latin typeface="黑体" panose="02010609060101010101" pitchFamily="49" charset="-122"/>
                <a:ea typeface="黑体" panose="02010609060101010101" pitchFamily="49" charset="-122"/>
              </a:rPr>
              <a:t>，看案件属于哪种认识错误？第二步，</a:t>
            </a:r>
            <a:r>
              <a:rPr lang="zh-CN" altLang="en-US" sz="2200" dirty="0">
                <a:solidFill>
                  <a:srgbClr val="0070C0"/>
                </a:solidFill>
                <a:latin typeface="黑体" panose="02010609060101010101" pitchFamily="49" charset="-122"/>
                <a:ea typeface="黑体" panose="02010609060101010101" pitchFamily="49" charset="-122"/>
              </a:rPr>
              <a:t>处理</a:t>
            </a:r>
            <a:r>
              <a:rPr lang="zh-CN" altLang="en-US" sz="2200" dirty="0">
                <a:latin typeface="黑体" panose="02010609060101010101" pitchFamily="49" charset="-122"/>
                <a:ea typeface="黑体" panose="02010609060101010101" pitchFamily="49" charset="-122"/>
              </a:rPr>
              <a:t>，根据处理规则得出处理结论。</a:t>
            </a:r>
            <a:endParaRPr lang="en-US" altLang="zh-CN" sz="22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200" b="1" spc="110" dirty="0">
                <a:solidFill>
                  <a:srgbClr val="000000"/>
                </a:solidFill>
                <a:latin typeface="黑体" panose="02010609060101010101" pitchFamily="49" charset="-122"/>
                <a:ea typeface="黑体" panose="02010609060101010101" pitchFamily="49" charset="-122"/>
              </a:rPr>
              <a:t>   </a:t>
            </a:r>
            <a:r>
              <a:rPr lang="zh-CN" altLang="en-US" sz="2200" b="1" spc="110" dirty="0">
                <a:solidFill>
                  <a:srgbClr val="4379FF"/>
                </a:solidFill>
                <a:latin typeface="黑体" panose="02010609060101010101" pitchFamily="49" charset="-122"/>
                <a:ea typeface="黑体" panose="02010609060101010101" pitchFamily="49" charset="-122"/>
              </a:rPr>
              <a:t>处理规则：法定符合说。</a:t>
            </a:r>
            <a:r>
              <a:rPr lang="zh-CN" altLang="en-US" sz="2200" dirty="0">
                <a:solidFill>
                  <a:srgbClr val="000000"/>
                </a:solidFill>
                <a:latin typeface="黑体" panose="02010609060101010101" pitchFamily="49" charset="-122"/>
                <a:ea typeface="黑体" panose="02010609060101010101" pitchFamily="49" charset="-122"/>
              </a:rPr>
              <a:t>行为人的主观认识与实际发生的事实，只要在同一犯罪构成内相一致时，就成立故意犯罪既遂。“法定”，是指法律规定；“符合”是指主客观相统一。</a:t>
            </a:r>
            <a:endParaRPr lang="en-US" altLang="zh-CN" sz="22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2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200" b="1" spc="110" dirty="0">
                <a:solidFill>
                  <a:srgbClr val="000000"/>
                </a:solidFill>
                <a:latin typeface="黑体" panose="02010609060101010101" pitchFamily="49" charset="-122"/>
                <a:ea typeface="黑体" panose="02010609060101010101" pitchFamily="49" charset="-122"/>
              </a:rPr>
              <a:t>   </a:t>
            </a:r>
            <a:r>
              <a:rPr lang="zh-CN" altLang="en-US" sz="2200" b="1" spc="110" dirty="0">
                <a:solidFill>
                  <a:srgbClr val="4379FF"/>
                </a:solidFill>
                <a:latin typeface="黑体" panose="02010609060101010101" pitchFamily="49" charset="-122"/>
                <a:ea typeface="黑体" panose="02010609060101010101" pitchFamily="49" charset="-122"/>
              </a:rPr>
              <a:t>性质相同，一视同仁；性质不同，具体分析。</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4B573F0-8A9F-36E4-17DA-AADCBDACA470}"/>
              </a:ext>
            </a:extLst>
          </p:cNvPr>
          <p:cNvSpPr/>
          <p:nvPr/>
        </p:nvSpPr>
        <p:spPr>
          <a:xfrm>
            <a:off x="71438" y="120650"/>
            <a:ext cx="9001125" cy="6555641"/>
          </a:xfrm>
          <a:prstGeom prst="rect">
            <a:avLst/>
          </a:prstGeom>
        </p:spPr>
        <p:txBody>
          <a:bodyPr>
            <a:spAutoFit/>
          </a:bodyPr>
          <a:lstStyle/>
          <a:p>
            <a:pPr algn="just" eaLnBrk="1">
              <a:defRPr/>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1</a:t>
            </a:r>
            <a:r>
              <a:rPr lang="zh-CN" altLang="en-US" sz="2000" dirty="0">
                <a:solidFill>
                  <a:srgbClr val="000000"/>
                </a:solidFill>
                <a:latin typeface="仿宋" panose="02010609060101010101" pitchFamily="49" charset="-122"/>
                <a:ea typeface="仿宋" panose="02010609060101010101" pitchFamily="49" charset="-122"/>
              </a:rPr>
              <a:t>，甲本以为乙的提包中装满现金，窃取了该包后却发现里面没有现金，但有金项链。因为现金和项链都是财物，法律性质相同，甲主观上有盗窃故意，客观上有盗窃行为，又造成财产损失结果，主客观在盗窃罪的犯罪构成内相统一，故不影响甲对窃取的项链成立盗窃罪既遂。</a:t>
            </a:r>
            <a:endParaRPr lang="zh-CN" altLang="en-US" sz="2000" dirty="0">
              <a:solidFill>
                <a:prstClr val="black"/>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2</a:t>
            </a:r>
            <a:r>
              <a:rPr lang="zh-CN" altLang="en-US" sz="2000" dirty="0">
                <a:solidFill>
                  <a:srgbClr val="000000"/>
                </a:solidFill>
                <a:latin typeface="仿宋" panose="02010609060101010101" pitchFamily="49" charset="-122"/>
                <a:ea typeface="仿宋" panose="02010609060101010101" pitchFamily="49" charset="-122"/>
              </a:rPr>
              <a:t>，甲在树林里准备枪杀前方的一只大熊猫，却将蹲在草丛深处方便的乙射死。甲预想的结果（动物死亡）与实际发生的结果（人的死亡）不一致，存在事实认识错误。甲只有杀害珍贵、濒危野生动物的犯罪故意，但其不知道实际上造成了人类死亡的结果，主观上没有杀人故意，不构成故意杀人罪，但对因错误认识而造成的死亡结果有过失，构成过失致人死亡罪。</a:t>
            </a:r>
            <a:endParaRPr lang="zh-CN" altLang="en-US" sz="2000" dirty="0">
              <a:solidFill>
                <a:prstClr val="black"/>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3</a:t>
            </a:r>
            <a:r>
              <a:rPr lang="zh-CN" altLang="en-US" sz="2000" dirty="0">
                <a:solidFill>
                  <a:srgbClr val="000000"/>
                </a:solidFill>
                <a:latin typeface="仿宋" panose="02010609060101010101" pitchFamily="49" charset="-122"/>
                <a:ea typeface="仿宋" panose="02010609060101010101" pitchFamily="49" charset="-122"/>
              </a:rPr>
              <a:t>，甲想杀乙，但枪法不准，打死了乙身旁的丙。由于乙和丙都是人，性质相同，因此在处理上应当一视同仁。本案中，甲主观上有杀人故意，客观上有杀人行为，只要造成死亡结果，就在故意杀人罪的犯罪构成内相一致，故甲对丙成立故意杀人罪既遂。</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000" dirty="0">
                <a:solidFill>
                  <a:srgbClr val="000000"/>
                </a:solidFill>
                <a:latin typeface="仿宋" panose="02010609060101010101" pitchFamily="49" charset="-122"/>
                <a:ea typeface="仿宋" panose="02010609060101010101" pitchFamily="49" charset="-122"/>
              </a:rPr>
              <a:t>    </a:t>
            </a:r>
            <a:r>
              <a:rPr lang="zh-CN" altLang="en-US" sz="2000" dirty="0">
                <a:solidFill>
                  <a:srgbClr val="000000"/>
                </a:solidFill>
                <a:latin typeface="仿宋" panose="02010609060101010101" pitchFamily="49" charset="-122"/>
                <a:ea typeface="仿宋" panose="02010609060101010101" pitchFamily="49" charset="-122"/>
              </a:rPr>
              <a:t>例</a:t>
            </a:r>
            <a:r>
              <a:rPr lang="en-US" altLang="zh-CN" sz="2000" dirty="0">
                <a:solidFill>
                  <a:srgbClr val="000000"/>
                </a:solidFill>
                <a:latin typeface="仿宋" panose="02010609060101010101" pitchFamily="49" charset="-122"/>
                <a:ea typeface="仿宋" panose="02010609060101010101" pitchFamily="49" charset="-122"/>
              </a:rPr>
              <a:t>4</a:t>
            </a:r>
            <a:r>
              <a:rPr lang="zh-CN" altLang="en-US" sz="2000" dirty="0">
                <a:solidFill>
                  <a:srgbClr val="000000"/>
                </a:solidFill>
                <a:latin typeface="仿宋" panose="02010609060101010101" pitchFamily="49" charset="-122"/>
                <a:ea typeface="仿宋" panose="02010609060101010101" pitchFamily="49" charset="-122"/>
              </a:rPr>
              <a:t>，甲想射杀乙价值较大的宠物狗，子弹将狗打死，流弹又打死了突然出现的乙。由于狗与乙的性质不同，应具体分析。本案中，首先，甲主观上有毁坏财物的故意，客观上有毁坏财物的行为，故构成故意毁坏财物罪；其次，虽然甲的客观行为致乙死亡，但甲主观上没有杀人故意，仅有犯罪过失，故应认定为过失致人死亡罪。由于甲仅实施一个行为，属于想象竞合犯，应当从一重罪处罚。</a:t>
            </a:r>
            <a:endParaRPr lang="zh-CN" altLang="en-US" sz="2000"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3511820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4B573F0-8A9F-36E4-17DA-AADCBDACA470}"/>
              </a:ext>
            </a:extLst>
          </p:cNvPr>
          <p:cNvSpPr/>
          <p:nvPr/>
        </p:nvSpPr>
        <p:spPr>
          <a:xfrm>
            <a:off x="71437" y="260648"/>
            <a:ext cx="9001125" cy="5786199"/>
          </a:xfrm>
          <a:prstGeom prst="rect">
            <a:avLst/>
          </a:prstGeom>
        </p:spPr>
        <p:txBody>
          <a:bodyPr>
            <a:spAutoFit/>
          </a:bodyPr>
          <a:lstStyle/>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（一）客体错误（</a:t>
            </a:r>
            <a:r>
              <a:rPr lang="zh-CN" altLang="en-US" sz="2400" b="1" dirty="0">
                <a:solidFill>
                  <a:srgbClr val="0070C0"/>
                </a:solidFill>
                <a:latin typeface="黑体" panose="02010609060101010101" pitchFamily="49" charset="-122"/>
                <a:ea typeface="黑体" panose="02010609060101010101" pitchFamily="49" charset="-122"/>
              </a:rPr>
              <a:t>巨型错误</a:t>
            </a:r>
            <a:r>
              <a:rPr lang="zh-CN" altLang="en-US" sz="2400" b="1" dirty="0">
                <a:solidFill>
                  <a:srgbClr val="000000"/>
                </a:solidFill>
                <a:latin typeface="黑体" panose="02010609060101010101" pitchFamily="49" charset="-122"/>
                <a:ea typeface="黑体" panose="02010609060101010101" pitchFamily="49" charset="-122"/>
              </a:rPr>
              <a:t>）</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行为人预想侵犯的对象与实际侵犯的对象在</a:t>
            </a:r>
            <a:r>
              <a:rPr lang="zh-CN" altLang="en-US" sz="2400" b="1" spc="110" dirty="0">
                <a:solidFill>
                  <a:srgbClr val="4379FF"/>
                </a:solidFill>
                <a:latin typeface="黑体" panose="02010609060101010101" pitchFamily="49" charset="-122"/>
                <a:ea typeface="黑体" panose="02010609060101010101" pitchFamily="49" charset="-122"/>
              </a:rPr>
              <a:t>法律性质</a:t>
            </a:r>
            <a:r>
              <a:rPr lang="zh-CN" altLang="en-US" sz="2400" dirty="0">
                <a:solidFill>
                  <a:srgbClr val="000000"/>
                </a:solidFill>
                <a:latin typeface="黑体" panose="02010609060101010101" pitchFamily="49" charset="-122"/>
                <a:ea typeface="黑体" panose="02010609060101010101" pitchFamily="49" charset="-122"/>
              </a:rPr>
              <a:t>上</a:t>
            </a:r>
            <a:r>
              <a:rPr lang="zh-CN" altLang="en-US" sz="2400" dirty="0">
                <a:solidFill>
                  <a:srgbClr val="0070C0"/>
                </a:solidFill>
                <a:latin typeface="黑体" panose="02010609060101010101" pitchFamily="49" charset="-122"/>
                <a:ea typeface="黑体" panose="02010609060101010101" pitchFamily="49" charset="-122"/>
              </a:rPr>
              <a:t>完全不同</a:t>
            </a:r>
            <a:r>
              <a:rPr lang="zh-CN" altLang="en-US" sz="2400" dirty="0">
                <a:solidFill>
                  <a:srgbClr val="000000"/>
                </a:solidFill>
                <a:latin typeface="黑体" panose="02010609060101010101" pitchFamily="49" charset="-122"/>
                <a:ea typeface="黑体" panose="02010609060101010101" pitchFamily="49" charset="-122"/>
              </a:rPr>
              <a:t>，分别属于</a:t>
            </a:r>
            <a:r>
              <a:rPr lang="zh-CN" altLang="en-US" sz="2400" b="1" spc="110" dirty="0">
                <a:solidFill>
                  <a:srgbClr val="4379FF"/>
                </a:solidFill>
                <a:latin typeface="黑体" panose="02010609060101010101" pitchFamily="49" charset="-122"/>
                <a:ea typeface="黑体" panose="02010609060101010101" pitchFamily="49" charset="-122"/>
              </a:rPr>
              <a:t>不同的犯罪构成</a:t>
            </a:r>
            <a:r>
              <a:rPr lang="zh-CN" altLang="en-US" sz="2400" dirty="0">
                <a:solidFill>
                  <a:srgbClr val="000000"/>
                </a:solidFill>
                <a:latin typeface="黑体" panose="02010609060101010101" pitchFamily="49" charset="-122"/>
                <a:ea typeface="黑体" panose="02010609060101010101" pitchFamily="49" charset="-122"/>
              </a:rPr>
              <a:t>，本质是</a:t>
            </a:r>
            <a:r>
              <a:rPr lang="zh-CN" altLang="en-US" sz="2400" b="1" spc="110" dirty="0">
                <a:solidFill>
                  <a:srgbClr val="4379FF"/>
                </a:solidFill>
                <a:latin typeface="黑体" panose="02010609060101010101" pitchFamily="49" charset="-122"/>
                <a:ea typeface="黑体" panose="02010609060101010101" pitchFamily="49" charset="-122"/>
              </a:rPr>
              <a:t>主观认识错误</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，张某非常妒忌邻居家的宝马车，一晚见宝马车停在楼下，便从窗户上往下扔了一块砖头，希望把车砸毁，但却误中旁边路人，造成其重伤。</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，甲本欲射杀乙，夜间误以为乙家的驴是乙，将驴打死。甲预想侵害的对象是人，客体是生命权，实际侵害的对象是财物，客体是财产权，属于</a:t>
            </a:r>
            <a:r>
              <a:rPr lang="zh-CN" altLang="en-US" sz="2400" b="1" spc="110" dirty="0">
                <a:solidFill>
                  <a:srgbClr val="4379FF"/>
                </a:solidFill>
                <a:latin typeface="黑体" panose="02010609060101010101" pitchFamily="49" charset="-122"/>
                <a:ea typeface="黑体" panose="02010609060101010101" pitchFamily="49" charset="-122"/>
              </a:rPr>
              <a:t>客体错误。</a:t>
            </a:r>
            <a:r>
              <a:rPr lang="zh-CN" altLang="en-US" sz="2400" dirty="0">
                <a:solidFill>
                  <a:srgbClr val="000000"/>
                </a:solidFill>
                <a:latin typeface="仿宋" panose="02010609060101010101" pitchFamily="49" charset="-122"/>
                <a:ea typeface="仿宋" panose="02010609060101010101" pitchFamily="49" charset="-122"/>
              </a:rPr>
              <a:t>甲主观上具有杀人的故意，但未能致人死亡，对预想侵害的对象成立故意杀人罪未遂，甲对财产毁坏的结果仅有过失，但是过失毁坏财物不构成犯罪，故甲仅成立故意杀人罪未遂。</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23536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F1CF5-C391-A8BE-CD2E-7E724F379374}"/>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8C682E91-C751-44FC-F11B-515AC3F2744E}"/>
              </a:ext>
            </a:extLst>
          </p:cNvPr>
          <p:cNvSpPr/>
          <p:nvPr/>
        </p:nvSpPr>
        <p:spPr>
          <a:xfrm>
            <a:off x="89756" y="260648"/>
            <a:ext cx="8964488" cy="6463308"/>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三、主客观方面的关系</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（一）主客观相统一</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行为构成犯罪必须</a:t>
            </a:r>
            <a:r>
              <a:rPr lang="zh-CN" altLang="en-US" sz="2400" dirty="0">
                <a:solidFill>
                  <a:srgbClr val="0070C0"/>
                </a:solidFill>
                <a:latin typeface="黑体" panose="02010609060101010101" pitchFamily="49" charset="-122"/>
                <a:ea typeface="黑体" panose="02010609060101010101" pitchFamily="49" charset="-122"/>
              </a:rPr>
              <a:t>具备主观方面和客观方面的要件</a:t>
            </a:r>
            <a:r>
              <a:rPr lang="zh-CN" altLang="en-US" sz="2400" dirty="0">
                <a:solidFill>
                  <a:srgbClr val="000000"/>
                </a:solidFill>
                <a:latin typeface="黑体" panose="02010609060101010101" pitchFamily="49" charset="-122"/>
                <a:ea typeface="黑体" panose="02010609060101010101" pitchFamily="49" charset="-122"/>
              </a:rPr>
              <a:t>，既不得主观归罪，也不得客观归罪。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一方面，行为人客观上危害社会的活动，只有受到主观故意或者过失的心理态度支配和决定时，才是刑法中的危害行为（有意性）；</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另一方面，行为人的犯罪故意或过失的心理态度，总是表现于危害行为之中（有体性）。</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（二）罪过（故意或者过失）与犯罪行为的关系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原则上罪过（故意或者过失）与犯罪行为必须</a:t>
            </a:r>
            <a:r>
              <a:rPr lang="zh-CN" altLang="en-US" sz="2400" dirty="0">
                <a:solidFill>
                  <a:srgbClr val="0070C0"/>
                </a:solidFill>
                <a:latin typeface="黑体" panose="02010609060101010101" pitchFamily="49" charset="-122"/>
                <a:ea typeface="黑体" panose="02010609060101010101" pitchFamily="49" charset="-122"/>
              </a:rPr>
              <a:t>具有同时性</a:t>
            </a:r>
            <a:r>
              <a:rPr lang="zh-CN" altLang="en-US" sz="2400" dirty="0">
                <a:solidFill>
                  <a:srgbClr val="000000"/>
                </a:solidFill>
                <a:latin typeface="黑体" panose="02010609060101010101" pitchFamily="49" charset="-122"/>
                <a:ea typeface="黑体" panose="02010609060101010101" pitchFamily="49" charset="-122"/>
              </a:rPr>
              <a:t>。行为与罪过一般同时存在，有无罪过应当以行为时为准。</a:t>
            </a:r>
            <a:r>
              <a:rPr lang="zh-CN" altLang="en-US" sz="2400" dirty="0">
                <a:solidFill>
                  <a:srgbClr val="000000"/>
                </a:solidFill>
                <a:latin typeface="仿宋" panose="02010609060101010101" pitchFamily="49" charset="-122"/>
                <a:ea typeface="仿宋" panose="02010609060101010101" pitchFamily="49" charset="-122"/>
              </a:rPr>
              <a:t>（文首杀妻案 擦枪走火案）</a:t>
            </a:r>
            <a:endParaRPr lang="zh-CN" altLang="en-US" sz="2400"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421659792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4B573F0-8A9F-36E4-17DA-AADCBDACA470}"/>
              </a:ext>
            </a:extLst>
          </p:cNvPr>
          <p:cNvSpPr/>
          <p:nvPr/>
        </p:nvSpPr>
        <p:spPr>
          <a:xfrm>
            <a:off x="71437" y="188640"/>
            <a:ext cx="9001125" cy="6370975"/>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行为人预想侵犯的对象与实际侵犯的对象在</a:t>
            </a:r>
            <a:r>
              <a:rPr lang="zh-CN" altLang="en-US" sz="2400" b="1" spc="110" dirty="0">
                <a:solidFill>
                  <a:srgbClr val="4379FF"/>
                </a:solidFill>
                <a:latin typeface="黑体" panose="02010609060101010101" pitchFamily="49" charset="-122"/>
                <a:ea typeface="黑体" panose="02010609060101010101" pitchFamily="49" charset="-122"/>
              </a:rPr>
              <a:t>法律性质</a:t>
            </a:r>
            <a:r>
              <a:rPr lang="zh-CN" altLang="en-US" sz="2400" dirty="0">
                <a:solidFill>
                  <a:srgbClr val="000000"/>
                </a:solidFill>
                <a:latin typeface="黑体" panose="02010609060101010101" pitchFamily="49" charset="-122"/>
                <a:ea typeface="黑体" panose="02010609060101010101" pitchFamily="49" charset="-122"/>
              </a:rPr>
              <a:t>上</a:t>
            </a:r>
            <a:r>
              <a:rPr lang="zh-CN" altLang="en-US" sz="2400" dirty="0">
                <a:solidFill>
                  <a:srgbClr val="0070C0"/>
                </a:solidFill>
                <a:latin typeface="黑体" panose="02010609060101010101" pitchFamily="49" charset="-122"/>
                <a:ea typeface="黑体" panose="02010609060101010101" pitchFamily="49" charset="-122"/>
              </a:rPr>
              <a:t>部分不同</a:t>
            </a:r>
            <a:r>
              <a:rPr lang="zh-CN" altLang="en-US" sz="2400" dirty="0">
                <a:solidFill>
                  <a:srgbClr val="000000"/>
                </a:solidFill>
                <a:latin typeface="黑体" panose="02010609060101010101" pitchFamily="49" charset="-122"/>
                <a:ea typeface="黑体" panose="02010609060101010101" pitchFamily="49" charset="-122"/>
              </a:rPr>
              <a:t>，分别属于</a:t>
            </a:r>
            <a:r>
              <a:rPr lang="zh-CN" altLang="en-US" sz="2400" b="1" spc="110" dirty="0">
                <a:solidFill>
                  <a:srgbClr val="4379FF"/>
                </a:solidFill>
                <a:latin typeface="黑体" panose="02010609060101010101" pitchFamily="49" charset="-122"/>
                <a:ea typeface="黑体" panose="02010609060101010101" pitchFamily="49" charset="-122"/>
              </a:rPr>
              <a:t>不同的犯罪构成</a:t>
            </a:r>
            <a:r>
              <a:rPr lang="zh-CN" altLang="en-US" sz="2400" dirty="0">
                <a:solidFill>
                  <a:srgbClr val="000000"/>
                </a:solidFill>
                <a:latin typeface="黑体" panose="02010609060101010101" pitchFamily="49" charset="-122"/>
                <a:ea typeface="黑体" panose="02010609060101010101" pitchFamily="49" charset="-122"/>
              </a:rPr>
              <a:t>，但具有</a:t>
            </a:r>
            <a:r>
              <a:rPr lang="zh-CN" altLang="en-US" sz="2400" dirty="0">
                <a:solidFill>
                  <a:srgbClr val="0070C0"/>
                </a:solidFill>
                <a:latin typeface="黑体" panose="02010609060101010101" pitchFamily="49" charset="-122"/>
                <a:ea typeface="黑体" panose="02010609060101010101" pitchFamily="49" charset="-122"/>
              </a:rPr>
              <a:t>包容关系</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3</a:t>
            </a:r>
            <a:r>
              <a:rPr lang="zh-CN" altLang="en-US" sz="2400" dirty="0">
                <a:solidFill>
                  <a:srgbClr val="000000"/>
                </a:solidFill>
                <a:latin typeface="仿宋" panose="02010609060101010101" pitchFamily="49" charset="-122"/>
                <a:ea typeface="仿宋" panose="02010609060101010101" pitchFamily="49" charset="-122"/>
              </a:rPr>
              <a:t>，甲欲盗窃手机，结果偷来了手枪。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4</a:t>
            </a:r>
            <a:r>
              <a:rPr lang="zh-CN" altLang="en-US" sz="2400" dirty="0">
                <a:solidFill>
                  <a:srgbClr val="000000"/>
                </a:solidFill>
                <a:latin typeface="仿宋" panose="02010609060101010101" pitchFamily="49" charset="-122"/>
                <a:ea typeface="仿宋" panose="02010609060101010101" pitchFamily="49" charset="-122"/>
              </a:rPr>
              <a:t>，甲欲盗窃手枪，结果偷来了手表。</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b="1" spc="110" dirty="0">
                <a:solidFill>
                  <a:srgbClr val="4379FF"/>
                </a:solidFill>
                <a:latin typeface="黑体" panose="02010609060101010101" pitchFamily="49" charset="-122"/>
                <a:ea typeface="黑体" panose="02010609060101010101" pitchFamily="49" charset="-122"/>
              </a:rPr>
              <a:t>    枪支</a:t>
            </a:r>
            <a:r>
              <a:rPr lang="en-US" altLang="zh-CN" sz="2400" b="1" spc="110" dirty="0">
                <a:solidFill>
                  <a:srgbClr val="4379FF"/>
                </a:solidFill>
                <a:latin typeface="黑体" panose="02010609060101010101" pitchFamily="49" charset="-122"/>
                <a:ea typeface="黑体" panose="02010609060101010101" pitchFamily="49" charset="-122"/>
              </a:rPr>
              <a:t>=</a:t>
            </a:r>
            <a:r>
              <a:rPr lang="zh-CN" altLang="en-US" sz="2400" b="1" spc="110" dirty="0">
                <a:solidFill>
                  <a:srgbClr val="4379FF"/>
                </a:solidFill>
                <a:latin typeface="黑体" panose="02010609060101010101" pitchFamily="49" charset="-122"/>
                <a:ea typeface="黑体" panose="02010609060101010101" pitchFamily="49" charset="-122"/>
              </a:rPr>
              <a:t>普通财物</a:t>
            </a:r>
            <a:r>
              <a:rPr lang="en-US" altLang="zh-CN" sz="2400" b="1" spc="110" dirty="0">
                <a:solidFill>
                  <a:srgbClr val="4379FF"/>
                </a:solidFill>
                <a:latin typeface="黑体" panose="02010609060101010101" pitchFamily="49" charset="-122"/>
                <a:ea typeface="黑体" panose="02010609060101010101" pitchFamily="49" charset="-122"/>
              </a:rPr>
              <a:t>+</a:t>
            </a:r>
            <a:r>
              <a:rPr lang="zh-CN" altLang="en-US" sz="2400" b="1" spc="110" dirty="0">
                <a:solidFill>
                  <a:srgbClr val="4379FF"/>
                </a:solidFill>
                <a:latin typeface="黑体" panose="02010609060101010101" pitchFamily="49" charset="-122"/>
                <a:ea typeface="黑体" panose="02010609060101010101" pitchFamily="49" charset="-122"/>
              </a:rPr>
              <a:t>杀伤力</a:t>
            </a:r>
            <a:endParaRPr lang="en-US" altLang="zh-CN" sz="2400" b="1" spc="110" dirty="0">
              <a:solidFill>
                <a:srgbClr val="4379FF"/>
              </a:solidFill>
              <a:latin typeface="黑体" panose="02010609060101010101" pitchFamily="49" charset="-122"/>
              <a:ea typeface="黑体" panose="02010609060101010101" pitchFamily="49" charset="-122"/>
            </a:endParaRPr>
          </a:p>
          <a:p>
            <a:pPr algn="just" eaLnBrk="1">
              <a:defRPr/>
            </a:pPr>
            <a:endParaRPr lang="en-US" altLang="zh-CN" sz="2400" b="1" spc="110" dirty="0">
              <a:solidFill>
                <a:srgbClr val="4379FF"/>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如果行为人主观上预想侵犯的对象具有</a:t>
            </a:r>
            <a:r>
              <a:rPr lang="zh-CN" altLang="en-US" sz="2400" dirty="0">
                <a:solidFill>
                  <a:srgbClr val="0070C0"/>
                </a:solidFill>
                <a:latin typeface="黑体" panose="02010609060101010101" pitchFamily="49" charset="-122"/>
                <a:ea typeface="黑体" panose="02010609060101010101" pitchFamily="49" charset="-122"/>
              </a:rPr>
              <a:t>轻罪</a:t>
            </a:r>
            <a:r>
              <a:rPr lang="zh-CN" altLang="en-US" sz="2400" dirty="0">
                <a:solidFill>
                  <a:srgbClr val="000000"/>
                </a:solidFill>
                <a:latin typeface="黑体" panose="02010609060101010101" pitchFamily="49" charset="-122"/>
                <a:ea typeface="黑体" panose="02010609060101010101" pitchFamily="49" charset="-122"/>
              </a:rPr>
              <a:t>的故意，而客观上实际侵犯的对象实施了</a:t>
            </a:r>
            <a:r>
              <a:rPr lang="zh-CN" altLang="en-US" sz="2400" dirty="0">
                <a:solidFill>
                  <a:srgbClr val="0070C0"/>
                </a:solidFill>
                <a:latin typeface="黑体" panose="02010609060101010101" pitchFamily="49" charset="-122"/>
                <a:ea typeface="黑体" panose="02010609060101010101" pitchFamily="49" charset="-122"/>
              </a:rPr>
              <a:t>重罪</a:t>
            </a:r>
            <a:r>
              <a:rPr lang="zh-CN" altLang="en-US" sz="2400" dirty="0">
                <a:solidFill>
                  <a:srgbClr val="000000"/>
                </a:solidFill>
                <a:latin typeface="黑体" panose="02010609060101010101" pitchFamily="49" charset="-122"/>
                <a:ea typeface="黑体" panose="02010609060101010101" pitchFamily="49" charset="-122"/>
              </a:rPr>
              <a:t>行为时，主客观法律性质</a:t>
            </a:r>
            <a:r>
              <a:rPr lang="zh-CN" altLang="en-US" sz="2400" dirty="0">
                <a:solidFill>
                  <a:srgbClr val="0070C0"/>
                </a:solidFill>
                <a:latin typeface="黑体" panose="02010609060101010101" pitchFamily="49" charset="-122"/>
                <a:ea typeface="黑体" panose="02010609060101010101" pitchFamily="49" charset="-122"/>
              </a:rPr>
              <a:t>部分相同</a:t>
            </a:r>
            <a:r>
              <a:rPr lang="zh-CN" altLang="en-US" sz="2400" dirty="0">
                <a:solidFill>
                  <a:srgbClr val="000000"/>
                </a:solidFill>
                <a:latin typeface="黑体" panose="02010609060101010101" pitchFamily="49" charset="-122"/>
                <a:ea typeface="黑体" panose="02010609060101010101" pitchFamily="49" charset="-122"/>
              </a:rPr>
              <a:t>，认定为轻罪的既遂犯（此时没有重罪的故意）。</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2400" dirty="0">
              <a:solidFill>
                <a:prstClr val="black"/>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如果行为人主观上预想侵犯的对象具有</a:t>
            </a:r>
            <a:r>
              <a:rPr lang="zh-CN" altLang="en-US" sz="2400" dirty="0">
                <a:solidFill>
                  <a:srgbClr val="0070C0"/>
                </a:solidFill>
                <a:latin typeface="黑体" panose="02010609060101010101" pitchFamily="49" charset="-122"/>
                <a:ea typeface="黑体" panose="02010609060101010101" pitchFamily="49" charset="-122"/>
              </a:rPr>
              <a:t>重罪</a:t>
            </a:r>
            <a:r>
              <a:rPr lang="zh-CN" altLang="en-US" sz="2400" dirty="0">
                <a:solidFill>
                  <a:srgbClr val="000000"/>
                </a:solidFill>
                <a:latin typeface="黑体" panose="02010609060101010101" pitchFamily="49" charset="-122"/>
                <a:ea typeface="黑体" panose="02010609060101010101" pitchFamily="49" charset="-122"/>
              </a:rPr>
              <a:t>的故意，而客观上实际侵犯的对象实施了轻罪行为时，主客观法律性质</a:t>
            </a:r>
            <a:r>
              <a:rPr lang="zh-CN" altLang="en-US" sz="2400" dirty="0">
                <a:solidFill>
                  <a:srgbClr val="0070C0"/>
                </a:solidFill>
                <a:latin typeface="黑体" panose="02010609060101010101" pitchFamily="49" charset="-122"/>
                <a:ea typeface="黑体" panose="02010609060101010101" pitchFamily="49" charset="-122"/>
              </a:rPr>
              <a:t>部分相同</a:t>
            </a:r>
            <a:r>
              <a:rPr lang="zh-CN" altLang="en-US" sz="2400" dirty="0">
                <a:solidFill>
                  <a:srgbClr val="000000"/>
                </a:solidFill>
                <a:latin typeface="黑体" panose="02010609060101010101" pitchFamily="49" charset="-122"/>
                <a:ea typeface="黑体" panose="02010609060101010101" pitchFamily="49" charset="-122"/>
              </a:rPr>
              <a:t>，行为人的一个行为同时成立重罪的未遂、轻罪的既遂，二罪</a:t>
            </a:r>
            <a:r>
              <a:rPr lang="zh-CN" altLang="en-US" sz="2400" dirty="0">
                <a:solidFill>
                  <a:srgbClr val="0070C0"/>
                </a:solidFill>
                <a:latin typeface="黑体" panose="02010609060101010101" pitchFamily="49" charset="-122"/>
                <a:ea typeface="黑体" panose="02010609060101010101" pitchFamily="49" charset="-122"/>
              </a:rPr>
              <a:t>想象竞合</a:t>
            </a:r>
            <a:r>
              <a:rPr lang="zh-CN" altLang="en-US" sz="2400" dirty="0">
                <a:solidFill>
                  <a:srgbClr val="000000"/>
                </a:solidFill>
                <a:latin typeface="黑体" panose="02010609060101010101" pitchFamily="49" charset="-122"/>
                <a:ea typeface="黑体" panose="02010609060101010101" pitchFamily="49" charset="-122"/>
              </a:rPr>
              <a:t>，从一重处罚。</a:t>
            </a:r>
            <a:endParaRPr lang="zh-CN" altLang="en-US" sz="2400" dirty="0">
              <a:solidFill>
                <a:prstClr val="black"/>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42914095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8A6F97-46AC-E5E2-F90A-C35FF9781810}"/>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223B8B45-D2C0-C3A3-728A-F4FAB673CBD0}"/>
              </a:ext>
            </a:extLst>
          </p:cNvPr>
          <p:cNvSpPr/>
          <p:nvPr/>
        </p:nvSpPr>
        <p:spPr>
          <a:xfrm>
            <a:off x="71435" y="101725"/>
            <a:ext cx="9001125" cy="461665"/>
          </a:xfrm>
          <a:prstGeom prst="rect">
            <a:avLst/>
          </a:prstGeom>
        </p:spPr>
        <p:txBody>
          <a:bodyPr>
            <a:spAutoFit/>
          </a:bodyPr>
          <a:lstStyle/>
          <a:p>
            <a:pPr algn="ctr" eaLnBrk="1">
              <a:defRPr/>
            </a:pPr>
            <a:r>
              <a:rPr lang="zh-CN" altLang="en-US" sz="2400" dirty="0">
                <a:solidFill>
                  <a:srgbClr val="000000"/>
                </a:solidFill>
                <a:latin typeface="黑体" panose="02010609060101010101" pitchFamily="49" charset="-122"/>
                <a:ea typeface="黑体" panose="02010609060101010101" pitchFamily="49" charset="-122"/>
              </a:rPr>
              <a:t>客体错误处理</a:t>
            </a:r>
            <a:endParaRPr lang="zh-CN" altLang="en-US" sz="2400" dirty="0">
              <a:solidFill>
                <a:prstClr val="black"/>
              </a:solidFill>
              <a:latin typeface="黑体" panose="02010609060101010101" pitchFamily="49" charset="-122"/>
              <a:ea typeface="黑体" panose="02010609060101010101" pitchFamily="49" charset="-122"/>
            </a:endParaRPr>
          </a:p>
        </p:txBody>
      </p:sp>
      <p:graphicFrame>
        <p:nvGraphicFramePr>
          <p:cNvPr id="3" name="表格 2">
            <a:extLst>
              <a:ext uri="{FF2B5EF4-FFF2-40B4-BE49-F238E27FC236}">
                <a16:creationId xmlns:a16="http://schemas.microsoft.com/office/drawing/2014/main" id="{31236ED0-8B2C-12DB-3AD7-DD44E4DE18E1}"/>
              </a:ext>
            </a:extLst>
          </p:cNvPr>
          <p:cNvGraphicFramePr>
            <a:graphicFrameLocks noGrp="1"/>
          </p:cNvGraphicFramePr>
          <p:nvPr>
            <p:extLst>
              <p:ext uri="{D42A27DB-BD31-4B8C-83A1-F6EECF244321}">
                <p14:modId xmlns:p14="http://schemas.microsoft.com/office/powerpoint/2010/main" val="1906715199"/>
              </p:ext>
            </p:extLst>
          </p:nvPr>
        </p:nvGraphicFramePr>
        <p:xfrm>
          <a:off x="107500" y="553833"/>
          <a:ext cx="8928993" cy="6276348"/>
        </p:xfrm>
        <a:graphic>
          <a:graphicData uri="http://schemas.openxmlformats.org/drawingml/2006/table">
            <a:tbl>
              <a:tblPr firstRow="1" bandRow="1">
                <a:tableStyleId>{5C22544A-7EE6-4342-B048-85BDC9FD1C3A}</a:tableStyleId>
              </a:tblPr>
              <a:tblGrid>
                <a:gridCol w="1304170">
                  <a:extLst>
                    <a:ext uri="{9D8B030D-6E8A-4147-A177-3AD203B41FA5}">
                      <a16:colId xmlns:a16="http://schemas.microsoft.com/office/drawing/2014/main" val="3327597165"/>
                    </a:ext>
                  </a:extLst>
                </a:gridCol>
                <a:gridCol w="843875">
                  <a:extLst>
                    <a:ext uri="{9D8B030D-6E8A-4147-A177-3AD203B41FA5}">
                      <a16:colId xmlns:a16="http://schemas.microsoft.com/office/drawing/2014/main" val="712747174"/>
                    </a:ext>
                  </a:extLst>
                </a:gridCol>
                <a:gridCol w="843875">
                  <a:extLst>
                    <a:ext uri="{9D8B030D-6E8A-4147-A177-3AD203B41FA5}">
                      <a16:colId xmlns:a16="http://schemas.microsoft.com/office/drawing/2014/main" val="2296314197"/>
                    </a:ext>
                  </a:extLst>
                </a:gridCol>
                <a:gridCol w="5937073">
                  <a:extLst>
                    <a:ext uri="{9D8B030D-6E8A-4147-A177-3AD203B41FA5}">
                      <a16:colId xmlns:a16="http://schemas.microsoft.com/office/drawing/2014/main" val="2282307262"/>
                    </a:ext>
                  </a:extLst>
                </a:gridCol>
              </a:tblGrid>
              <a:tr h="424188">
                <a:tc>
                  <a:txBody>
                    <a:bodyPr/>
                    <a:lstStyle/>
                    <a:p>
                      <a:r>
                        <a:rPr lang="zh-CN" altLang="en-US" sz="2000" dirty="0">
                          <a:latin typeface="仿宋" panose="02010609060101010101" pitchFamily="49" charset="-122"/>
                          <a:ea typeface="仿宋" panose="02010609060101010101" pitchFamily="49" charset="-122"/>
                        </a:rPr>
                        <a:t>客体错误</a:t>
                      </a:r>
                    </a:p>
                  </a:txBody>
                  <a:tcPr anchor="ctr" anchorCtr="1"/>
                </a:tc>
                <a:tc>
                  <a:txBody>
                    <a:bodyPr/>
                    <a:lstStyle/>
                    <a:p>
                      <a:r>
                        <a:rPr lang="zh-CN" altLang="en-US" sz="2000" dirty="0">
                          <a:latin typeface="仿宋" panose="02010609060101010101" pitchFamily="49" charset="-122"/>
                          <a:ea typeface="仿宋" panose="02010609060101010101" pitchFamily="49" charset="-122"/>
                        </a:rPr>
                        <a:t>主观</a:t>
                      </a:r>
                    </a:p>
                  </a:txBody>
                  <a:tcPr anchor="ctr" anchorCtr="1"/>
                </a:tc>
                <a:tc>
                  <a:txBody>
                    <a:bodyPr/>
                    <a:lstStyle/>
                    <a:p>
                      <a:r>
                        <a:rPr lang="zh-CN" altLang="en-US" sz="2000" dirty="0">
                          <a:latin typeface="仿宋" panose="02010609060101010101" pitchFamily="49" charset="-122"/>
                          <a:ea typeface="仿宋" panose="02010609060101010101" pitchFamily="49" charset="-122"/>
                        </a:rPr>
                        <a:t>客观</a:t>
                      </a:r>
                    </a:p>
                  </a:txBody>
                  <a:tcPr anchor="ctr" anchorCtr="1"/>
                </a:tc>
                <a:tc>
                  <a:txBody>
                    <a:bodyPr/>
                    <a:lstStyle/>
                    <a:p>
                      <a:pPr algn="ctr"/>
                      <a:r>
                        <a:rPr lang="zh-CN" altLang="en-US" sz="2000" dirty="0">
                          <a:latin typeface="仿宋" panose="02010609060101010101" pitchFamily="49" charset="-122"/>
                          <a:ea typeface="仿宋" panose="02010609060101010101" pitchFamily="49" charset="-122"/>
                        </a:rPr>
                        <a:t>结论</a:t>
                      </a:r>
                    </a:p>
                  </a:txBody>
                  <a:tcPr/>
                </a:tc>
                <a:extLst>
                  <a:ext uri="{0D108BD9-81ED-4DB2-BD59-A6C34878D82A}">
                    <a16:rowId xmlns:a16="http://schemas.microsoft.com/office/drawing/2014/main" val="254775231"/>
                  </a:ext>
                </a:extLst>
              </a:tr>
              <a:tr h="370840">
                <a:tc rowSpan="2">
                  <a:txBody>
                    <a:bodyPr/>
                    <a:lstStyle/>
                    <a:p>
                      <a:r>
                        <a:rPr lang="zh-CN" altLang="en-US" sz="2000" dirty="0">
                          <a:latin typeface="仿宋" panose="02010609060101010101" pitchFamily="49" charset="-122"/>
                          <a:ea typeface="仿宋" panose="02010609060101010101" pitchFamily="49" charset="-122"/>
                        </a:rPr>
                        <a:t>无交集</a:t>
                      </a:r>
                    </a:p>
                  </a:txBody>
                  <a:tcPr anchor="ctr" anchorCtr="1"/>
                </a:tc>
                <a:tc>
                  <a:txBody>
                    <a:bodyPr/>
                    <a:lstStyle/>
                    <a:p>
                      <a:r>
                        <a:rPr lang="zh-CN" altLang="en-US" sz="2000" dirty="0">
                          <a:latin typeface="仿宋" panose="02010609060101010101" pitchFamily="49" charset="-122"/>
                          <a:ea typeface="仿宋" panose="02010609060101010101" pitchFamily="49" charset="-122"/>
                        </a:rPr>
                        <a:t>毁坏</a:t>
                      </a:r>
                      <a:endParaRPr lang="en-US" altLang="zh-CN" sz="2000" dirty="0">
                        <a:latin typeface="仿宋" panose="02010609060101010101" pitchFamily="49" charset="-122"/>
                        <a:ea typeface="仿宋" panose="02010609060101010101" pitchFamily="49" charset="-122"/>
                      </a:endParaRPr>
                    </a:p>
                    <a:p>
                      <a:r>
                        <a:rPr lang="zh-CN" altLang="en-US" sz="2000" dirty="0">
                          <a:latin typeface="仿宋" panose="02010609060101010101" pitchFamily="49" charset="-122"/>
                          <a:ea typeface="仿宋" panose="02010609060101010101" pitchFamily="49" charset="-122"/>
                        </a:rPr>
                        <a:t>财物</a:t>
                      </a:r>
                    </a:p>
                  </a:txBody>
                  <a:tcPr anchor="ctr" anchorCtr="1"/>
                </a:tc>
                <a:tc>
                  <a:txBody>
                    <a:bodyPr/>
                    <a:lstStyle/>
                    <a:p>
                      <a:r>
                        <a:rPr lang="zh-CN" altLang="en-US" sz="2000" dirty="0">
                          <a:latin typeface="仿宋" panose="02010609060101010101" pitchFamily="49" charset="-122"/>
                          <a:ea typeface="仿宋" panose="02010609060101010101" pitchFamily="49" charset="-122"/>
                        </a:rPr>
                        <a:t>杀人</a:t>
                      </a:r>
                    </a:p>
                  </a:txBody>
                  <a:tcPr anchor="ctr" anchorCtr="1"/>
                </a:tc>
                <a:tc>
                  <a:txBody>
                    <a:bodyPr/>
                    <a:lstStyle/>
                    <a:p>
                      <a:r>
                        <a:rPr lang="zh-CN" altLang="en-US" sz="2000" dirty="0">
                          <a:latin typeface="仿宋" panose="02010609060101010101" pitchFamily="49" charset="-122"/>
                          <a:ea typeface="仿宋" panose="02010609060101010101" pitchFamily="49" charset="-122"/>
                        </a:rPr>
                        <a:t>主观：故意毁坏财物罪（未遂）</a:t>
                      </a:r>
                      <a:endParaRPr lang="en-US" altLang="zh-CN" sz="2000" dirty="0">
                        <a:latin typeface="仿宋" panose="02010609060101010101" pitchFamily="49" charset="-122"/>
                        <a:ea typeface="仿宋" panose="02010609060101010101" pitchFamily="49" charset="-122"/>
                      </a:endParaRPr>
                    </a:p>
                    <a:p>
                      <a:r>
                        <a:rPr lang="zh-CN" altLang="en-US" sz="2000" dirty="0">
                          <a:latin typeface="仿宋" panose="02010609060101010101" pitchFamily="49" charset="-122"/>
                          <a:ea typeface="仿宋" panose="02010609060101010101" pitchFamily="49" charset="-122"/>
                        </a:rPr>
                        <a:t>客观：过失致人死亡罪</a:t>
                      </a:r>
                      <a:endParaRPr lang="en-US" altLang="zh-CN" sz="2000" dirty="0">
                        <a:latin typeface="仿宋" panose="02010609060101010101" pitchFamily="49" charset="-122"/>
                        <a:ea typeface="仿宋" panose="02010609060101010101" pitchFamily="49" charset="-122"/>
                      </a:endParaRPr>
                    </a:p>
                    <a:p>
                      <a:r>
                        <a:rPr lang="zh-CN" altLang="en-US" sz="2000" dirty="0">
                          <a:latin typeface="仿宋" panose="02010609060101010101" pitchFamily="49" charset="-122"/>
                          <a:ea typeface="仿宋" panose="02010609060101010101" pitchFamily="49" charset="-122"/>
                        </a:rPr>
                        <a:t>最后：竞合，从一重</a:t>
                      </a:r>
                    </a:p>
                  </a:txBody>
                  <a:tcPr/>
                </a:tc>
                <a:extLst>
                  <a:ext uri="{0D108BD9-81ED-4DB2-BD59-A6C34878D82A}">
                    <a16:rowId xmlns:a16="http://schemas.microsoft.com/office/drawing/2014/main" val="3054348718"/>
                  </a:ext>
                </a:extLst>
              </a:tr>
              <a:tr h="370840">
                <a:tc vMerge="1">
                  <a:txBody>
                    <a:bodyPr/>
                    <a:lstStyle/>
                    <a:p>
                      <a:endParaRPr lang="zh-CN" altLang="en-US" dirty="0"/>
                    </a:p>
                  </a:txBody>
                  <a:tcPr/>
                </a:tc>
                <a:tc>
                  <a:txBody>
                    <a:bodyPr/>
                    <a:lstStyle/>
                    <a:p>
                      <a:r>
                        <a:rPr lang="zh-CN" altLang="en-US" sz="2000" dirty="0">
                          <a:latin typeface="仿宋" panose="02010609060101010101" pitchFamily="49" charset="-122"/>
                          <a:ea typeface="仿宋" panose="02010609060101010101" pitchFamily="49" charset="-122"/>
                        </a:rPr>
                        <a:t>杀人</a:t>
                      </a:r>
                    </a:p>
                  </a:txBody>
                  <a:tcPr anchor="ctr" anchorCtr="1"/>
                </a:tc>
                <a:tc>
                  <a:txBody>
                    <a:bodyPr/>
                    <a:lstStyle/>
                    <a:p>
                      <a:r>
                        <a:rPr lang="zh-CN" altLang="en-US" sz="2000" dirty="0">
                          <a:latin typeface="仿宋" panose="02010609060101010101" pitchFamily="49" charset="-122"/>
                          <a:ea typeface="仿宋" panose="02010609060101010101" pitchFamily="49" charset="-122"/>
                        </a:rPr>
                        <a:t>毁坏</a:t>
                      </a:r>
                      <a:endParaRPr lang="en-US" altLang="zh-CN" sz="2000" dirty="0">
                        <a:latin typeface="仿宋" panose="02010609060101010101" pitchFamily="49" charset="-122"/>
                        <a:ea typeface="仿宋" panose="02010609060101010101" pitchFamily="49" charset="-122"/>
                      </a:endParaRPr>
                    </a:p>
                    <a:p>
                      <a:r>
                        <a:rPr lang="zh-CN" altLang="en-US" sz="2000" dirty="0">
                          <a:latin typeface="仿宋" panose="02010609060101010101" pitchFamily="49" charset="-122"/>
                          <a:ea typeface="仿宋" panose="02010609060101010101" pitchFamily="49" charset="-122"/>
                        </a:rPr>
                        <a:t>财物</a:t>
                      </a:r>
                    </a:p>
                  </a:txBody>
                  <a:tcPr anchor="ctr" anchorCtr="1"/>
                </a:tc>
                <a:tc>
                  <a:txBody>
                    <a:bodyPr/>
                    <a:lstStyle/>
                    <a:p>
                      <a:r>
                        <a:rPr lang="zh-CN" altLang="en-US" sz="2000" dirty="0">
                          <a:latin typeface="仿宋" panose="02010609060101010101" pitchFamily="49" charset="-122"/>
                          <a:ea typeface="仿宋" panose="02010609060101010101" pitchFamily="49" charset="-122"/>
                        </a:rPr>
                        <a:t>主观：故意杀人罪（未遂）</a:t>
                      </a:r>
                      <a:endParaRPr lang="en-US" altLang="zh-CN" sz="2000" dirty="0">
                        <a:latin typeface="仿宋" panose="02010609060101010101" pitchFamily="49" charset="-122"/>
                        <a:ea typeface="仿宋" panose="02010609060101010101" pitchFamily="49" charset="-122"/>
                      </a:endParaRPr>
                    </a:p>
                    <a:p>
                      <a:r>
                        <a:rPr lang="zh-CN" altLang="en-US" sz="2000" dirty="0">
                          <a:latin typeface="仿宋" panose="02010609060101010101" pitchFamily="49" charset="-122"/>
                          <a:ea typeface="仿宋" panose="02010609060101010101" pitchFamily="49" charset="-122"/>
                        </a:rPr>
                        <a:t>客观：过失毁坏财物（无罪）</a:t>
                      </a:r>
                      <a:endParaRPr lang="en-US" altLang="zh-CN" sz="2000" dirty="0">
                        <a:latin typeface="仿宋" panose="02010609060101010101" pitchFamily="49" charset="-122"/>
                        <a:ea typeface="仿宋" panose="02010609060101010101" pitchFamily="49" charset="-122"/>
                      </a:endParaRPr>
                    </a:p>
                    <a:p>
                      <a:r>
                        <a:rPr lang="zh-CN" altLang="en-US" sz="2000" dirty="0">
                          <a:latin typeface="仿宋" panose="02010609060101010101" pitchFamily="49" charset="-122"/>
                          <a:ea typeface="仿宋" panose="02010609060101010101" pitchFamily="49" charset="-122"/>
                        </a:rPr>
                        <a:t>最后：故意杀人罪（未遂）</a:t>
                      </a:r>
                    </a:p>
                  </a:txBody>
                  <a:tcPr/>
                </a:tc>
                <a:extLst>
                  <a:ext uri="{0D108BD9-81ED-4DB2-BD59-A6C34878D82A}">
                    <a16:rowId xmlns:a16="http://schemas.microsoft.com/office/drawing/2014/main" val="3314677834"/>
                  </a:ext>
                </a:extLst>
              </a:tr>
              <a:tr h="370840">
                <a:tc rowSpan="2">
                  <a:txBody>
                    <a:bodyPr/>
                    <a:lstStyle/>
                    <a:p>
                      <a:r>
                        <a:rPr lang="zh-CN" altLang="en-US" sz="2000" dirty="0">
                          <a:latin typeface="仿宋" panose="02010609060101010101" pitchFamily="49" charset="-122"/>
                          <a:ea typeface="仿宋" panose="02010609060101010101" pitchFamily="49" charset="-122"/>
                        </a:rPr>
                        <a:t>有交集</a:t>
                      </a:r>
                    </a:p>
                  </a:txBody>
                  <a:tcPr anchor="ctr" anchorCtr="1"/>
                </a:tc>
                <a:tc>
                  <a:txBody>
                    <a:bodyPr/>
                    <a:lstStyle/>
                    <a:p>
                      <a:r>
                        <a:rPr lang="zh-CN" altLang="en-US" sz="2000" dirty="0">
                          <a:latin typeface="仿宋" panose="02010609060101010101" pitchFamily="49" charset="-122"/>
                          <a:ea typeface="仿宋" panose="02010609060101010101" pitchFamily="49" charset="-122"/>
                        </a:rPr>
                        <a:t>普通</a:t>
                      </a:r>
                      <a:endParaRPr lang="en-US" altLang="zh-CN" sz="2000" dirty="0">
                        <a:latin typeface="仿宋" panose="02010609060101010101" pitchFamily="49" charset="-122"/>
                        <a:ea typeface="仿宋" panose="02010609060101010101" pitchFamily="49" charset="-122"/>
                      </a:endParaRPr>
                    </a:p>
                    <a:p>
                      <a:r>
                        <a:rPr lang="zh-CN" altLang="en-US" sz="2000" dirty="0">
                          <a:latin typeface="仿宋" panose="02010609060101010101" pitchFamily="49" charset="-122"/>
                          <a:ea typeface="仿宋" panose="02010609060101010101" pitchFamily="49" charset="-122"/>
                        </a:rPr>
                        <a:t>盗窃</a:t>
                      </a:r>
                    </a:p>
                  </a:txBody>
                  <a:tcPr anchor="ctr" anchorCtr="1"/>
                </a:tc>
                <a:tc>
                  <a:txBody>
                    <a:bodyPr/>
                    <a:lstStyle/>
                    <a:p>
                      <a:r>
                        <a:rPr lang="zh-CN" altLang="en-US" sz="2000" dirty="0">
                          <a:latin typeface="仿宋" panose="02010609060101010101" pitchFamily="49" charset="-122"/>
                          <a:ea typeface="仿宋" panose="02010609060101010101" pitchFamily="49" charset="-122"/>
                        </a:rPr>
                        <a:t>盗窃</a:t>
                      </a:r>
                      <a:endParaRPr lang="en-US" altLang="zh-CN" sz="2000" dirty="0">
                        <a:latin typeface="仿宋" panose="02010609060101010101" pitchFamily="49" charset="-122"/>
                        <a:ea typeface="仿宋" panose="02010609060101010101" pitchFamily="49" charset="-122"/>
                      </a:endParaRPr>
                    </a:p>
                    <a:p>
                      <a:r>
                        <a:rPr lang="zh-CN" altLang="en-US" sz="2000" dirty="0">
                          <a:latin typeface="仿宋" panose="02010609060101010101" pitchFamily="49" charset="-122"/>
                          <a:ea typeface="仿宋" panose="02010609060101010101" pitchFamily="49" charset="-122"/>
                        </a:rPr>
                        <a:t>枪支</a:t>
                      </a:r>
                    </a:p>
                  </a:txBody>
                  <a:tcPr anchor="ctr" anchorCtr="1"/>
                </a:tc>
                <a:tc>
                  <a:txBody>
                    <a:bodyPr/>
                    <a:lstStyle/>
                    <a:p>
                      <a:r>
                        <a:rPr lang="zh-CN" altLang="en-US" sz="2000" dirty="0">
                          <a:latin typeface="仿宋" panose="02010609060101010101" pitchFamily="49" charset="-122"/>
                          <a:ea typeface="仿宋" panose="02010609060101010101" pitchFamily="49" charset="-122"/>
                        </a:rPr>
                        <a:t>主观：盗窃普通财物</a:t>
                      </a:r>
                      <a:endParaRPr lang="en-US" altLang="zh-CN" sz="2000" dirty="0">
                        <a:latin typeface="仿宋" panose="02010609060101010101" pitchFamily="49" charset="-122"/>
                        <a:ea typeface="仿宋" panose="02010609060101010101" pitchFamily="49" charset="-122"/>
                      </a:endParaRPr>
                    </a:p>
                    <a:p>
                      <a:r>
                        <a:rPr lang="zh-CN" altLang="en-US" sz="2000" dirty="0">
                          <a:latin typeface="仿宋" panose="02010609060101010101" pitchFamily="49" charset="-122"/>
                          <a:ea typeface="仿宋" panose="02010609060101010101" pitchFamily="49" charset="-122"/>
                        </a:rPr>
                        <a:t>客观：盗窃枪支</a:t>
                      </a:r>
                      <a:endParaRPr lang="en-US" altLang="zh-CN" sz="2000" dirty="0">
                        <a:latin typeface="仿宋" panose="02010609060101010101" pitchFamily="49" charset="-122"/>
                        <a:ea typeface="仿宋" panose="02010609060101010101" pitchFamily="49" charset="-122"/>
                      </a:endParaRPr>
                    </a:p>
                    <a:p>
                      <a:r>
                        <a:rPr lang="zh-CN" altLang="en-US" sz="2000" dirty="0">
                          <a:latin typeface="仿宋" panose="02010609060101010101" pitchFamily="49" charset="-122"/>
                          <a:ea typeface="仿宋" panose="02010609060101010101" pitchFamily="49" charset="-122"/>
                        </a:rPr>
                        <a:t>分析：枪支能评价为财物，行为人主观角度上成立盗窃罪；财物不能评价为枪支，所以盗窃枪支的行为对应的罪过只能是过失，而过失盗窃枪支无罪</a:t>
                      </a:r>
                      <a:endParaRPr lang="en-US" altLang="zh-CN" sz="2000" dirty="0">
                        <a:latin typeface="仿宋" panose="02010609060101010101" pitchFamily="49" charset="-122"/>
                        <a:ea typeface="仿宋" panose="02010609060101010101" pitchFamily="49" charset="-122"/>
                      </a:endParaRPr>
                    </a:p>
                    <a:p>
                      <a:r>
                        <a:rPr lang="zh-CN" altLang="en-US" sz="2000" dirty="0">
                          <a:latin typeface="仿宋" panose="02010609060101010101" pitchFamily="49" charset="-122"/>
                          <a:ea typeface="仿宋" panose="02010609060101010101" pitchFamily="49" charset="-122"/>
                        </a:rPr>
                        <a:t>最后：盗窃罪既遂</a:t>
                      </a:r>
                    </a:p>
                  </a:txBody>
                  <a:tcPr/>
                </a:tc>
                <a:extLst>
                  <a:ext uri="{0D108BD9-81ED-4DB2-BD59-A6C34878D82A}">
                    <a16:rowId xmlns:a16="http://schemas.microsoft.com/office/drawing/2014/main" val="2746869700"/>
                  </a:ext>
                </a:extLst>
              </a:tr>
              <a:tr h="370840">
                <a:tc vMerge="1">
                  <a:txBody>
                    <a:bodyPr/>
                    <a:lstStyle/>
                    <a:p>
                      <a:endParaRPr lang="zh-CN" altLang="en-US" dirty="0"/>
                    </a:p>
                  </a:txBody>
                  <a:tcPr/>
                </a:tc>
                <a:tc>
                  <a:txBody>
                    <a:bodyPr/>
                    <a:lstStyle/>
                    <a:p>
                      <a:r>
                        <a:rPr lang="zh-CN" altLang="en-US" sz="2000" dirty="0">
                          <a:latin typeface="仿宋" panose="02010609060101010101" pitchFamily="49" charset="-122"/>
                          <a:ea typeface="仿宋" panose="02010609060101010101" pitchFamily="49" charset="-122"/>
                        </a:rPr>
                        <a:t>盗窃</a:t>
                      </a:r>
                      <a:endParaRPr lang="en-US" altLang="zh-CN" sz="2000" dirty="0">
                        <a:latin typeface="仿宋" panose="02010609060101010101" pitchFamily="49" charset="-122"/>
                        <a:ea typeface="仿宋" panose="02010609060101010101" pitchFamily="49" charset="-122"/>
                      </a:endParaRPr>
                    </a:p>
                    <a:p>
                      <a:r>
                        <a:rPr lang="zh-CN" altLang="en-US" sz="2000" dirty="0">
                          <a:latin typeface="仿宋" panose="02010609060101010101" pitchFamily="49" charset="-122"/>
                          <a:ea typeface="仿宋" panose="02010609060101010101" pitchFamily="49" charset="-122"/>
                        </a:rPr>
                        <a:t>枪支</a:t>
                      </a:r>
                    </a:p>
                  </a:txBody>
                  <a:tcPr anchor="ctr" anchorCtr="1"/>
                </a:tc>
                <a:tc>
                  <a:txBody>
                    <a:bodyPr/>
                    <a:lstStyle/>
                    <a:p>
                      <a:r>
                        <a:rPr lang="zh-CN" altLang="en-US" sz="2000" dirty="0">
                          <a:latin typeface="仿宋" panose="02010609060101010101" pitchFamily="49" charset="-122"/>
                          <a:ea typeface="仿宋" panose="02010609060101010101" pitchFamily="49" charset="-122"/>
                        </a:rPr>
                        <a:t>普通</a:t>
                      </a:r>
                      <a:endParaRPr lang="en-US" altLang="zh-CN" sz="2000" dirty="0">
                        <a:latin typeface="仿宋" panose="02010609060101010101" pitchFamily="49" charset="-122"/>
                        <a:ea typeface="仿宋" panose="02010609060101010101" pitchFamily="49" charset="-122"/>
                      </a:endParaRPr>
                    </a:p>
                    <a:p>
                      <a:r>
                        <a:rPr lang="zh-CN" altLang="en-US" sz="2000" dirty="0">
                          <a:latin typeface="仿宋" panose="02010609060101010101" pitchFamily="49" charset="-122"/>
                          <a:ea typeface="仿宋" panose="02010609060101010101" pitchFamily="49" charset="-122"/>
                        </a:rPr>
                        <a:t>盗窃</a:t>
                      </a:r>
                    </a:p>
                  </a:txBody>
                  <a:tcPr anchor="ctr" anchorCtr="1"/>
                </a:tc>
                <a:tc>
                  <a:txBody>
                    <a:bodyPr/>
                    <a:lstStyle/>
                    <a:p>
                      <a:r>
                        <a:rPr lang="zh-CN" altLang="en-US" sz="2000" dirty="0">
                          <a:latin typeface="仿宋" panose="02010609060101010101" pitchFamily="49" charset="-122"/>
                          <a:ea typeface="仿宋" panose="02010609060101010101" pitchFamily="49" charset="-122"/>
                        </a:rPr>
                        <a:t>主观：盗窃枪支</a:t>
                      </a:r>
                      <a:endParaRPr lang="en-US" altLang="zh-CN" sz="2000" dirty="0">
                        <a:latin typeface="仿宋" panose="02010609060101010101" pitchFamily="49" charset="-122"/>
                        <a:ea typeface="仿宋" panose="02010609060101010101" pitchFamily="49" charset="-122"/>
                      </a:endParaRPr>
                    </a:p>
                    <a:p>
                      <a:r>
                        <a:rPr lang="zh-CN" altLang="en-US" sz="2000" dirty="0">
                          <a:latin typeface="仿宋" panose="02010609060101010101" pitchFamily="49" charset="-122"/>
                          <a:ea typeface="仿宋" panose="02010609060101010101" pitchFamily="49" charset="-122"/>
                        </a:rPr>
                        <a:t>客观：盗窃普通财物</a:t>
                      </a:r>
                      <a:endParaRPr lang="en-US" altLang="zh-CN" sz="2000" dirty="0">
                        <a:latin typeface="仿宋" panose="02010609060101010101" pitchFamily="49" charset="-122"/>
                        <a:ea typeface="仿宋" panose="02010609060101010101" pitchFamily="49" charset="-122"/>
                      </a:endParaRPr>
                    </a:p>
                    <a:p>
                      <a:r>
                        <a:rPr lang="zh-CN" altLang="en-US" sz="2000" dirty="0">
                          <a:latin typeface="仿宋" panose="02010609060101010101" pitchFamily="49" charset="-122"/>
                          <a:ea typeface="仿宋" panose="02010609060101010101" pitchFamily="49" charset="-122"/>
                        </a:rPr>
                        <a:t>分析：财物不能评价为枪支，所以行为人主观角度上成立盗窃枪支罪未遂；枪支可以评价为财物，所以行为人客观角度上成立盗窃罪</a:t>
                      </a:r>
                      <a:endParaRPr lang="en-US" altLang="zh-CN" sz="2000" dirty="0">
                        <a:latin typeface="仿宋" panose="02010609060101010101" pitchFamily="49" charset="-122"/>
                        <a:ea typeface="仿宋" panose="02010609060101010101" pitchFamily="49" charset="-122"/>
                      </a:endParaRPr>
                    </a:p>
                    <a:p>
                      <a:r>
                        <a:rPr lang="zh-CN" altLang="en-US" sz="2000" dirty="0">
                          <a:latin typeface="仿宋" panose="02010609060101010101" pitchFamily="49" charset="-122"/>
                          <a:ea typeface="仿宋" panose="02010609060101010101" pitchFamily="49" charset="-122"/>
                        </a:rPr>
                        <a:t>最后：盗窃枪支罪（未遂）和盗窃罪竞合，从一重</a:t>
                      </a:r>
                    </a:p>
                  </a:txBody>
                  <a:tcPr/>
                </a:tc>
                <a:extLst>
                  <a:ext uri="{0D108BD9-81ED-4DB2-BD59-A6C34878D82A}">
                    <a16:rowId xmlns:a16="http://schemas.microsoft.com/office/drawing/2014/main" val="3877438788"/>
                  </a:ext>
                </a:extLst>
              </a:tr>
            </a:tbl>
          </a:graphicData>
        </a:graphic>
      </p:graphicFrame>
    </p:spTree>
    <p:extLst>
      <p:ext uri="{BB962C8B-B14F-4D97-AF65-F5344CB8AC3E}">
        <p14:creationId xmlns:p14="http://schemas.microsoft.com/office/powerpoint/2010/main" val="11054527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4B573F0-8A9F-36E4-17DA-AADCBDACA470}"/>
              </a:ext>
            </a:extLst>
          </p:cNvPr>
          <p:cNvSpPr/>
          <p:nvPr/>
        </p:nvSpPr>
        <p:spPr>
          <a:xfrm>
            <a:off x="71438" y="120650"/>
            <a:ext cx="9001125" cy="6617196"/>
          </a:xfrm>
          <a:prstGeom prst="rect">
            <a:avLst/>
          </a:prstGeom>
        </p:spPr>
        <p:txBody>
          <a:bodyPr>
            <a:spAutoFit/>
          </a:bodyPr>
          <a:lstStyle/>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（二）对象错误（</a:t>
            </a:r>
            <a:r>
              <a:rPr lang="zh-CN" altLang="en-US" sz="2400" b="1" dirty="0">
                <a:solidFill>
                  <a:srgbClr val="0070C0"/>
                </a:solidFill>
                <a:latin typeface="黑体" panose="02010609060101010101" pitchFamily="49" charset="-122"/>
                <a:ea typeface="黑体" panose="02010609060101010101" pitchFamily="49" charset="-122"/>
              </a:rPr>
              <a:t>大型错误</a:t>
            </a:r>
            <a:r>
              <a:rPr lang="zh-CN" altLang="en-US" sz="2400" b="1" dirty="0">
                <a:solidFill>
                  <a:srgbClr val="000000"/>
                </a:solidFill>
                <a:latin typeface="黑体" panose="02010609060101010101" pitchFamily="49" charset="-122"/>
                <a:ea typeface="黑体" panose="02010609060101010101" pitchFamily="49" charset="-122"/>
              </a:rPr>
              <a:t>）</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是指行为人预想侵犯的对象与实际侵犯的对象在</a:t>
            </a:r>
            <a:r>
              <a:rPr lang="zh-CN" altLang="en-US" sz="2400" b="1" spc="110" dirty="0">
                <a:solidFill>
                  <a:srgbClr val="4379FF"/>
                </a:solidFill>
                <a:latin typeface="黑体" panose="02010609060101010101" pitchFamily="49" charset="-122"/>
                <a:ea typeface="黑体" panose="02010609060101010101" pitchFamily="49" charset="-122"/>
              </a:rPr>
              <a:t>法律性质上是相同的</a:t>
            </a:r>
            <a:r>
              <a:rPr lang="zh-CN" altLang="en-US" sz="2400" dirty="0">
                <a:solidFill>
                  <a:srgbClr val="000000"/>
                </a:solidFill>
                <a:latin typeface="黑体" panose="02010609060101010101" pitchFamily="49" charset="-122"/>
                <a:ea typeface="黑体" panose="02010609060101010101" pitchFamily="49" charset="-122"/>
              </a:rPr>
              <a:t>（属于同一构成要件）。本质是</a:t>
            </a:r>
            <a:r>
              <a:rPr lang="zh-CN" altLang="en-US" sz="2400" b="1" spc="110" dirty="0">
                <a:solidFill>
                  <a:srgbClr val="4379FF"/>
                </a:solidFill>
                <a:latin typeface="黑体" panose="02010609060101010101" pitchFamily="49" charset="-122"/>
                <a:ea typeface="黑体" panose="02010609060101010101" pitchFamily="49" charset="-122"/>
              </a:rPr>
              <a:t>主观认识错误</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根据法定符合说，这种情况不影响对行为的定罪，成立</a:t>
            </a:r>
            <a:r>
              <a:rPr lang="zh-CN" altLang="en-US" sz="2400" b="1" spc="110" dirty="0">
                <a:solidFill>
                  <a:srgbClr val="4379FF"/>
                </a:solidFill>
                <a:latin typeface="黑体" panose="02010609060101010101" pitchFamily="49" charset="-122"/>
                <a:ea typeface="黑体" panose="02010609060101010101" pitchFamily="49" charset="-122"/>
              </a:rPr>
              <a:t>故意犯罪既遂。</a:t>
            </a:r>
            <a:endParaRPr lang="en-US" altLang="zh-CN" sz="2400" b="1" spc="110" dirty="0">
              <a:solidFill>
                <a:srgbClr val="4379FF"/>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a:t>
            </a:r>
            <a:r>
              <a:rPr lang="zh-CN" altLang="en-US" sz="2400" dirty="0">
                <a:solidFill>
                  <a:srgbClr val="0070C0"/>
                </a:solidFill>
                <a:latin typeface="仿宋" panose="02010609060101010101" pitchFamily="49" charset="-122"/>
                <a:ea typeface="仿宋" panose="02010609060101010101" pitchFamily="49" charset="-122"/>
              </a:rPr>
              <a:t>欲杀</a:t>
            </a:r>
            <a:r>
              <a:rPr lang="zh-CN" altLang="en-US" sz="2400" dirty="0">
                <a:solidFill>
                  <a:srgbClr val="000000"/>
                </a:solidFill>
                <a:latin typeface="仿宋" panose="02010609060101010101" pitchFamily="49" charset="-122"/>
                <a:ea typeface="仿宋" panose="02010609060101010101" pitchFamily="49" charset="-122"/>
              </a:rPr>
              <a:t>乙，却误认丙是乙，而杀死了丙。甲预想侵犯的对象是乙，实际侵犯的对象是丙。由于乙和丙都是人，同属于故意杀人罪的对象，甲无论是杀了丙或杀了乙，都是剥夺他人的生命，都没有超出故意杀人罪的范围，犯罪客体也一样。因此，甲对丙构成故意杀人罪既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，医生甲在医疗中，因</a:t>
            </a:r>
            <a:r>
              <a:rPr lang="zh-CN" altLang="en-US" sz="2400" dirty="0">
                <a:solidFill>
                  <a:srgbClr val="0070C0"/>
                </a:solidFill>
                <a:latin typeface="仿宋" panose="02010609060101010101" pitchFamily="49" charset="-122"/>
                <a:ea typeface="仿宋" panose="02010609060101010101" pitchFamily="49" charset="-122"/>
              </a:rPr>
              <a:t>不负责任</a:t>
            </a:r>
            <a:r>
              <a:rPr lang="zh-CN" altLang="en-US" sz="2400" dirty="0">
                <a:solidFill>
                  <a:srgbClr val="000000"/>
                </a:solidFill>
                <a:latin typeface="仿宋" panose="02010609060101010101" pitchFamily="49" charset="-122"/>
                <a:ea typeface="仿宋" panose="02010609060101010101" pitchFamily="49" charset="-122"/>
              </a:rPr>
              <a:t>，错将乙的药发给丙，致丙死亡。由于甲主观上没有犯罪故意，只有过失，不是对象错误，成立医疗事故罪。人们在日常生活或者工作中，可能因为误认了对象或误用了方法而造成损害后果，这类错误属于广义上的事实认识错误，因为行为人本来就没有犯罪的故意，所以不成立故意犯罪，仅存在有无犯罪过失的认定问题。</a:t>
            </a:r>
            <a:endParaRPr lang="zh-CN" altLang="en-US" sz="2400" dirty="0">
              <a:solidFill>
                <a:prstClr val="black"/>
              </a:solidFill>
              <a:latin typeface="仿宋" panose="02010609060101010101" pitchFamily="49" charset="-122"/>
              <a:ea typeface="仿宋" panose="02010609060101010101" pitchFamily="49" charset="-122"/>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4B573F0-8A9F-36E4-17DA-AADCBDACA470}"/>
              </a:ext>
            </a:extLst>
          </p:cNvPr>
          <p:cNvSpPr/>
          <p:nvPr/>
        </p:nvSpPr>
        <p:spPr>
          <a:xfrm>
            <a:off x="71437" y="188640"/>
            <a:ext cx="9001125" cy="6309420"/>
          </a:xfrm>
          <a:prstGeom prst="rect">
            <a:avLst/>
          </a:prstGeom>
        </p:spPr>
        <p:txBody>
          <a:bodyPr>
            <a:spAutoFit/>
          </a:bodyPr>
          <a:lstStyle/>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（三）打击错误（</a:t>
            </a:r>
            <a:r>
              <a:rPr lang="zh-CN" altLang="en-US" sz="2400" b="1" dirty="0">
                <a:solidFill>
                  <a:srgbClr val="0070C0"/>
                </a:solidFill>
                <a:latin typeface="黑体" panose="02010609060101010101" pitchFamily="49" charset="-122"/>
                <a:ea typeface="黑体" panose="02010609060101010101" pitchFamily="49" charset="-122"/>
              </a:rPr>
              <a:t>中型错误</a:t>
            </a:r>
            <a:r>
              <a:rPr lang="zh-CN" altLang="en-US" sz="2400" b="1" dirty="0">
                <a:solidFill>
                  <a:srgbClr val="000000"/>
                </a:solidFill>
                <a:latin typeface="黑体" panose="02010609060101010101" pitchFamily="49" charset="-122"/>
                <a:ea typeface="黑体" panose="02010609060101010101" pitchFamily="49" charset="-122"/>
              </a:rPr>
              <a:t>）</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又叫作</a:t>
            </a:r>
            <a:r>
              <a:rPr lang="zh-CN" altLang="en-US" sz="2400" b="1" dirty="0">
                <a:solidFill>
                  <a:srgbClr val="000000"/>
                </a:solidFill>
                <a:latin typeface="黑体" panose="02010609060101010101" pitchFamily="49" charset="-122"/>
                <a:ea typeface="黑体" panose="02010609060101010101" pitchFamily="49" charset="-122"/>
              </a:rPr>
              <a:t>行为偏差、方法错误</a:t>
            </a:r>
            <a:r>
              <a:rPr lang="zh-CN" altLang="en-US" sz="2400" dirty="0">
                <a:solidFill>
                  <a:srgbClr val="000000"/>
                </a:solidFill>
                <a:latin typeface="黑体" panose="02010609060101010101" pitchFamily="49" charset="-122"/>
                <a:ea typeface="黑体" panose="02010609060101010101" pitchFamily="49" charset="-122"/>
              </a:rPr>
              <a:t>，指行为人预想打击的目标与实际打击的目标不一致。打击错误是一种</a:t>
            </a:r>
            <a:r>
              <a:rPr lang="zh-CN" altLang="en-US" sz="2400" b="1" spc="110" dirty="0">
                <a:solidFill>
                  <a:srgbClr val="4379FF"/>
                </a:solidFill>
                <a:latin typeface="黑体" panose="02010609060101010101" pitchFamily="49" charset="-122"/>
                <a:ea typeface="黑体" panose="02010609060101010101" pitchFamily="49" charset="-122"/>
              </a:rPr>
              <a:t>客观行为错误（打偏了）</a:t>
            </a:r>
            <a:r>
              <a:rPr lang="zh-CN" altLang="en-US" sz="2400" dirty="0">
                <a:solidFill>
                  <a:srgbClr val="000000"/>
                </a:solidFill>
                <a:latin typeface="黑体" panose="02010609060101010101" pitchFamily="49" charset="-122"/>
                <a:ea typeface="黑体" panose="02010609060101010101" pitchFamily="49" charset="-122"/>
              </a:rPr>
              <a:t>，而不是主观辨认错误。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Times New Roman" panose="02020603050405020304" pitchFamily="18" charset="0"/>
            </a:endParaRPr>
          </a:p>
          <a:p>
            <a:pPr algn="just" eaLnBrk="1">
              <a:defRPr/>
            </a:pPr>
            <a:endParaRPr lang="en-US" altLang="zh-CN" sz="1000" dirty="0">
              <a:solidFill>
                <a:srgbClr val="000000"/>
              </a:solidFill>
              <a:latin typeface="Times New Roman" panose="02020603050405020304" pitchFamily="18" charset="0"/>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欲杀小明，朝小明射击却击中正好骑车路过的乐乐，致其死亡。这种错误不是因为主观辨认错误，而是行为本身的误差（枪法不准）导致，属于打击错误，且预想打击的目标和实际打击的目标法律性质相同都是“人”。根据法定符合说，最终对甲认定为</a:t>
            </a:r>
            <a:r>
              <a:rPr lang="zh-CN" altLang="en-US" sz="2400" b="1" spc="110" dirty="0">
                <a:solidFill>
                  <a:srgbClr val="4379FF"/>
                </a:solidFill>
                <a:latin typeface="仿宋" panose="02010609060101010101" pitchFamily="49" charset="-122"/>
                <a:ea typeface="仿宋" panose="02010609060101010101" pitchFamily="49" charset="-122"/>
              </a:rPr>
              <a:t>故意杀人罪既遂</a:t>
            </a:r>
            <a:r>
              <a:rPr lang="zh-CN" altLang="en-US" sz="2400" dirty="0">
                <a:solidFill>
                  <a:srgbClr val="000000"/>
                </a:solidFill>
                <a:latin typeface="仿宋" panose="02010609060101010101" pitchFamily="49" charset="-122"/>
                <a:ea typeface="仿宋" panose="02010609060101010101" pitchFamily="49" charset="-122"/>
              </a:rPr>
              <a:t>。</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乙共同对丙实施严重伤害行为，甲举刀砍丙时误砍中乙，致乙重伤。甲是客观行为错误，而不是主观认识错误，因此属于打击错误。但无论是乙还是丙都是人。由于这种错误还在故意伤害罪的犯罪构成内，因此根据法定符合说，甲构成</a:t>
            </a:r>
            <a:r>
              <a:rPr lang="zh-CN" altLang="en-US" sz="2400" b="1" spc="110" dirty="0">
                <a:solidFill>
                  <a:srgbClr val="4379FF"/>
                </a:solidFill>
                <a:latin typeface="仿宋" panose="02010609060101010101" pitchFamily="49" charset="-122"/>
                <a:ea typeface="仿宋" panose="02010609060101010101" pitchFamily="49" charset="-122"/>
              </a:rPr>
              <a:t>故意伤害罪既遂。</a:t>
            </a:r>
          </a:p>
        </p:txBody>
      </p:sp>
    </p:spTree>
    <p:extLst>
      <p:ext uri="{BB962C8B-B14F-4D97-AF65-F5344CB8AC3E}">
        <p14:creationId xmlns:p14="http://schemas.microsoft.com/office/powerpoint/2010/main" val="269459582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4B573F0-8A9F-36E4-17DA-AADCBDACA470}"/>
              </a:ext>
            </a:extLst>
          </p:cNvPr>
          <p:cNvSpPr/>
          <p:nvPr/>
        </p:nvSpPr>
        <p:spPr>
          <a:xfrm>
            <a:off x="71438" y="120650"/>
            <a:ext cx="9001125" cy="4708981"/>
          </a:xfrm>
          <a:prstGeom prst="rect">
            <a:avLst/>
          </a:prstGeom>
        </p:spPr>
        <p:txBody>
          <a:bodyPr>
            <a:spAutoFit/>
          </a:bodyPr>
          <a:lstStyle/>
          <a:p>
            <a:pPr algn="just" eaLnBrk="1">
              <a:defRPr/>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3</a:t>
            </a:r>
            <a:r>
              <a:rPr lang="zh-CN" altLang="en-US" sz="2000" dirty="0">
                <a:solidFill>
                  <a:srgbClr val="000000"/>
                </a:solidFill>
                <a:latin typeface="仿宋" panose="02010609060101010101" pitchFamily="49" charset="-122"/>
                <a:ea typeface="仿宋" panose="02010609060101010101" pitchFamily="49" charset="-122"/>
              </a:rPr>
              <a:t>，甲打算开枪打死乙家的恶犬，因为枪法不准打死了附近的儿童。这种错误不是因为主观辨认错误，而是</a:t>
            </a:r>
            <a:r>
              <a:rPr lang="zh-CN" altLang="en-US" sz="2000" b="1" spc="110" dirty="0">
                <a:solidFill>
                  <a:srgbClr val="4379FF"/>
                </a:solidFill>
                <a:latin typeface="黑体" panose="02010609060101010101" pitchFamily="49" charset="-122"/>
                <a:ea typeface="黑体" panose="02010609060101010101" pitchFamily="49" charset="-122"/>
              </a:rPr>
              <a:t>行为本身的误差</a:t>
            </a:r>
            <a:r>
              <a:rPr lang="zh-CN" altLang="en-US" sz="2000" dirty="0">
                <a:solidFill>
                  <a:srgbClr val="000000"/>
                </a:solidFill>
                <a:latin typeface="仿宋" panose="02010609060101010101" pitchFamily="49" charset="-122"/>
                <a:ea typeface="仿宋" panose="02010609060101010101" pitchFamily="49" charset="-122"/>
              </a:rPr>
              <a:t>（枪法不准）导致，属于打击错误，且预想打击的目标“狗”和实际打击的目标“人”</a:t>
            </a:r>
            <a:r>
              <a:rPr lang="zh-CN" altLang="en-US" sz="2000" dirty="0">
                <a:solidFill>
                  <a:srgbClr val="0070C0"/>
                </a:solidFill>
                <a:latin typeface="仿宋" panose="02010609060101010101" pitchFamily="49" charset="-122"/>
                <a:ea typeface="仿宋" panose="02010609060101010101" pitchFamily="49" charset="-122"/>
              </a:rPr>
              <a:t>法律性质不同</a:t>
            </a:r>
            <a:r>
              <a:rPr lang="zh-CN" altLang="en-US" sz="2000" dirty="0">
                <a:solidFill>
                  <a:srgbClr val="000000"/>
                </a:solidFill>
                <a:latin typeface="仿宋" panose="02010609060101010101" pitchFamily="49" charset="-122"/>
                <a:ea typeface="仿宋" panose="02010609060101010101" pitchFamily="49" charset="-122"/>
              </a:rPr>
              <a:t>。甲欲打死恶犬，具有毁坏财物的故意，但未打死恶犬，构成故意毁坏财物罪未遂，甲主观上没有杀人的故意，甲对儿童的死亡不构成故意杀人罪，但有过失，构成过失致人死亡罪。由于甲的一个行为，同时触犯故意毁坏财物罪未遂与过失致人死亡罪，属于想象竞合犯，由于司法上一般不处罚故意毁坏财物未遂，最终对甲以</a:t>
            </a:r>
            <a:r>
              <a:rPr lang="zh-CN" altLang="en-US" sz="2000" b="1" spc="110" dirty="0">
                <a:solidFill>
                  <a:srgbClr val="4379FF"/>
                </a:solidFill>
                <a:latin typeface="黑体" panose="02010609060101010101" pitchFamily="49" charset="-122"/>
                <a:ea typeface="黑体" panose="02010609060101010101" pitchFamily="49" charset="-122"/>
              </a:rPr>
              <a:t>过失致人死亡罪</a:t>
            </a:r>
            <a:r>
              <a:rPr lang="zh-CN" altLang="en-US" sz="2000" dirty="0">
                <a:solidFill>
                  <a:srgbClr val="000000"/>
                </a:solidFill>
                <a:latin typeface="仿宋" panose="02010609060101010101" pitchFamily="49" charset="-122"/>
                <a:ea typeface="仿宋" panose="02010609060101010101" pitchFamily="49" charset="-122"/>
              </a:rPr>
              <a:t>论处。</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4</a:t>
            </a:r>
            <a:r>
              <a:rPr lang="zh-CN" altLang="en-US" sz="2000" dirty="0">
                <a:solidFill>
                  <a:srgbClr val="000000"/>
                </a:solidFill>
                <a:latin typeface="仿宋" panose="02010609060101010101" pitchFamily="49" charset="-122"/>
                <a:ea typeface="仿宋" panose="02010609060101010101" pitchFamily="49" charset="-122"/>
              </a:rPr>
              <a:t>，甲打算开枪打死乙，因为枪法不准打死了乙家的名犬。这种错误不是因为主观辨认错误，而是</a:t>
            </a:r>
            <a:r>
              <a:rPr lang="zh-CN" altLang="en-US" sz="2000" b="1" spc="110" dirty="0">
                <a:solidFill>
                  <a:srgbClr val="4379FF"/>
                </a:solidFill>
                <a:latin typeface="黑体" panose="02010609060101010101" pitchFamily="49" charset="-122"/>
                <a:ea typeface="黑体" panose="02010609060101010101" pitchFamily="49" charset="-122"/>
              </a:rPr>
              <a:t>行为本身的误差</a:t>
            </a:r>
            <a:r>
              <a:rPr lang="zh-CN" altLang="en-US" sz="2000" dirty="0">
                <a:solidFill>
                  <a:srgbClr val="000000"/>
                </a:solidFill>
                <a:latin typeface="仿宋" panose="02010609060101010101" pitchFamily="49" charset="-122"/>
                <a:ea typeface="仿宋" panose="02010609060101010101" pitchFamily="49" charset="-122"/>
              </a:rPr>
              <a:t>（枪法不准）导致，属于打击错误，且预想打击的目标“人”和实际打击的目标“狗”法律性质不同。甲欲打死人，具有杀人的故意，但未打死人，构成故意杀人罪未遂，甲主观上没有毁坏财物的故意，甲对狗的死亡不构成故意毁坏财物罪，即使有过失，但是过失毁坏财物不构成犯罪，故甲仅成立</a:t>
            </a:r>
            <a:r>
              <a:rPr lang="zh-CN" altLang="en-US" sz="2000" b="1" spc="110" dirty="0">
                <a:solidFill>
                  <a:srgbClr val="4379FF"/>
                </a:solidFill>
                <a:latin typeface="黑体" panose="02010609060101010101" pitchFamily="49" charset="-122"/>
                <a:ea typeface="黑体" panose="02010609060101010101" pitchFamily="49" charset="-122"/>
              </a:rPr>
              <a:t>故意杀人罪未遂</a:t>
            </a:r>
            <a:r>
              <a:rPr lang="zh-CN" altLang="en-US" sz="2000" dirty="0">
                <a:solidFill>
                  <a:srgbClr val="000000"/>
                </a:solidFill>
                <a:latin typeface="仿宋" panose="02010609060101010101" pitchFamily="49" charset="-122"/>
                <a:ea typeface="仿宋" panose="02010609060101010101" pitchFamily="49" charset="-122"/>
              </a:rPr>
              <a:t>。</a:t>
            </a:r>
            <a:endParaRPr lang="zh-CN" altLang="en-US" sz="2000" dirty="0">
              <a:solidFill>
                <a:prstClr val="black"/>
              </a:solidFill>
              <a:latin typeface="仿宋" panose="02010609060101010101" pitchFamily="49" charset="-122"/>
              <a:ea typeface="仿宋" panose="02010609060101010101" pitchFamily="49" charset="-122"/>
            </a:endParaRPr>
          </a:p>
        </p:txBody>
      </p:sp>
      <p:pic>
        <p:nvPicPr>
          <p:cNvPr id="4" name="图片 3">
            <a:extLst>
              <a:ext uri="{FF2B5EF4-FFF2-40B4-BE49-F238E27FC236}">
                <a16:creationId xmlns:a16="http://schemas.microsoft.com/office/drawing/2014/main" id="{7A9BFE3F-9963-70AA-FC50-63330AE42302}"/>
              </a:ext>
            </a:extLst>
          </p:cNvPr>
          <p:cNvPicPr>
            <a:picLocks noChangeAspect="1"/>
          </p:cNvPicPr>
          <p:nvPr/>
        </p:nvPicPr>
        <p:blipFill>
          <a:blip r:embed="rId2"/>
          <a:stretch>
            <a:fillRect/>
          </a:stretch>
        </p:blipFill>
        <p:spPr>
          <a:xfrm>
            <a:off x="71438" y="4795457"/>
            <a:ext cx="8893050" cy="1941893"/>
          </a:xfrm>
          <a:prstGeom prst="rect">
            <a:avLst/>
          </a:prstGeom>
        </p:spPr>
      </p:pic>
    </p:spTree>
    <p:extLst>
      <p:ext uri="{BB962C8B-B14F-4D97-AF65-F5344CB8AC3E}">
        <p14:creationId xmlns:p14="http://schemas.microsoft.com/office/powerpoint/2010/main" val="71861333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4B573F0-8A9F-36E4-17DA-AADCBDACA470}"/>
              </a:ext>
            </a:extLst>
          </p:cNvPr>
          <p:cNvSpPr/>
          <p:nvPr/>
        </p:nvSpPr>
        <p:spPr>
          <a:xfrm>
            <a:off x="71437" y="548680"/>
            <a:ext cx="9001125" cy="5632311"/>
          </a:xfrm>
          <a:prstGeom prst="rect">
            <a:avLst/>
          </a:prstGeom>
        </p:spPr>
        <p:txBody>
          <a:bodyPr>
            <a:spAutoFit/>
          </a:bodyPr>
          <a:lstStyle/>
          <a:p>
            <a:pPr algn="just" eaLnBrk="1">
              <a:defRPr/>
            </a:pPr>
            <a:r>
              <a:rPr lang="zh-CN" altLang="en-US" sz="2000" dirty="0">
                <a:solidFill>
                  <a:srgbClr val="000000"/>
                </a:solidFill>
                <a:latin typeface="仿宋" panose="02010609060101010101" pitchFamily="49" charset="-122"/>
                <a:ea typeface="仿宋" panose="02010609060101010101" pitchFamily="49" charset="-122"/>
              </a:rPr>
              <a:t>练一练</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    </a:t>
            </a:r>
            <a:r>
              <a:rPr lang="en-US" altLang="zh-CN" sz="2000" dirty="0">
                <a:solidFill>
                  <a:srgbClr val="000000"/>
                </a:solidFill>
                <a:latin typeface="仿宋" panose="02010609060101010101" pitchFamily="49" charset="-122"/>
                <a:ea typeface="仿宋" panose="02010609060101010101" pitchFamily="49" charset="-122"/>
              </a:rPr>
              <a:t>1</a:t>
            </a:r>
            <a:r>
              <a:rPr lang="zh-CN" altLang="en-US" sz="2000" dirty="0">
                <a:solidFill>
                  <a:srgbClr val="000000"/>
                </a:solidFill>
                <a:latin typeface="仿宋" panose="02010609060101010101" pitchFamily="49" charset="-122"/>
                <a:ea typeface="仿宋" panose="02010609060101010101" pitchFamily="49" charset="-122"/>
              </a:rPr>
              <a:t>、甲为杀乙，向乙寄送有毒巧克力：</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000" dirty="0">
                <a:solidFill>
                  <a:srgbClr val="000000"/>
                </a:solidFill>
                <a:latin typeface="仿宋" panose="02010609060101010101" pitchFamily="49" charset="-122"/>
                <a:ea typeface="仿宋" panose="02010609060101010101" pitchFamily="49" charset="-122"/>
              </a:rPr>
              <a:t>    </a:t>
            </a:r>
            <a:r>
              <a:rPr lang="zh-CN" altLang="en-US" sz="2000" dirty="0">
                <a:solidFill>
                  <a:srgbClr val="000000"/>
                </a:solidFill>
                <a:latin typeface="仿宋" panose="02010609060101010101" pitchFamily="49" charset="-122"/>
                <a:ea typeface="仿宋" panose="02010609060101010101" pitchFamily="49" charset="-122"/>
              </a:rPr>
              <a:t>①甲知道乙住在</a:t>
            </a:r>
            <a:r>
              <a:rPr lang="en-US" altLang="zh-CN" sz="2000" dirty="0">
                <a:solidFill>
                  <a:srgbClr val="000000"/>
                </a:solidFill>
                <a:latin typeface="仿宋" panose="02010609060101010101" pitchFamily="49" charset="-122"/>
                <a:ea typeface="仿宋" panose="02010609060101010101" pitchFamily="49" charset="-122"/>
              </a:rPr>
              <a:t>110</a:t>
            </a:r>
            <a:r>
              <a:rPr lang="zh-CN" altLang="en-US" sz="2000" dirty="0">
                <a:solidFill>
                  <a:srgbClr val="000000"/>
                </a:solidFill>
                <a:latin typeface="仿宋" panose="02010609060101010101" pitchFamily="49" charset="-122"/>
                <a:ea typeface="仿宋" panose="02010609060101010101" pitchFamily="49" charset="-122"/>
              </a:rPr>
              <a:t>室，向该地址寄送。事实上乙</a:t>
            </a:r>
            <a:r>
              <a:rPr lang="en-US" altLang="zh-CN" sz="2000" dirty="0">
                <a:solidFill>
                  <a:srgbClr val="000000"/>
                </a:solidFill>
                <a:latin typeface="仿宋" panose="02010609060101010101" pitchFamily="49" charset="-122"/>
                <a:ea typeface="仿宋" panose="02010609060101010101" pitchFamily="49" charset="-122"/>
              </a:rPr>
              <a:t>1</a:t>
            </a:r>
            <a:r>
              <a:rPr lang="zh-CN" altLang="en-US" sz="2000" dirty="0">
                <a:solidFill>
                  <a:srgbClr val="000000"/>
                </a:solidFill>
                <a:latin typeface="仿宋" panose="02010609060101010101" pitchFamily="49" charset="-122"/>
                <a:ea typeface="仿宋" panose="02010609060101010101" pitchFamily="49" charset="-122"/>
              </a:rPr>
              <a:t>年前已经将房子卖给丙，丙收到快递后吃毕毒发身亡。</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    ②甲知道乙住在</a:t>
            </a:r>
            <a:r>
              <a:rPr lang="en-US" altLang="zh-CN" sz="2000" dirty="0">
                <a:solidFill>
                  <a:srgbClr val="000000"/>
                </a:solidFill>
                <a:latin typeface="仿宋" panose="02010609060101010101" pitchFamily="49" charset="-122"/>
                <a:ea typeface="仿宋" panose="02010609060101010101" pitchFamily="49" charset="-122"/>
              </a:rPr>
              <a:t>110</a:t>
            </a:r>
            <a:r>
              <a:rPr lang="zh-CN" altLang="en-US" sz="2000" dirty="0">
                <a:solidFill>
                  <a:srgbClr val="000000"/>
                </a:solidFill>
                <a:latin typeface="仿宋" panose="02010609060101010101" pitchFamily="49" charset="-122"/>
                <a:ea typeface="仿宋" panose="02010609060101010101" pitchFamily="49" charset="-122"/>
              </a:rPr>
              <a:t>室，向该地址寄送。快递员由于疏忽投至</a:t>
            </a:r>
            <a:r>
              <a:rPr lang="en-US" altLang="zh-CN" sz="2000" dirty="0">
                <a:solidFill>
                  <a:srgbClr val="000000"/>
                </a:solidFill>
                <a:latin typeface="仿宋" panose="02010609060101010101" pitchFamily="49" charset="-122"/>
                <a:ea typeface="仿宋" panose="02010609060101010101" pitchFamily="49" charset="-122"/>
              </a:rPr>
              <a:t>710</a:t>
            </a:r>
            <a:r>
              <a:rPr lang="zh-CN" altLang="en-US" sz="2000" dirty="0">
                <a:solidFill>
                  <a:srgbClr val="000000"/>
                </a:solidFill>
                <a:latin typeface="仿宋" panose="02010609060101010101" pitchFamily="49" charset="-122"/>
                <a:ea typeface="仿宋" panose="02010609060101010101" pitchFamily="49" charset="-122"/>
              </a:rPr>
              <a:t>室，导致</a:t>
            </a:r>
            <a:r>
              <a:rPr lang="en-US" altLang="zh-CN" sz="2000" dirty="0">
                <a:solidFill>
                  <a:srgbClr val="000000"/>
                </a:solidFill>
                <a:latin typeface="仿宋" panose="02010609060101010101" pitchFamily="49" charset="-122"/>
                <a:ea typeface="仿宋" panose="02010609060101010101" pitchFamily="49" charset="-122"/>
              </a:rPr>
              <a:t>710</a:t>
            </a:r>
            <a:r>
              <a:rPr lang="zh-CN" altLang="en-US" sz="2000" dirty="0">
                <a:solidFill>
                  <a:srgbClr val="000000"/>
                </a:solidFill>
                <a:latin typeface="仿宋" panose="02010609060101010101" pitchFamily="49" charset="-122"/>
                <a:ea typeface="仿宋" panose="02010609060101010101" pitchFamily="49" charset="-122"/>
              </a:rPr>
              <a:t>室的丙收到快递后吃毕毒发身亡。</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000" dirty="0">
                <a:solidFill>
                  <a:srgbClr val="000000"/>
                </a:solidFill>
                <a:latin typeface="仿宋" panose="02010609060101010101" pitchFamily="49" charset="-122"/>
                <a:ea typeface="仿宋" panose="02010609060101010101" pitchFamily="49" charset="-122"/>
              </a:rPr>
              <a:t>    2</a:t>
            </a:r>
            <a:r>
              <a:rPr lang="zh-CN" altLang="en-US" sz="2000" dirty="0">
                <a:solidFill>
                  <a:srgbClr val="000000"/>
                </a:solidFill>
                <a:latin typeface="仿宋" panose="02010609060101010101" pitchFamily="49" charset="-122"/>
                <a:ea typeface="仿宋" panose="02010609060101010101" pitchFamily="49" charset="-122"/>
              </a:rPr>
              <a:t>、甲欲杀乙，向在和丙、丁聊天的乙投掷炸弹，结果却将丙、丁炸死，而乙安然无恙。</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    </a:t>
            </a:r>
            <a:r>
              <a:rPr lang="en-US" altLang="zh-CN" sz="2000" dirty="0">
                <a:solidFill>
                  <a:srgbClr val="000000"/>
                </a:solidFill>
                <a:latin typeface="仿宋" panose="02010609060101010101" pitchFamily="49" charset="-122"/>
                <a:ea typeface="仿宋" panose="02010609060101010101" pitchFamily="49" charset="-122"/>
              </a:rPr>
              <a:t>3</a:t>
            </a:r>
            <a:r>
              <a:rPr lang="zh-CN" altLang="en-US" sz="2000" dirty="0">
                <a:solidFill>
                  <a:srgbClr val="000000"/>
                </a:solidFill>
                <a:latin typeface="仿宋" panose="02010609060101010101" pitchFamily="49" charset="-122"/>
                <a:ea typeface="仿宋" panose="02010609060101010101" pitchFamily="49" charset="-122"/>
              </a:rPr>
              <a:t>、警察带着警犬（价值</a:t>
            </a:r>
            <a:r>
              <a:rPr lang="en-US" altLang="zh-CN" sz="2000" dirty="0">
                <a:solidFill>
                  <a:srgbClr val="000000"/>
                </a:solidFill>
                <a:latin typeface="仿宋" panose="02010609060101010101" pitchFamily="49" charset="-122"/>
                <a:ea typeface="仿宋" panose="02010609060101010101" pitchFamily="49" charset="-122"/>
              </a:rPr>
              <a:t>3</a:t>
            </a:r>
            <a:r>
              <a:rPr lang="zh-CN" altLang="en-US" sz="2000" dirty="0">
                <a:solidFill>
                  <a:srgbClr val="000000"/>
                </a:solidFill>
                <a:latin typeface="仿宋" panose="02010609060101010101" pitchFamily="49" charset="-122"/>
                <a:ea typeface="仿宋" panose="02010609060101010101" pitchFamily="49" charset="-122"/>
              </a:rPr>
              <a:t>万元）追捕逃犯甲。甲枪中只有一发子弹，认识到开枪既可能只打死警察（希望打死警察），也可能只打死警犬，但一枪同时打中二者，导致警察受伤、警犬死亡。</a:t>
            </a:r>
            <a:endParaRPr lang="en-US" altLang="zh-CN" sz="20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22097517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4B573F0-8A9F-36E4-17DA-AADCBDACA470}"/>
              </a:ext>
            </a:extLst>
          </p:cNvPr>
          <p:cNvSpPr/>
          <p:nvPr/>
        </p:nvSpPr>
        <p:spPr>
          <a:xfrm>
            <a:off x="71437" y="258901"/>
            <a:ext cx="9001125" cy="6340197"/>
          </a:xfrm>
          <a:prstGeom prst="rect">
            <a:avLst/>
          </a:prstGeom>
        </p:spPr>
        <p:txBody>
          <a:bodyPr>
            <a:spAutoFit/>
          </a:bodyPr>
          <a:lstStyle/>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（四）因果关系错误（</a:t>
            </a:r>
            <a:r>
              <a:rPr lang="zh-CN" altLang="en-US" sz="2400" b="1" dirty="0">
                <a:solidFill>
                  <a:srgbClr val="0070C0"/>
                </a:solidFill>
                <a:latin typeface="黑体" panose="02010609060101010101" pitchFamily="49" charset="-122"/>
                <a:ea typeface="黑体" panose="02010609060101010101" pitchFamily="49" charset="-122"/>
              </a:rPr>
              <a:t>小型错误</a:t>
            </a:r>
            <a:r>
              <a:rPr lang="zh-CN" altLang="en-US" sz="2400" b="1" dirty="0">
                <a:solidFill>
                  <a:srgbClr val="000000"/>
                </a:solidFill>
                <a:latin typeface="黑体" panose="02010609060101010101" pitchFamily="49" charset="-122"/>
                <a:ea typeface="黑体" panose="02010609060101010101" pitchFamily="49" charset="-122"/>
              </a:rPr>
              <a:t>）</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指行为人对自己的行为和所造成的结果之间因果关系的实际情况发生误认。因果关系错误包括以下</a:t>
            </a:r>
            <a:r>
              <a:rPr lang="en-US" altLang="zh-CN" sz="2400" dirty="0">
                <a:solidFill>
                  <a:srgbClr val="000000"/>
                </a:solidFill>
                <a:latin typeface="黑体" panose="02010609060101010101" pitchFamily="49" charset="-122"/>
                <a:ea typeface="黑体" panose="02010609060101010101" pitchFamily="49" charset="-122"/>
              </a:rPr>
              <a:t>5</a:t>
            </a:r>
            <a:r>
              <a:rPr lang="zh-CN" altLang="en-US" sz="2400" dirty="0">
                <a:solidFill>
                  <a:srgbClr val="000000"/>
                </a:solidFill>
                <a:latin typeface="黑体" panose="02010609060101010101" pitchFamily="49" charset="-122"/>
                <a:ea typeface="黑体" panose="02010609060101010101" pitchFamily="49" charset="-122"/>
              </a:rPr>
              <a:t>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行为造成了预定的结果，但误以为没有造成该结果。</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r>
              <a:rPr lang="en-US" altLang="zh-CN" sz="2400" dirty="0">
                <a:solidFill>
                  <a:srgbClr val="000000"/>
                </a:solidFill>
                <a:latin typeface="+mn-ea"/>
                <a:ea typeface="+mn-ea"/>
              </a:rPr>
              <a:t>    </a:t>
            </a:r>
            <a:r>
              <a:rPr lang="zh-CN" altLang="en-US" sz="2400" dirty="0">
                <a:solidFill>
                  <a:srgbClr val="000000"/>
                </a:solidFill>
                <a:latin typeface="仿宋" panose="02010609060101010101" pitchFamily="49" charset="-122"/>
                <a:ea typeface="仿宋" panose="02010609060101010101" pitchFamily="49" charset="-122"/>
              </a:rPr>
              <a:t>例如，甲想掐死乙，实际上已经将其掐死，但误以为只是将其掐昏。</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行为没有实际造成预定的结果，但误以为造成了该结果。</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r>
              <a:rPr lang="en-US" altLang="zh-CN" sz="2400" dirty="0">
                <a:solidFill>
                  <a:srgbClr val="000000"/>
                </a:solidFill>
                <a:latin typeface="+mn-ea"/>
                <a:ea typeface="+mn-ea"/>
              </a:rPr>
              <a:t>    </a:t>
            </a:r>
            <a:r>
              <a:rPr lang="zh-CN" altLang="en-US" sz="2400" dirty="0">
                <a:solidFill>
                  <a:srgbClr val="000000"/>
                </a:solidFill>
                <a:latin typeface="仿宋" panose="02010609060101010101" pitchFamily="49" charset="-122"/>
                <a:ea typeface="仿宋" panose="02010609060101010101" pitchFamily="49" charset="-122"/>
              </a:rPr>
              <a:t>例如，甲想杀乙，并未掐死乙，但误以为已经掐死。</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3.</a:t>
            </a:r>
            <a:r>
              <a:rPr lang="zh-CN" altLang="en-US" sz="2400" dirty="0">
                <a:solidFill>
                  <a:srgbClr val="000000"/>
                </a:solidFill>
                <a:latin typeface="黑体" panose="02010609060101010101" pitchFamily="49" charset="-122"/>
                <a:ea typeface="黑体" panose="02010609060101010101" pitchFamily="49" charset="-122"/>
              </a:rPr>
              <a:t>知道行为已经造成了预定的结果，但对造成结果的原因有误解。</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r>
              <a:rPr lang="en-US" altLang="zh-CN" sz="2400" dirty="0">
                <a:solidFill>
                  <a:srgbClr val="000000"/>
                </a:solidFill>
                <a:latin typeface="+mn-ea"/>
                <a:ea typeface="+mn-ea"/>
              </a:rPr>
              <a:t>    </a:t>
            </a:r>
            <a:r>
              <a:rPr lang="zh-CN" altLang="en-US" sz="2400" dirty="0">
                <a:solidFill>
                  <a:srgbClr val="000000"/>
                </a:solidFill>
                <a:latin typeface="仿宋" panose="02010609060101010101" pitchFamily="49" charset="-122"/>
                <a:ea typeface="仿宋" panose="02010609060101010101" pitchFamily="49" charset="-122"/>
              </a:rPr>
              <a:t>例如，甲想杀乙，将其推入深井，意图将其淹死，但井中无水，乙被摔死。甲预想的因果过程是淹死乙，而实际的因果过程是乙被摔死。由于甲的行为与乙的死亡有因果关系，故甲构成故意杀人罪既遂。</a:t>
            </a:r>
          </a:p>
        </p:txBody>
      </p:sp>
    </p:spTree>
    <p:extLst>
      <p:ext uri="{BB962C8B-B14F-4D97-AF65-F5344CB8AC3E}">
        <p14:creationId xmlns:p14="http://schemas.microsoft.com/office/powerpoint/2010/main" val="184678061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4B573F0-8A9F-36E4-17DA-AADCBDACA470}"/>
              </a:ext>
            </a:extLst>
          </p:cNvPr>
          <p:cNvSpPr/>
          <p:nvPr/>
        </p:nvSpPr>
        <p:spPr>
          <a:xfrm>
            <a:off x="26942" y="404664"/>
            <a:ext cx="9001125" cy="5509200"/>
          </a:xfrm>
          <a:prstGeom prst="rect">
            <a:avLst/>
          </a:prstGeom>
        </p:spPr>
        <p:txBody>
          <a:bodyPr>
            <a:spAutoFit/>
          </a:bodyPr>
          <a:lstStyle/>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4.</a:t>
            </a:r>
            <a:r>
              <a:rPr lang="zh-CN" altLang="en-US" sz="2400" dirty="0">
                <a:solidFill>
                  <a:srgbClr val="000000"/>
                </a:solidFill>
                <a:latin typeface="黑体" panose="02010609060101010101" pitchFamily="49" charset="-122"/>
                <a:ea typeface="黑体" panose="02010609060101010101" pitchFamily="49" charset="-122"/>
              </a:rPr>
              <a:t>结果的推迟发生，又称</a:t>
            </a:r>
            <a:r>
              <a:rPr lang="zh-CN" altLang="en-US" sz="2400" b="1" spc="110" dirty="0">
                <a:solidFill>
                  <a:srgbClr val="4379FF"/>
                </a:solidFill>
                <a:latin typeface="黑体" panose="02010609060101010101" pitchFamily="49" charset="-122"/>
                <a:ea typeface="黑体" panose="02010609060101010101" pitchFamily="49" charset="-122"/>
              </a:rPr>
              <a:t>事前的故意</a:t>
            </a:r>
            <a:r>
              <a:rPr lang="zh-CN" altLang="en-US" sz="2400" dirty="0">
                <a:solidFill>
                  <a:srgbClr val="000000"/>
                </a:solidFill>
                <a:latin typeface="黑体" panose="02010609060101010101" pitchFamily="49" charset="-122"/>
                <a:ea typeface="黑体" panose="02010609060101010101" pitchFamily="49" charset="-122"/>
              </a:rPr>
              <a:t>，是指行为人误认为第一个行为造成结果，出于其他目的实施第二个行为，实际上是第二个行为才导致预期结果发生。（</a:t>
            </a:r>
            <a:r>
              <a:rPr lang="zh-CN" altLang="en-US" sz="2400" dirty="0">
                <a:solidFill>
                  <a:srgbClr val="0070C0"/>
                </a:solidFill>
                <a:latin typeface="黑体" panose="02010609060101010101" pitchFamily="49" charset="-122"/>
                <a:ea typeface="黑体" panose="02010609060101010101" pitchFamily="49" charset="-122"/>
              </a:rPr>
              <a:t>死晚了</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endParaRPr lang="en-US" altLang="zh-CN" sz="1000" dirty="0">
              <a:solidFill>
                <a:srgbClr val="000000"/>
              </a:solidFill>
              <a:latin typeface="+mn-ea"/>
              <a:ea typeface="+mn-ea"/>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例如，甲想杀乙，致乙休克（第一个行为）。甲以为乙已经死亡，为了毁尸灭迹，将乙抛至水中（第二个行为），实际上乙是溺水死亡，甲构成</a:t>
            </a:r>
            <a:r>
              <a:rPr lang="zh-CN" altLang="en-US" sz="2400" b="1" spc="110" dirty="0">
                <a:solidFill>
                  <a:srgbClr val="4379FF"/>
                </a:solidFill>
                <a:latin typeface="黑体" panose="02010609060101010101" pitchFamily="49" charset="-122"/>
                <a:ea typeface="黑体" panose="02010609060101010101" pitchFamily="49" charset="-122"/>
              </a:rPr>
              <a:t>故意杀人罪既遂。</a:t>
            </a:r>
            <a:endParaRPr lang="en-US" altLang="zh-CN" sz="2400" b="1" spc="110" dirty="0">
              <a:solidFill>
                <a:srgbClr val="4379FF"/>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endParaRPr lang="en-US" altLang="zh-CN" sz="1000" dirty="0">
              <a:solidFill>
                <a:srgbClr val="000000"/>
              </a:solidFill>
              <a:latin typeface="+mn-ea"/>
              <a:ea typeface="+mn-ea"/>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5.</a:t>
            </a:r>
            <a:r>
              <a:rPr lang="zh-CN" altLang="en-US" sz="2400" dirty="0">
                <a:solidFill>
                  <a:srgbClr val="000000"/>
                </a:solidFill>
                <a:latin typeface="黑体" panose="02010609060101010101" pitchFamily="49" charset="-122"/>
                <a:ea typeface="黑体" panose="02010609060101010101" pitchFamily="49" charset="-122"/>
              </a:rPr>
              <a:t>结果的提前发生，是指行为人计划通过第二个行为实现结果，事实上是第一个行为导致结果。也即，</a:t>
            </a:r>
            <a:r>
              <a:rPr lang="zh-CN" altLang="en-US" sz="2400" b="1" spc="110" dirty="0">
                <a:solidFill>
                  <a:srgbClr val="4379FF"/>
                </a:solidFill>
                <a:latin typeface="黑体" panose="02010609060101010101" pitchFamily="49" charset="-122"/>
                <a:ea typeface="黑体" panose="02010609060101010101" pitchFamily="49" charset="-122"/>
              </a:rPr>
              <a:t>提前实现了</a:t>
            </a:r>
            <a:r>
              <a:rPr lang="zh-CN" altLang="en-US" sz="2400" dirty="0">
                <a:solidFill>
                  <a:srgbClr val="000000"/>
                </a:solidFill>
                <a:latin typeface="黑体" panose="02010609060101010101" pitchFamily="49" charset="-122"/>
                <a:ea typeface="黑体" panose="02010609060101010101" pitchFamily="49" charset="-122"/>
              </a:rPr>
              <a:t>行为人预想的结果。（</a:t>
            </a:r>
            <a:r>
              <a:rPr lang="zh-CN" altLang="en-US" sz="2400" dirty="0">
                <a:solidFill>
                  <a:srgbClr val="0070C0"/>
                </a:solidFill>
                <a:latin typeface="黑体" panose="02010609060101010101" pitchFamily="49" charset="-122"/>
                <a:ea typeface="黑体" panose="02010609060101010101" pitchFamily="49" charset="-122"/>
              </a:rPr>
              <a:t>死早了</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mn-ea"/>
              <a:ea typeface="+mn-ea"/>
            </a:endParaRPr>
          </a:p>
          <a:p>
            <a:pPr algn="just" eaLnBrk="1">
              <a:defRPr/>
            </a:pPr>
            <a:r>
              <a:rPr lang="en-US" altLang="zh-CN" sz="2400" dirty="0">
                <a:solidFill>
                  <a:srgbClr val="000000"/>
                </a:solidFill>
                <a:latin typeface="+mn-ea"/>
                <a:ea typeface="+mn-ea"/>
              </a:rPr>
              <a:t>    </a:t>
            </a:r>
            <a:r>
              <a:rPr lang="zh-CN" altLang="en-US" sz="2400" dirty="0">
                <a:solidFill>
                  <a:srgbClr val="000000"/>
                </a:solidFill>
                <a:latin typeface="仿宋" panose="02010609060101010101" pitchFamily="49" charset="-122"/>
                <a:ea typeface="仿宋" panose="02010609060101010101" pitchFamily="49" charset="-122"/>
              </a:rPr>
              <a:t>例如，甲想杀乙，计划先让乙吃安眠药熟睡（第一个行为），然后将其绞死（第二个行为）。乙由于服用过量安眠药而死亡，甲构成</a:t>
            </a:r>
            <a:r>
              <a:rPr lang="zh-CN" altLang="en-US" sz="2400" b="1" spc="110" dirty="0">
                <a:solidFill>
                  <a:srgbClr val="4379FF"/>
                </a:solidFill>
                <a:latin typeface="黑体" panose="02010609060101010101" pitchFamily="49" charset="-122"/>
                <a:ea typeface="黑体" panose="02010609060101010101" pitchFamily="49" charset="-122"/>
              </a:rPr>
              <a:t>故意杀人罪既遂。</a:t>
            </a:r>
            <a:endParaRPr lang="zh-CN" altLang="en-US" sz="2400" dirty="0">
              <a:solidFill>
                <a:prstClr val="black"/>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46400729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4B573F0-8A9F-36E4-17DA-AADCBDACA470}"/>
              </a:ext>
            </a:extLst>
          </p:cNvPr>
          <p:cNvSpPr/>
          <p:nvPr/>
        </p:nvSpPr>
        <p:spPr>
          <a:xfrm>
            <a:off x="71437" y="548680"/>
            <a:ext cx="9001125" cy="4893647"/>
          </a:xfrm>
          <a:prstGeom prst="rect">
            <a:avLst/>
          </a:prstGeom>
        </p:spPr>
        <p:txBody>
          <a:bodyPr>
            <a:spAutoFit/>
          </a:bodyPr>
          <a:lstStyle/>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（五）手段错误</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手段错误，指行为人对犯罪手段发生误用。这种情况下，行为人主观上有犯罪故意，只是由于对犯罪工具、手段实际效能的误解，而致使犯罪行为未导致既遂的结果，应成立</a:t>
            </a:r>
            <a:r>
              <a:rPr lang="zh-CN" altLang="en-US" sz="2400" b="1" spc="110" dirty="0">
                <a:solidFill>
                  <a:srgbClr val="4379FF"/>
                </a:solidFill>
                <a:latin typeface="黑体" panose="02010609060101010101" pitchFamily="49" charset="-122"/>
                <a:ea typeface="黑体" panose="02010609060101010101" pitchFamily="49" charset="-122"/>
              </a:rPr>
              <a:t>故意犯罪未遂（手段不能犯未遂）</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mn-ea"/>
              <a:ea typeface="+mn-ea"/>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，甲本想使用毒药杀害乙，但因为误认而错用了白糖，属于手段错误，甲成立故意杀人罪</a:t>
            </a:r>
            <a:r>
              <a:rPr lang="zh-CN" altLang="en-US" sz="2400" dirty="0">
                <a:solidFill>
                  <a:srgbClr val="0070C0"/>
                </a:solidFill>
                <a:latin typeface="仿宋" panose="02010609060101010101" pitchFamily="49" charset="-122"/>
                <a:ea typeface="仿宋" panose="02010609060101010101" pitchFamily="49" charset="-122"/>
              </a:rPr>
              <a:t>手段不能犯未遂</a:t>
            </a:r>
            <a:r>
              <a:rPr lang="zh-CN" altLang="en-US" sz="2400" dirty="0">
                <a:solidFill>
                  <a:srgbClr val="000000"/>
                </a:solidFill>
                <a:latin typeface="仿宋" panose="02010609060101010101" pitchFamily="49" charset="-122"/>
                <a:ea typeface="仿宋" panose="02010609060101010101" pitchFamily="49" charset="-122"/>
              </a:rPr>
              <a:t>。</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，乙在黑夜中误拿斧子当锤子杀死了丙，这不是手段错误，而是</a:t>
            </a:r>
            <a:r>
              <a:rPr lang="zh-CN" altLang="en-US" sz="2400" dirty="0">
                <a:solidFill>
                  <a:srgbClr val="0070C0"/>
                </a:solidFill>
                <a:latin typeface="仿宋" panose="02010609060101010101" pitchFamily="49" charset="-122"/>
                <a:ea typeface="仿宋" panose="02010609060101010101" pitchFamily="49" charset="-122"/>
              </a:rPr>
              <a:t>因果关系错误</a:t>
            </a:r>
            <a:r>
              <a:rPr lang="zh-CN" altLang="en-US" sz="2400" dirty="0">
                <a:solidFill>
                  <a:srgbClr val="000000"/>
                </a:solidFill>
                <a:latin typeface="仿宋" panose="02010609060101010101" pitchFamily="49" charset="-122"/>
                <a:ea typeface="仿宋" panose="02010609060101010101" pitchFamily="49" charset="-122"/>
              </a:rPr>
              <a:t>，乙对死亡发生的原因有误解，仍然成立故意杀人罪既遂。</a:t>
            </a:r>
          </a:p>
        </p:txBody>
      </p:sp>
    </p:spTree>
    <p:extLst>
      <p:ext uri="{BB962C8B-B14F-4D97-AF65-F5344CB8AC3E}">
        <p14:creationId xmlns:p14="http://schemas.microsoft.com/office/powerpoint/2010/main" val="40912531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a:extLst>
              <a:ext uri="{FF2B5EF4-FFF2-40B4-BE49-F238E27FC236}">
                <a16:creationId xmlns:a16="http://schemas.microsoft.com/office/drawing/2014/main" id="{879CC339-F307-CE82-35DA-FB3391FF069F}"/>
              </a:ext>
            </a:extLst>
          </p:cNvPr>
          <p:cNvGraphicFramePr>
            <a:graphicFrameLocks noGrp="1"/>
          </p:cNvGraphicFramePr>
          <p:nvPr>
            <p:extLst>
              <p:ext uri="{D42A27DB-BD31-4B8C-83A1-F6EECF244321}">
                <p14:modId xmlns:p14="http://schemas.microsoft.com/office/powerpoint/2010/main" val="2814435799"/>
              </p:ext>
            </p:extLst>
          </p:nvPr>
        </p:nvGraphicFramePr>
        <p:xfrm>
          <a:off x="107504" y="177800"/>
          <a:ext cx="8928992" cy="6400800"/>
        </p:xfrm>
        <a:graphic>
          <a:graphicData uri="http://schemas.openxmlformats.org/drawingml/2006/table">
            <a:tbl>
              <a:tblPr firstRow="1" bandRow="1">
                <a:tableStyleId>{5C22544A-7EE6-4342-B048-85BDC9FD1C3A}</a:tableStyleId>
              </a:tblPr>
              <a:tblGrid>
                <a:gridCol w="1296144">
                  <a:extLst>
                    <a:ext uri="{9D8B030D-6E8A-4147-A177-3AD203B41FA5}">
                      <a16:colId xmlns:a16="http://schemas.microsoft.com/office/drawing/2014/main" val="3427370078"/>
                    </a:ext>
                  </a:extLst>
                </a:gridCol>
                <a:gridCol w="2736304">
                  <a:extLst>
                    <a:ext uri="{9D8B030D-6E8A-4147-A177-3AD203B41FA5}">
                      <a16:colId xmlns:a16="http://schemas.microsoft.com/office/drawing/2014/main" val="4124458630"/>
                    </a:ext>
                  </a:extLst>
                </a:gridCol>
                <a:gridCol w="2232248">
                  <a:extLst>
                    <a:ext uri="{9D8B030D-6E8A-4147-A177-3AD203B41FA5}">
                      <a16:colId xmlns:a16="http://schemas.microsoft.com/office/drawing/2014/main" val="1149872159"/>
                    </a:ext>
                  </a:extLst>
                </a:gridCol>
                <a:gridCol w="2664296">
                  <a:extLst>
                    <a:ext uri="{9D8B030D-6E8A-4147-A177-3AD203B41FA5}">
                      <a16:colId xmlns:a16="http://schemas.microsoft.com/office/drawing/2014/main" val="3270932285"/>
                    </a:ext>
                  </a:extLst>
                </a:gridCol>
              </a:tblGrid>
              <a:tr h="370840">
                <a:tc>
                  <a:txBody>
                    <a:bodyPr/>
                    <a:lstStyle/>
                    <a:p>
                      <a:r>
                        <a:rPr lang="zh-CN" altLang="en-US" sz="2000" dirty="0">
                          <a:latin typeface="仿宋" panose="02010609060101010101" pitchFamily="49" charset="-122"/>
                          <a:ea typeface="仿宋" panose="02010609060101010101" pitchFamily="49" charset="-122"/>
                        </a:rPr>
                        <a:t>类型</a:t>
                      </a:r>
                    </a:p>
                  </a:txBody>
                  <a:tcPr anchor="ctr" anchorCtr="1"/>
                </a:tc>
                <a:tc>
                  <a:txBody>
                    <a:bodyPr/>
                    <a:lstStyle/>
                    <a:p>
                      <a:r>
                        <a:rPr lang="zh-CN" altLang="en-US" sz="2000" dirty="0">
                          <a:latin typeface="仿宋" panose="02010609060101010101" pitchFamily="49" charset="-122"/>
                          <a:ea typeface="仿宋" panose="02010609060101010101" pitchFamily="49" charset="-122"/>
                        </a:rPr>
                        <a:t>本质</a:t>
                      </a:r>
                    </a:p>
                  </a:txBody>
                  <a:tcPr anchor="ctr" anchorCtr="1"/>
                </a:tc>
                <a:tc>
                  <a:txBody>
                    <a:bodyPr/>
                    <a:lstStyle/>
                    <a:p>
                      <a:r>
                        <a:rPr lang="zh-CN" altLang="en-US" sz="2000" dirty="0">
                          <a:latin typeface="仿宋" panose="02010609060101010101" pitchFamily="49" charset="-122"/>
                          <a:ea typeface="仿宋" panose="02010609060101010101" pitchFamily="49" charset="-122"/>
                        </a:rPr>
                        <a:t>实例</a:t>
                      </a:r>
                    </a:p>
                  </a:txBody>
                  <a:tcPr anchor="ctr" anchorCtr="1"/>
                </a:tc>
                <a:tc>
                  <a:txBody>
                    <a:bodyPr/>
                    <a:lstStyle/>
                    <a:p>
                      <a:r>
                        <a:rPr lang="zh-CN" altLang="en-US" sz="2000" dirty="0">
                          <a:latin typeface="仿宋" panose="02010609060101010101" pitchFamily="49" charset="-122"/>
                          <a:ea typeface="仿宋" panose="02010609060101010101" pitchFamily="49" charset="-122"/>
                        </a:rPr>
                        <a:t>结论</a:t>
                      </a:r>
                    </a:p>
                  </a:txBody>
                  <a:tcPr anchor="ctr" anchorCtr="1"/>
                </a:tc>
                <a:extLst>
                  <a:ext uri="{0D108BD9-81ED-4DB2-BD59-A6C34878D82A}">
                    <a16:rowId xmlns:a16="http://schemas.microsoft.com/office/drawing/2014/main" val="634490592"/>
                  </a:ext>
                </a:extLst>
              </a:tr>
              <a:tr h="370840">
                <a:tc>
                  <a:txBody>
                    <a:bodyPr/>
                    <a:lstStyle/>
                    <a:p>
                      <a:r>
                        <a:rPr lang="zh-CN" altLang="en-US" sz="2000" dirty="0">
                          <a:latin typeface="仿宋" panose="02010609060101010101" pitchFamily="49" charset="-122"/>
                          <a:ea typeface="仿宋" panose="02010609060101010101" pitchFamily="49" charset="-122"/>
                        </a:rPr>
                        <a:t>客体错误</a:t>
                      </a:r>
                    </a:p>
                  </a:txBody>
                  <a:tcPr anchor="ctr" anchorCtr="1"/>
                </a:tc>
                <a:tc>
                  <a:txBody>
                    <a:bodyPr/>
                    <a:lstStyle/>
                    <a:p>
                      <a:pPr algn="l"/>
                      <a:r>
                        <a:rPr lang="zh-CN" altLang="en-US" sz="2000" dirty="0">
                          <a:latin typeface="仿宋" panose="02010609060101010101" pitchFamily="49" charset="-122"/>
                          <a:ea typeface="仿宋" panose="02010609060101010101" pitchFamily="49" charset="-122"/>
                        </a:rPr>
                        <a:t>不同构成要件，</a:t>
                      </a:r>
                      <a:endParaRPr lang="en-US" altLang="zh-CN" sz="2000" dirty="0">
                        <a:latin typeface="仿宋" panose="02010609060101010101" pitchFamily="49" charset="-122"/>
                        <a:ea typeface="仿宋" panose="02010609060101010101" pitchFamily="49" charset="-122"/>
                      </a:endParaRPr>
                    </a:p>
                    <a:p>
                      <a:pPr algn="l"/>
                      <a:r>
                        <a:rPr lang="zh-CN" altLang="en-US" sz="2000" dirty="0">
                          <a:latin typeface="仿宋" panose="02010609060101010101" pitchFamily="49" charset="-122"/>
                          <a:ea typeface="仿宋" panose="02010609060101010101" pitchFamily="49" charset="-122"/>
                        </a:rPr>
                        <a:t>客体不同</a:t>
                      </a:r>
                    </a:p>
                  </a:txBody>
                  <a:tcPr anchor="ctr"/>
                </a:tc>
                <a:tc>
                  <a:txBody>
                    <a:bodyPr/>
                    <a:lstStyle/>
                    <a:p>
                      <a:pPr algn="l"/>
                      <a:r>
                        <a:rPr lang="zh-CN" altLang="en-US" sz="2000" dirty="0">
                          <a:latin typeface="仿宋" panose="02010609060101010101" pitchFamily="49" charset="-122"/>
                          <a:ea typeface="仿宋" panose="02010609060101010101" pitchFamily="49" charset="-122"/>
                        </a:rPr>
                        <a:t>欲盗窃一般财物、实际盗窃枪支</a:t>
                      </a:r>
                    </a:p>
                  </a:txBody>
                  <a:tcPr anchor="ctr"/>
                </a:tc>
                <a:tc>
                  <a:txBody>
                    <a:bodyPr/>
                    <a:lstStyle/>
                    <a:p>
                      <a:pPr algn="l"/>
                      <a:r>
                        <a:rPr lang="zh-CN" altLang="en-US" sz="2000" dirty="0">
                          <a:latin typeface="仿宋" panose="02010609060101010101" pitchFamily="49" charset="-122"/>
                          <a:ea typeface="仿宋" panose="02010609060101010101" pitchFamily="49" charset="-122"/>
                        </a:rPr>
                        <a:t>盗窃罪既遂</a:t>
                      </a:r>
                    </a:p>
                  </a:txBody>
                  <a:tcPr anchor="ctr"/>
                </a:tc>
                <a:extLst>
                  <a:ext uri="{0D108BD9-81ED-4DB2-BD59-A6C34878D82A}">
                    <a16:rowId xmlns:a16="http://schemas.microsoft.com/office/drawing/2014/main" val="23427998"/>
                  </a:ext>
                </a:extLst>
              </a:tr>
              <a:tr h="370840">
                <a:tc>
                  <a:txBody>
                    <a:bodyPr/>
                    <a:lstStyle/>
                    <a:p>
                      <a:r>
                        <a:rPr lang="zh-CN" altLang="en-US" sz="2000" dirty="0">
                          <a:latin typeface="仿宋" panose="02010609060101010101" pitchFamily="49" charset="-122"/>
                          <a:ea typeface="仿宋" panose="02010609060101010101" pitchFamily="49" charset="-122"/>
                        </a:rPr>
                        <a:t>对象错误</a:t>
                      </a:r>
                    </a:p>
                  </a:txBody>
                  <a:tcPr anchor="ctr" anchorCtr="1"/>
                </a:tc>
                <a:tc>
                  <a:txBody>
                    <a:bodyPr/>
                    <a:lstStyle/>
                    <a:p>
                      <a:pPr algn="l"/>
                      <a:r>
                        <a:rPr lang="zh-CN" altLang="en-US" sz="2000" dirty="0">
                          <a:latin typeface="仿宋" panose="02010609060101010101" pitchFamily="49" charset="-122"/>
                          <a:ea typeface="仿宋" panose="02010609060101010101" pitchFamily="49" charset="-122"/>
                        </a:rPr>
                        <a:t>同一构成要件，</a:t>
                      </a:r>
                      <a:endParaRPr lang="en-US" altLang="zh-CN" sz="2000" dirty="0">
                        <a:latin typeface="仿宋" panose="02010609060101010101" pitchFamily="49" charset="-122"/>
                        <a:ea typeface="仿宋" panose="02010609060101010101" pitchFamily="49" charset="-122"/>
                      </a:endParaRPr>
                    </a:p>
                    <a:p>
                      <a:pPr algn="l"/>
                      <a:r>
                        <a:rPr lang="zh-CN" altLang="en-US" sz="2000" dirty="0">
                          <a:latin typeface="仿宋" panose="02010609060101010101" pitchFamily="49" charset="-122"/>
                          <a:ea typeface="仿宋" panose="02010609060101010101" pitchFamily="49" charset="-122"/>
                        </a:rPr>
                        <a:t>客体相同</a:t>
                      </a:r>
                    </a:p>
                  </a:txBody>
                  <a:tcPr anchor="ctr"/>
                </a:tc>
                <a:tc>
                  <a:txBody>
                    <a:bodyPr/>
                    <a:lstStyle/>
                    <a:p>
                      <a:pPr algn="l"/>
                      <a:r>
                        <a:rPr lang="zh-CN" altLang="en-US" sz="2000" dirty="0">
                          <a:latin typeface="仿宋" panose="02010609060101010101" pitchFamily="49" charset="-122"/>
                          <a:ea typeface="仿宋" panose="02010609060101010101" pitchFamily="49" charset="-122"/>
                        </a:rPr>
                        <a:t>欲杀甲，</a:t>
                      </a:r>
                      <a:endParaRPr lang="en-US" altLang="zh-CN" sz="2000" dirty="0">
                        <a:latin typeface="仿宋" panose="02010609060101010101" pitchFamily="49" charset="-122"/>
                        <a:ea typeface="仿宋" panose="02010609060101010101" pitchFamily="49" charset="-122"/>
                      </a:endParaRPr>
                    </a:p>
                    <a:p>
                      <a:pPr algn="l"/>
                      <a:r>
                        <a:rPr lang="zh-CN" altLang="en-US" sz="2000" dirty="0">
                          <a:latin typeface="仿宋" panose="02010609060101010101" pitchFamily="49" charset="-122"/>
                          <a:ea typeface="仿宋" panose="02010609060101010101" pitchFamily="49" charset="-122"/>
                        </a:rPr>
                        <a:t>把乙当甲杀害</a:t>
                      </a:r>
                    </a:p>
                  </a:txBody>
                  <a:tcPr anchor="ctr"/>
                </a:tc>
                <a:tc>
                  <a:txBody>
                    <a:bodyPr/>
                    <a:lstStyle/>
                    <a:p>
                      <a:pPr algn="l"/>
                      <a:r>
                        <a:rPr lang="zh-CN" altLang="en-US" sz="2000" dirty="0">
                          <a:latin typeface="仿宋" panose="02010609060101010101" pitchFamily="49" charset="-122"/>
                          <a:ea typeface="仿宋" panose="02010609060101010101" pitchFamily="49" charset="-122"/>
                        </a:rPr>
                        <a:t>故意杀人罪既遂</a:t>
                      </a:r>
                    </a:p>
                  </a:txBody>
                  <a:tcPr anchor="ctr"/>
                </a:tc>
                <a:extLst>
                  <a:ext uri="{0D108BD9-81ED-4DB2-BD59-A6C34878D82A}">
                    <a16:rowId xmlns:a16="http://schemas.microsoft.com/office/drawing/2014/main" val="3429642276"/>
                  </a:ext>
                </a:extLst>
              </a:tr>
              <a:tr h="370840">
                <a:tc rowSpan="2">
                  <a:txBody>
                    <a:bodyPr/>
                    <a:lstStyle/>
                    <a:p>
                      <a:r>
                        <a:rPr lang="zh-CN" altLang="en-US" sz="2000" dirty="0">
                          <a:latin typeface="仿宋" panose="02010609060101010101" pitchFamily="49" charset="-122"/>
                          <a:ea typeface="仿宋" panose="02010609060101010101" pitchFamily="49" charset="-122"/>
                        </a:rPr>
                        <a:t>行为偏差</a:t>
                      </a:r>
                    </a:p>
                  </a:txBody>
                  <a:tcPr anchor="ctr" anchorCtr="1"/>
                </a:tc>
                <a:tc>
                  <a:txBody>
                    <a:bodyPr/>
                    <a:lstStyle/>
                    <a:p>
                      <a:pPr algn="l"/>
                      <a:r>
                        <a:rPr lang="zh-CN" altLang="en-US" sz="2000" dirty="0">
                          <a:latin typeface="仿宋" panose="02010609060101010101" pitchFamily="49" charset="-122"/>
                          <a:ea typeface="仿宋" panose="02010609060101010101" pitchFamily="49" charset="-122"/>
                        </a:rPr>
                        <a:t>同一构成要件</a:t>
                      </a:r>
                    </a:p>
                  </a:txBody>
                  <a:tcPr anchor="ctr"/>
                </a:tc>
                <a:tc>
                  <a:txBody>
                    <a:bodyPr/>
                    <a:lstStyle/>
                    <a:p>
                      <a:pPr algn="l"/>
                      <a:r>
                        <a:rPr lang="zh-CN" altLang="en-US" sz="2000" dirty="0">
                          <a:latin typeface="仿宋" panose="02010609060101010101" pitchFamily="49" charset="-122"/>
                          <a:ea typeface="仿宋" panose="02010609060101010101" pitchFamily="49" charset="-122"/>
                        </a:rPr>
                        <a:t>欲杀甲，因打偏，杀死了乙</a:t>
                      </a:r>
                    </a:p>
                  </a:txBody>
                  <a:tcPr anchor="ctr"/>
                </a:tc>
                <a:tc>
                  <a:txBody>
                    <a:bodyPr/>
                    <a:lstStyle/>
                    <a:p>
                      <a:pPr algn="l"/>
                      <a:r>
                        <a:rPr lang="zh-CN" altLang="en-US" sz="2000" dirty="0">
                          <a:latin typeface="仿宋" panose="02010609060101010101" pitchFamily="49" charset="-122"/>
                          <a:ea typeface="仿宋" panose="02010609060101010101" pitchFamily="49" charset="-122"/>
                        </a:rPr>
                        <a:t>故意杀人罪既遂</a:t>
                      </a:r>
                    </a:p>
                  </a:txBody>
                  <a:tcPr anchor="ctr"/>
                </a:tc>
                <a:extLst>
                  <a:ext uri="{0D108BD9-81ED-4DB2-BD59-A6C34878D82A}">
                    <a16:rowId xmlns:a16="http://schemas.microsoft.com/office/drawing/2014/main" val="3916831538"/>
                  </a:ext>
                </a:extLst>
              </a:tr>
              <a:tr h="370840">
                <a:tc vMerge="1">
                  <a:txBody>
                    <a:bodyPr/>
                    <a:lstStyle/>
                    <a:p>
                      <a:endParaRPr lang="zh-CN" altLang="en-US" sz="1900" dirty="0">
                        <a:latin typeface="仿宋" panose="02010609060101010101" pitchFamily="49" charset="-122"/>
                        <a:ea typeface="仿宋" panose="02010609060101010101" pitchFamily="49" charset="-122"/>
                      </a:endParaRPr>
                    </a:p>
                  </a:txBody>
                  <a:tcPr/>
                </a:tc>
                <a:tc>
                  <a:txBody>
                    <a:bodyPr/>
                    <a:lstStyle/>
                    <a:p>
                      <a:pPr algn="l"/>
                      <a:r>
                        <a:rPr lang="zh-CN" altLang="en-US" sz="2000" dirty="0">
                          <a:latin typeface="仿宋" panose="02010609060101010101" pitchFamily="49" charset="-122"/>
                          <a:ea typeface="仿宋" panose="02010609060101010101" pitchFamily="49" charset="-122"/>
                        </a:rPr>
                        <a:t>不同构成要件</a:t>
                      </a:r>
                    </a:p>
                  </a:txBody>
                  <a:tcPr anchor="ctr"/>
                </a:tc>
                <a:tc>
                  <a:txBody>
                    <a:bodyPr/>
                    <a:lstStyle/>
                    <a:p>
                      <a:pPr algn="l"/>
                      <a:r>
                        <a:rPr lang="zh-CN" altLang="en-US" sz="2000" dirty="0">
                          <a:latin typeface="仿宋" panose="02010609060101010101" pitchFamily="49" charset="-122"/>
                          <a:ea typeface="仿宋" panose="02010609060101010101" pitchFamily="49" charset="-122"/>
                        </a:rPr>
                        <a:t>欲毁坏财物，</a:t>
                      </a:r>
                      <a:endParaRPr lang="en-US" altLang="zh-CN" sz="2000" dirty="0">
                        <a:latin typeface="仿宋" panose="02010609060101010101" pitchFamily="49" charset="-122"/>
                        <a:ea typeface="仿宋" panose="02010609060101010101" pitchFamily="49" charset="-122"/>
                      </a:endParaRPr>
                    </a:p>
                    <a:p>
                      <a:pPr algn="l"/>
                      <a:r>
                        <a:rPr lang="zh-CN" altLang="en-US" sz="2000" dirty="0">
                          <a:latin typeface="仿宋" panose="02010609060101010101" pitchFamily="49" charset="-122"/>
                          <a:ea typeface="仿宋" panose="02010609060101010101" pitchFamily="49" charset="-122"/>
                        </a:rPr>
                        <a:t>却不小心打死了人</a:t>
                      </a:r>
                    </a:p>
                  </a:txBody>
                  <a:tcPr anchor="ctr"/>
                </a:tc>
                <a:tc>
                  <a:txBody>
                    <a:bodyPr/>
                    <a:lstStyle/>
                    <a:p>
                      <a:pPr algn="l"/>
                      <a:r>
                        <a:rPr lang="zh-CN" altLang="en-US" sz="2000" dirty="0">
                          <a:latin typeface="仿宋" panose="02010609060101010101" pitchFamily="49" charset="-122"/>
                          <a:ea typeface="仿宋" panose="02010609060101010101" pitchFamily="49" charset="-122"/>
                        </a:rPr>
                        <a:t>故意毁坏财物罪未遂与过失致人死亡罪的想象竞合</a:t>
                      </a:r>
                    </a:p>
                  </a:txBody>
                  <a:tcPr anchor="ctr"/>
                </a:tc>
                <a:extLst>
                  <a:ext uri="{0D108BD9-81ED-4DB2-BD59-A6C34878D82A}">
                    <a16:rowId xmlns:a16="http://schemas.microsoft.com/office/drawing/2014/main" val="30091436"/>
                  </a:ext>
                </a:extLst>
              </a:tr>
              <a:tr h="370840">
                <a:tc rowSpan="4">
                  <a:txBody>
                    <a:bodyPr/>
                    <a:lstStyle/>
                    <a:p>
                      <a:r>
                        <a:rPr lang="zh-CN" altLang="en-US" sz="2000" dirty="0">
                          <a:latin typeface="仿宋" panose="02010609060101010101" pitchFamily="49" charset="-122"/>
                          <a:ea typeface="仿宋" panose="02010609060101010101" pitchFamily="49" charset="-122"/>
                        </a:rPr>
                        <a:t>因果关系</a:t>
                      </a:r>
                      <a:endParaRPr lang="en-US" altLang="zh-CN" sz="2000" dirty="0">
                        <a:latin typeface="仿宋" panose="02010609060101010101" pitchFamily="49" charset="-122"/>
                        <a:ea typeface="仿宋" panose="02010609060101010101" pitchFamily="49" charset="-122"/>
                      </a:endParaRPr>
                    </a:p>
                    <a:p>
                      <a:r>
                        <a:rPr lang="zh-CN" altLang="en-US" sz="2000" dirty="0">
                          <a:latin typeface="仿宋" panose="02010609060101010101" pitchFamily="49" charset="-122"/>
                          <a:ea typeface="仿宋" panose="02010609060101010101" pitchFamily="49" charset="-122"/>
                        </a:rPr>
                        <a:t>认识错误</a:t>
                      </a:r>
                    </a:p>
                    <a:p>
                      <a:endParaRPr lang="zh-CN" altLang="en-US" sz="2000" dirty="0">
                        <a:latin typeface="仿宋" panose="02010609060101010101" pitchFamily="49" charset="-122"/>
                        <a:ea typeface="仿宋" panose="02010609060101010101" pitchFamily="49" charset="-122"/>
                      </a:endParaRPr>
                    </a:p>
                  </a:txBody>
                  <a:tcPr anchor="ctr" anchorCtr="1"/>
                </a:tc>
                <a:tc>
                  <a:txBody>
                    <a:bodyPr/>
                    <a:lstStyle/>
                    <a:p>
                      <a:pPr algn="l"/>
                      <a:r>
                        <a:rPr lang="zh-CN" altLang="en-US" sz="2000" dirty="0">
                          <a:latin typeface="仿宋" panose="02010609060101010101" pitchFamily="49" charset="-122"/>
                          <a:ea typeface="仿宋" panose="02010609060101010101" pitchFamily="49" charset="-122"/>
                        </a:rPr>
                        <a:t>以为结果没发生，</a:t>
                      </a:r>
                      <a:endParaRPr lang="en-US" altLang="zh-CN" sz="2000" dirty="0">
                        <a:latin typeface="仿宋" panose="02010609060101010101" pitchFamily="49" charset="-122"/>
                        <a:ea typeface="仿宋" panose="02010609060101010101" pitchFamily="49" charset="-122"/>
                      </a:endParaRPr>
                    </a:p>
                    <a:p>
                      <a:pPr algn="l"/>
                      <a:r>
                        <a:rPr lang="zh-CN" altLang="en-US" sz="2000" dirty="0">
                          <a:latin typeface="仿宋" panose="02010609060101010101" pitchFamily="49" charset="-122"/>
                          <a:ea typeface="仿宋" panose="02010609060101010101" pitchFamily="49" charset="-122"/>
                        </a:rPr>
                        <a:t>实际发生了</a:t>
                      </a:r>
                    </a:p>
                  </a:txBody>
                  <a:tcPr anchor="ctr"/>
                </a:tc>
                <a:tc>
                  <a:txBody>
                    <a:bodyPr/>
                    <a:lstStyle/>
                    <a:p>
                      <a:pPr algn="l"/>
                      <a:r>
                        <a:rPr lang="zh-CN" altLang="en-US" sz="2000" dirty="0">
                          <a:latin typeface="仿宋" panose="02010609060101010101" pitchFamily="49" charset="-122"/>
                          <a:ea typeface="仿宋" panose="02010609060101010101" pitchFamily="49" charset="-122"/>
                        </a:rPr>
                        <a:t>已经杀死人，</a:t>
                      </a:r>
                      <a:endParaRPr lang="en-US" altLang="zh-CN" sz="2000" dirty="0">
                        <a:latin typeface="仿宋" panose="02010609060101010101" pitchFamily="49" charset="-122"/>
                        <a:ea typeface="仿宋" panose="02010609060101010101" pitchFamily="49" charset="-122"/>
                      </a:endParaRPr>
                    </a:p>
                    <a:p>
                      <a:pPr algn="l"/>
                      <a:r>
                        <a:rPr lang="zh-CN" altLang="en-US" sz="2000" dirty="0">
                          <a:latin typeface="仿宋" panose="02010609060101010101" pitchFamily="49" charset="-122"/>
                          <a:ea typeface="仿宋" panose="02010609060101010101" pitchFamily="49" charset="-122"/>
                        </a:rPr>
                        <a:t>以为没死</a:t>
                      </a:r>
                    </a:p>
                  </a:txBody>
                  <a:tcPr anchor="ctr"/>
                </a:tc>
                <a:tc>
                  <a:txBody>
                    <a:bodyPr/>
                    <a:lstStyle/>
                    <a:p>
                      <a:pPr algn="l"/>
                      <a:r>
                        <a:rPr lang="zh-CN" altLang="en-US" sz="2000" dirty="0">
                          <a:latin typeface="仿宋" panose="02010609060101010101" pitchFamily="49" charset="-122"/>
                          <a:ea typeface="仿宋" panose="02010609060101010101" pitchFamily="49" charset="-122"/>
                        </a:rPr>
                        <a:t>故意杀人罪既遂</a:t>
                      </a:r>
                    </a:p>
                  </a:txBody>
                  <a:tcPr anchor="ctr"/>
                </a:tc>
                <a:extLst>
                  <a:ext uri="{0D108BD9-81ED-4DB2-BD59-A6C34878D82A}">
                    <a16:rowId xmlns:a16="http://schemas.microsoft.com/office/drawing/2014/main" val="3039937692"/>
                  </a:ext>
                </a:extLst>
              </a:tr>
              <a:tr h="370840">
                <a:tc vMerge="1">
                  <a:txBody>
                    <a:bodyPr/>
                    <a:lstStyle/>
                    <a:p>
                      <a:endParaRPr lang="zh-CN" altLang="en-US" sz="1900" dirty="0">
                        <a:latin typeface="仿宋" panose="02010609060101010101" pitchFamily="49" charset="-122"/>
                        <a:ea typeface="仿宋" panose="02010609060101010101" pitchFamily="49" charset="-122"/>
                      </a:endParaRPr>
                    </a:p>
                  </a:txBody>
                  <a:tcPr anchor="ctr" anchorCtr="1"/>
                </a:tc>
                <a:tc>
                  <a:txBody>
                    <a:bodyPr/>
                    <a:lstStyle/>
                    <a:p>
                      <a:pPr algn="l"/>
                      <a:r>
                        <a:rPr lang="zh-CN" altLang="en-US" sz="2000" dirty="0">
                          <a:latin typeface="仿宋" panose="02010609060101010101" pitchFamily="49" charset="-122"/>
                          <a:ea typeface="仿宋" panose="02010609060101010101" pitchFamily="49" charset="-122"/>
                        </a:rPr>
                        <a:t>以为结果发生，</a:t>
                      </a:r>
                      <a:endParaRPr lang="en-US" altLang="zh-CN" sz="2000" dirty="0">
                        <a:latin typeface="仿宋" panose="02010609060101010101" pitchFamily="49" charset="-122"/>
                        <a:ea typeface="仿宋" panose="02010609060101010101" pitchFamily="49" charset="-122"/>
                      </a:endParaRPr>
                    </a:p>
                    <a:p>
                      <a:pPr algn="l"/>
                      <a:r>
                        <a:rPr lang="zh-CN" altLang="en-US" sz="2000" dirty="0">
                          <a:latin typeface="仿宋" panose="02010609060101010101" pitchFamily="49" charset="-122"/>
                          <a:ea typeface="仿宋" panose="02010609060101010101" pitchFamily="49" charset="-122"/>
                        </a:rPr>
                        <a:t>实际没发生</a:t>
                      </a:r>
                    </a:p>
                  </a:txBody>
                  <a:tcPr anchor="ctr"/>
                </a:tc>
                <a:tc>
                  <a:txBody>
                    <a:bodyPr/>
                    <a:lstStyle/>
                    <a:p>
                      <a:pPr algn="l"/>
                      <a:r>
                        <a:rPr lang="zh-CN" altLang="en-US" sz="2000" dirty="0">
                          <a:latin typeface="仿宋" panose="02010609060101010101" pitchFamily="49" charset="-122"/>
                          <a:ea typeface="仿宋" panose="02010609060101010101" pitchFamily="49" charset="-122"/>
                        </a:rPr>
                        <a:t>以为杀死人，</a:t>
                      </a:r>
                      <a:endParaRPr lang="en-US" altLang="zh-CN" sz="2000" dirty="0">
                        <a:latin typeface="仿宋" panose="02010609060101010101" pitchFamily="49" charset="-122"/>
                        <a:ea typeface="仿宋" panose="02010609060101010101" pitchFamily="49" charset="-122"/>
                      </a:endParaRPr>
                    </a:p>
                    <a:p>
                      <a:pPr algn="l"/>
                      <a:r>
                        <a:rPr lang="zh-CN" altLang="en-US" sz="2000" dirty="0">
                          <a:latin typeface="仿宋" panose="02010609060101010101" pitchFamily="49" charset="-122"/>
                          <a:ea typeface="仿宋" panose="02010609060101010101" pitchFamily="49" charset="-122"/>
                        </a:rPr>
                        <a:t>其实没死</a:t>
                      </a:r>
                    </a:p>
                  </a:txBody>
                  <a:tcPr anchor="ctr"/>
                </a:tc>
                <a:tc>
                  <a:txBody>
                    <a:bodyPr/>
                    <a:lstStyle/>
                    <a:p>
                      <a:pPr algn="l"/>
                      <a:r>
                        <a:rPr lang="zh-CN" altLang="en-US" sz="2000" dirty="0">
                          <a:latin typeface="仿宋" panose="02010609060101010101" pitchFamily="49" charset="-122"/>
                          <a:ea typeface="仿宋" panose="02010609060101010101" pitchFamily="49" charset="-122"/>
                        </a:rPr>
                        <a:t>故意杀人罪未遂</a:t>
                      </a:r>
                    </a:p>
                  </a:txBody>
                  <a:tcPr anchor="ctr"/>
                </a:tc>
                <a:extLst>
                  <a:ext uri="{0D108BD9-81ED-4DB2-BD59-A6C34878D82A}">
                    <a16:rowId xmlns:a16="http://schemas.microsoft.com/office/drawing/2014/main" val="4212572398"/>
                  </a:ext>
                </a:extLst>
              </a:tr>
              <a:tr h="370840">
                <a:tc vMerge="1">
                  <a:txBody>
                    <a:bodyPr/>
                    <a:lstStyle/>
                    <a:p>
                      <a:endParaRPr lang="zh-CN" altLang="en-US" sz="1900" dirty="0">
                        <a:latin typeface="仿宋" panose="02010609060101010101" pitchFamily="49" charset="-122"/>
                        <a:ea typeface="仿宋" panose="02010609060101010101" pitchFamily="49" charset="-122"/>
                      </a:endParaRPr>
                    </a:p>
                  </a:txBody>
                  <a:tcPr anchor="ctr" anchorCtr="1"/>
                </a:tc>
                <a:tc>
                  <a:txBody>
                    <a:bodyPr/>
                    <a:lstStyle/>
                    <a:p>
                      <a:pPr algn="l"/>
                      <a:r>
                        <a:rPr lang="zh-CN" altLang="en-US" sz="2000" dirty="0">
                          <a:latin typeface="仿宋" panose="02010609060101010101" pitchFamily="49" charset="-122"/>
                          <a:ea typeface="仿宋" panose="02010609060101010101" pitchFamily="49" charset="-122"/>
                        </a:rPr>
                        <a:t>认错了结果发生的原因</a:t>
                      </a:r>
                    </a:p>
                  </a:txBody>
                  <a:tcPr anchor="ctr"/>
                </a:tc>
                <a:tc>
                  <a:txBody>
                    <a:bodyPr/>
                    <a:lstStyle/>
                    <a:p>
                      <a:pPr algn="l"/>
                      <a:r>
                        <a:rPr lang="zh-CN" altLang="en-US" sz="2000" dirty="0">
                          <a:latin typeface="仿宋" panose="02010609060101010101" pitchFamily="49" charset="-122"/>
                          <a:ea typeface="仿宋" panose="02010609060101010101" pitchFamily="49" charset="-122"/>
                        </a:rPr>
                        <a:t>欲淹死，实摔死</a:t>
                      </a:r>
                    </a:p>
                  </a:txBody>
                  <a:tcPr anchor="ctr"/>
                </a:tc>
                <a:tc>
                  <a:txBody>
                    <a:bodyPr/>
                    <a:lstStyle/>
                    <a:p>
                      <a:pPr algn="l"/>
                      <a:r>
                        <a:rPr lang="zh-CN" altLang="en-US" sz="2000" dirty="0">
                          <a:latin typeface="仿宋" panose="02010609060101010101" pitchFamily="49" charset="-122"/>
                          <a:ea typeface="仿宋" panose="02010609060101010101" pitchFamily="49" charset="-122"/>
                        </a:rPr>
                        <a:t>故意杀人罪既遂</a:t>
                      </a:r>
                    </a:p>
                  </a:txBody>
                  <a:tcPr anchor="ctr"/>
                </a:tc>
                <a:extLst>
                  <a:ext uri="{0D108BD9-81ED-4DB2-BD59-A6C34878D82A}">
                    <a16:rowId xmlns:a16="http://schemas.microsoft.com/office/drawing/2014/main" val="4145572842"/>
                  </a:ext>
                </a:extLst>
              </a:tr>
              <a:tr h="370840">
                <a:tc vMerge="1">
                  <a:txBody>
                    <a:bodyPr/>
                    <a:lstStyle/>
                    <a:p>
                      <a:endParaRPr lang="zh-CN" altLang="en-US" sz="1900" dirty="0">
                        <a:latin typeface="仿宋" panose="02010609060101010101" pitchFamily="49" charset="-122"/>
                        <a:ea typeface="仿宋" panose="02010609060101010101" pitchFamily="49" charset="-122"/>
                      </a:endParaRPr>
                    </a:p>
                  </a:txBody>
                  <a:tcPr anchor="ctr" anchorCtr="1"/>
                </a:tc>
                <a:tc>
                  <a:txBody>
                    <a:bodyPr/>
                    <a:lstStyle/>
                    <a:p>
                      <a:pPr algn="l"/>
                      <a:r>
                        <a:rPr lang="zh-CN" altLang="en-US" sz="2000" dirty="0">
                          <a:latin typeface="仿宋" panose="02010609060101010101" pitchFamily="49" charset="-122"/>
                          <a:ea typeface="仿宋" panose="02010609060101010101" pitchFamily="49" charset="-122"/>
                        </a:rPr>
                        <a:t>认错了结果发生的时间</a:t>
                      </a:r>
                    </a:p>
                  </a:txBody>
                  <a:tcPr anchor="ctr"/>
                </a:tc>
                <a:tc>
                  <a:txBody>
                    <a:bodyPr/>
                    <a:lstStyle/>
                    <a:p>
                      <a:pPr algn="l"/>
                      <a:r>
                        <a:rPr lang="zh-CN" altLang="en-US" sz="2000" dirty="0">
                          <a:latin typeface="仿宋" panose="02010609060101010101" pitchFamily="49" charset="-122"/>
                          <a:ea typeface="仿宋" panose="02010609060101010101" pitchFamily="49" charset="-122"/>
                        </a:rPr>
                        <a:t>死早了，死晚了</a:t>
                      </a:r>
                    </a:p>
                  </a:txBody>
                  <a:tcPr anchor="ctr"/>
                </a:tc>
                <a:tc>
                  <a:txBody>
                    <a:bodyPr/>
                    <a:lstStyle/>
                    <a:p>
                      <a:pPr algn="l"/>
                      <a:r>
                        <a:rPr lang="zh-CN" altLang="en-US" sz="2000" dirty="0">
                          <a:latin typeface="仿宋" panose="02010609060101010101" pitchFamily="49" charset="-122"/>
                          <a:ea typeface="仿宋" panose="02010609060101010101" pitchFamily="49" charset="-122"/>
                        </a:rPr>
                        <a:t>故意杀人罪既遂</a:t>
                      </a:r>
                    </a:p>
                  </a:txBody>
                  <a:tcPr anchor="ctr"/>
                </a:tc>
                <a:extLst>
                  <a:ext uri="{0D108BD9-81ED-4DB2-BD59-A6C34878D82A}">
                    <a16:rowId xmlns:a16="http://schemas.microsoft.com/office/drawing/2014/main" val="370356297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000" dirty="0">
                          <a:latin typeface="仿宋" panose="02010609060101010101" pitchFamily="49" charset="-122"/>
                          <a:ea typeface="仿宋" panose="02010609060101010101" pitchFamily="49" charset="-122"/>
                        </a:rPr>
                        <a:t>手段错误</a:t>
                      </a:r>
                    </a:p>
                  </a:txBody>
                  <a:tcPr anchor="ctr" anchorCtr="1"/>
                </a:tc>
                <a:tc>
                  <a:txBody>
                    <a:bodyPr/>
                    <a:lstStyle/>
                    <a:p>
                      <a:pPr algn="l"/>
                      <a:r>
                        <a:rPr lang="zh-CN" altLang="en-US" sz="2000" dirty="0">
                          <a:latin typeface="仿宋" panose="02010609060101010101" pitchFamily="49" charset="-122"/>
                          <a:ea typeface="仿宋" panose="02010609060101010101" pitchFamily="49" charset="-122"/>
                        </a:rPr>
                        <a:t>对犯罪手段发生误用</a:t>
                      </a:r>
                    </a:p>
                  </a:txBody>
                  <a:tcPr anchor="ctr"/>
                </a:tc>
                <a:tc>
                  <a:txBody>
                    <a:bodyPr/>
                    <a:lstStyle/>
                    <a:p>
                      <a:pPr algn="l"/>
                      <a:r>
                        <a:rPr lang="zh-CN" altLang="en-US" sz="2000" dirty="0">
                          <a:latin typeface="仿宋" panose="02010609060101010101" pitchFamily="49" charset="-122"/>
                          <a:ea typeface="仿宋" panose="02010609060101010101" pitchFamily="49" charset="-122"/>
                        </a:rPr>
                        <a:t>误将白糖</a:t>
                      </a:r>
                      <a:endParaRPr lang="en-US" altLang="zh-CN" sz="2000" dirty="0">
                        <a:latin typeface="仿宋" panose="02010609060101010101" pitchFamily="49" charset="-122"/>
                        <a:ea typeface="仿宋" panose="02010609060101010101" pitchFamily="49" charset="-122"/>
                      </a:endParaRPr>
                    </a:p>
                    <a:p>
                      <a:pPr algn="l"/>
                      <a:r>
                        <a:rPr lang="zh-CN" altLang="en-US" sz="2000" dirty="0">
                          <a:latin typeface="仿宋" panose="02010609060101010101" pitchFamily="49" charset="-122"/>
                          <a:ea typeface="仿宋" panose="02010609060101010101" pitchFamily="49" charset="-122"/>
                        </a:rPr>
                        <a:t>当砒霜杀人</a:t>
                      </a:r>
                    </a:p>
                  </a:txBody>
                  <a:tcPr anchor="ctr"/>
                </a:tc>
                <a:tc>
                  <a:txBody>
                    <a:bodyPr/>
                    <a:lstStyle/>
                    <a:p>
                      <a:pPr algn="l"/>
                      <a:r>
                        <a:rPr lang="zh-CN" altLang="en-US" sz="2000" dirty="0">
                          <a:latin typeface="仿宋" panose="02010609060101010101" pitchFamily="49" charset="-122"/>
                          <a:ea typeface="仿宋" panose="02010609060101010101" pitchFamily="49" charset="-122"/>
                        </a:rPr>
                        <a:t>故意杀人罪未遂</a:t>
                      </a:r>
                    </a:p>
                  </a:txBody>
                  <a:tcPr anchor="ctr"/>
                </a:tc>
                <a:extLst>
                  <a:ext uri="{0D108BD9-81ED-4DB2-BD59-A6C34878D82A}">
                    <a16:rowId xmlns:a16="http://schemas.microsoft.com/office/drawing/2014/main" val="1663887086"/>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06D17-9D68-289E-5938-E5C5C2DB1F1E}"/>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C3A8A2EC-95A0-C846-06F2-B0AE022F7837}"/>
              </a:ext>
            </a:extLst>
          </p:cNvPr>
          <p:cNvSpPr/>
          <p:nvPr/>
        </p:nvSpPr>
        <p:spPr>
          <a:xfrm>
            <a:off x="1979712" y="1052736"/>
            <a:ext cx="4427984" cy="461665"/>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zh-CN" altLang="en-US" sz="2400" b="1" dirty="0">
                <a:solidFill>
                  <a:srgbClr val="000000"/>
                </a:solidFill>
                <a:latin typeface="黑体" panose="02010609060101010101" pitchFamily="49" charset="-122"/>
                <a:ea typeface="黑体" panose="02010609060101010101" pitchFamily="49" charset="-122"/>
              </a:rPr>
              <a:t>行为与责任同时存在原则</a:t>
            </a:r>
            <a:endParaRPr lang="en-US" altLang="zh-CN" sz="2400" b="1" dirty="0">
              <a:solidFill>
                <a:srgbClr val="000000"/>
              </a:solidFill>
              <a:latin typeface="黑体" panose="02010609060101010101" pitchFamily="49" charset="-122"/>
              <a:ea typeface="黑体" panose="02010609060101010101" pitchFamily="49" charset="-122"/>
            </a:endParaRPr>
          </a:p>
        </p:txBody>
      </p:sp>
      <p:graphicFrame>
        <p:nvGraphicFramePr>
          <p:cNvPr id="3" name="表格 2">
            <a:extLst>
              <a:ext uri="{FF2B5EF4-FFF2-40B4-BE49-F238E27FC236}">
                <a16:creationId xmlns:a16="http://schemas.microsoft.com/office/drawing/2014/main" id="{383B7B65-B732-728A-06F4-3569886690A6}"/>
              </a:ext>
            </a:extLst>
          </p:cNvPr>
          <p:cNvGraphicFramePr>
            <a:graphicFrameLocks noGrp="1"/>
          </p:cNvGraphicFramePr>
          <p:nvPr>
            <p:extLst>
              <p:ext uri="{D42A27DB-BD31-4B8C-83A1-F6EECF244321}">
                <p14:modId xmlns:p14="http://schemas.microsoft.com/office/powerpoint/2010/main" val="2787819191"/>
              </p:ext>
            </p:extLst>
          </p:nvPr>
        </p:nvGraphicFramePr>
        <p:xfrm>
          <a:off x="89755" y="1916832"/>
          <a:ext cx="8964489" cy="3810000"/>
        </p:xfrm>
        <a:graphic>
          <a:graphicData uri="http://schemas.openxmlformats.org/drawingml/2006/table">
            <a:tbl>
              <a:tblPr bandRow="1">
                <a:tableStyleId>{5C22544A-7EE6-4342-B048-85BDC9FD1C3A}</a:tableStyleId>
              </a:tblPr>
              <a:tblGrid>
                <a:gridCol w="2988163">
                  <a:extLst>
                    <a:ext uri="{9D8B030D-6E8A-4147-A177-3AD203B41FA5}">
                      <a16:colId xmlns:a16="http://schemas.microsoft.com/office/drawing/2014/main" val="3840959021"/>
                    </a:ext>
                  </a:extLst>
                </a:gridCol>
                <a:gridCol w="2934242">
                  <a:extLst>
                    <a:ext uri="{9D8B030D-6E8A-4147-A177-3AD203B41FA5}">
                      <a16:colId xmlns:a16="http://schemas.microsoft.com/office/drawing/2014/main" val="2559088992"/>
                    </a:ext>
                  </a:extLst>
                </a:gridCol>
                <a:gridCol w="3042084">
                  <a:extLst>
                    <a:ext uri="{9D8B030D-6E8A-4147-A177-3AD203B41FA5}">
                      <a16:colId xmlns:a16="http://schemas.microsoft.com/office/drawing/2014/main" val="4030638278"/>
                    </a:ext>
                  </a:extLst>
                </a:gridCol>
              </a:tblGrid>
              <a:tr h="621680">
                <a:tc>
                  <a:txBody>
                    <a:bodyPr/>
                    <a:lstStyle/>
                    <a:p>
                      <a:r>
                        <a:rPr lang="zh-CN" altLang="en-US" sz="2000" kern="1200" dirty="0">
                          <a:solidFill>
                            <a:schemeClr val="dk1"/>
                          </a:solidFill>
                          <a:latin typeface="仿宋" panose="02010609060101010101" pitchFamily="49" charset="-122"/>
                          <a:ea typeface="仿宋" panose="02010609060101010101" pitchFamily="49" charset="-122"/>
                          <a:cs typeface="+mn-cs"/>
                        </a:rPr>
                        <a:t>行为与罪过同时存在</a:t>
                      </a:r>
                      <a:endParaRPr lang="zh-CN" altLang="en-US" sz="2000" dirty="0">
                        <a:latin typeface="仿宋" panose="02010609060101010101" pitchFamily="49" charset="-122"/>
                        <a:ea typeface="仿宋" panose="02010609060101010101" pitchFamily="49" charset="-122"/>
                      </a:endParaRPr>
                    </a:p>
                  </a:txBody>
                  <a:tcPr anchor="ctr"/>
                </a:tc>
                <a:tc>
                  <a:txBody>
                    <a:bodyPr/>
                    <a:lstStyle/>
                    <a:p>
                      <a:r>
                        <a:rPr lang="zh-CN" altLang="en-US" sz="2000" kern="1200" dirty="0">
                          <a:solidFill>
                            <a:schemeClr val="dk1"/>
                          </a:solidFill>
                          <a:latin typeface="仿宋" panose="02010609060101010101" pitchFamily="49" charset="-122"/>
                          <a:ea typeface="仿宋" panose="02010609060101010101" pitchFamily="49" charset="-122"/>
                          <a:cs typeface="+mn-cs"/>
                        </a:rPr>
                        <a:t>以行为时为基准认定故意、过失</a:t>
                      </a:r>
                      <a:endParaRPr lang="zh-CN" altLang="en-US" sz="2000" dirty="0">
                        <a:latin typeface="仿宋" panose="02010609060101010101" pitchFamily="49" charset="-122"/>
                        <a:ea typeface="仿宋" panose="02010609060101010101" pitchFamily="49" charset="-122"/>
                      </a:endParaRPr>
                    </a:p>
                  </a:txBody>
                  <a:tcPr anchor="ctr"/>
                </a:tc>
                <a:tc>
                  <a:txBody>
                    <a:bodyPr/>
                    <a:lstStyle/>
                    <a:p>
                      <a:r>
                        <a:rPr lang="zh-CN" altLang="en-US" sz="2000" kern="1200" dirty="0">
                          <a:solidFill>
                            <a:schemeClr val="dk1"/>
                          </a:solidFill>
                          <a:latin typeface="仿宋" panose="02010609060101010101" pitchFamily="49" charset="-122"/>
                          <a:ea typeface="仿宋" panose="02010609060101010101" pitchFamily="49" charset="-122"/>
                          <a:cs typeface="+mn-cs"/>
                        </a:rPr>
                        <a:t>不是以结果发生时为基准</a:t>
                      </a:r>
                      <a:endParaRPr lang="zh-CN" altLang="en-US" sz="2000" dirty="0">
                        <a:latin typeface="仿宋" panose="02010609060101010101" pitchFamily="49" charset="-122"/>
                        <a:ea typeface="仿宋" panose="02010609060101010101" pitchFamily="49" charset="-122"/>
                      </a:endParaRPr>
                    </a:p>
                  </a:txBody>
                  <a:tcPr anchor="ctr"/>
                </a:tc>
                <a:extLst>
                  <a:ext uri="{0D108BD9-81ED-4DB2-BD59-A6C34878D82A}">
                    <a16:rowId xmlns:a16="http://schemas.microsoft.com/office/drawing/2014/main" val="1688498462"/>
                  </a:ext>
                </a:extLst>
              </a:tr>
              <a:tr h="640720">
                <a:tc>
                  <a:txBody>
                    <a:bodyPr/>
                    <a:lstStyle/>
                    <a:p>
                      <a:r>
                        <a:rPr lang="zh-CN" altLang="en-US" sz="2000" kern="1200" dirty="0">
                          <a:solidFill>
                            <a:schemeClr val="dk1"/>
                          </a:solidFill>
                          <a:latin typeface="仿宋" panose="02010609060101010101" pitchFamily="49" charset="-122"/>
                          <a:ea typeface="仿宋" panose="02010609060101010101" pitchFamily="49" charset="-122"/>
                          <a:cs typeface="+mn-cs"/>
                        </a:rPr>
                        <a:t>行为与目的同时存在</a:t>
                      </a:r>
                      <a:endParaRPr lang="zh-CN" altLang="en-US" sz="2000" dirty="0">
                        <a:latin typeface="仿宋" panose="02010609060101010101" pitchFamily="49" charset="-122"/>
                        <a:ea typeface="仿宋" panose="02010609060101010101" pitchFamily="49" charset="-122"/>
                      </a:endParaRPr>
                    </a:p>
                  </a:txBody>
                  <a:tcPr anchor="ctr"/>
                </a:tc>
                <a:tc>
                  <a:txBody>
                    <a:bodyPr/>
                    <a:lstStyle/>
                    <a:p>
                      <a:r>
                        <a:rPr lang="zh-CN" altLang="en-US" sz="2000" kern="1200" dirty="0">
                          <a:solidFill>
                            <a:schemeClr val="dk1"/>
                          </a:solidFill>
                          <a:latin typeface="仿宋" panose="02010609060101010101" pitchFamily="49" charset="-122"/>
                          <a:ea typeface="仿宋" panose="02010609060101010101" pitchFamily="49" charset="-122"/>
                          <a:cs typeface="+mn-cs"/>
                        </a:rPr>
                        <a:t>以行为时为基准认定有无犯罪目的</a:t>
                      </a:r>
                      <a:endParaRPr lang="zh-CN" altLang="en-US" sz="2000" dirty="0">
                        <a:latin typeface="仿宋" panose="02010609060101010101" pitchFamily="49" charset="-122"/>
                        <a:ea typeface="仿宋" panose="02010609060101010101" pitchFamily="49" charset="-122"/>
                      </a:endParaRPr>
                    </a:p>
                  </a:txBody>
                  <a:tcPr anchor="ctr"/>
                </a:tc>
                <a:tc>
                  <a:txBody>
                    <a:bodyPr/>
                    <a:lstStyle/>
                    <a:p>
                      <a:r>
                        <a:rPr lang="zh-CN" altLang="en-US" sz="2000" kern="1200" dirty="0">
                          <a:solidFill>
                            <a:schemeClr val="dk1"/>
                          </a:solidFill>
                          <a:latin typeface="仿宋" panose="02010609060101010101" pitchFamily="49" charset="-122"/>
                          <a:ea typeface="仿宋" panose="02010609060101010101" pitchFamily="49" charset="-122"/>
                          <a:cs typeface="+mn-cs"/>
                        </a:rPr>
                        <a:t>不是以行为结束后为基准</a:t>
                      </a:r>
                      <a:endParaRPr lang="zh-CN" altLang="en-US" sz="2000" dirty="0">
                        <a:latin typeface="仿宋" panose="02010609060101010101" pitchFamily="49" charset="-122"/>
                        <a:ea typeface="仿宋" panose="02010609060101010101" pitchFamily="49" charset="-122"/>
                      </a:endParaRPr>
                    </a:p>
                  </a:txBody>
                  <a:tcPr anchor="ctr"/>
                </a:tc>
                <a:extLst>
                  <a:ext uri="{0D108BD9-81ED-4DB2-BD59-A6C34878D82A}">
                    <a16:rowId xmlns:a16="http://schemas.microsoft.com/office/drawing/2014/main" val="2550482218"/>
                  </a:ext>
                </a:extLst>
              </a:tr>
              <a:tr h="370840">
                <a:tc>
                  <a:txBody>
                    <a:bodyPr/>
                    <a:lstStyle/>
                    <a:p>
                      <a:r>
                        <a:rPr lang="zh-CN" altLang="en-US" sz="2000" kern="1200" dirty="0">
                          <a:solidFill>
                            <a:schemeClr val="dk1"/>
                          </a:solidFill>
                          <a:latin typeface="仿宋" panose="02010609060101010101" pitchFamily="49" charset="-122"/>
                          <a:ea typeface="仿宋" panose="02010609060101010101" pitchFamily="49" charset="-122"/>
                          <a:cs typeface="+mn-cs"/>
                        </a:rPr>
                        <a:t>行为与责任年龄同时存在</a:t>
                      </a:r>
                      <a:endParaRPr lang="zh-CN" altLang="en-US" sz="2000" dirty="0">
                        <a:latin typeface="仿宋" panose="02010609060101010101" pitchFamily="49" charset="-122"/>
                        <a:ea typeface="仿宋" panose="02010609060101010101" pitchFamily="49" charset="-122"/>
                      </a:endParaRPr>
                    </a:p>
                  </a:txBody>
                  <a:tcPr anchor="ctr"/>
                </a:tc>
                <a:tc>
                  <a:txBody>
                    <a:bodyPr/>
                    <a:lstStyle/>
                    <a:p>
                      <a:r>
                        <a:rPr lang="zh-CN" altLang="en-US" sz="2000" kern="1200" dirty="0">
                          <a:solidFill>
                            <a:schemeClr val="dk1"/>
                          </a:solidFill>
                          <a:latin typeface="仿宋" panose="02010609060101010101" pitchFamily="49" charset="-122"/>
                          <a:ea typeface="仿宋" panose="02010609060101010101" pitchFamily="49" charset="-122"/>
                          <a:cs typeface="+mn-cs"/>
                        </a:rPr>
                        <a:t>以行为时为基准计算责任年龄</a:t>
                      </a:r>
                      <a:endParaRPr lang="zh-CN" altLang="en-US" sz="2000" dirty="0">
                        <a:latin typeface="仿宋" panose="02010609060101010101" pitchFamily="49" charset="-122"/>
                        <a:ea typeface="仿宋" panose="02010609060101010101" pitchFamily="49" charset="-122"/>
                      </a:endParaRPr>
                    </a:p>
                  </a:txBody>
                  <a:tcPr anchor="ctr"/>
                </a:tc>
                <a:tc>
                  <a:txBody>
                    <a:bodyPr/>
                    <a:lstStyle/>
                    <a:p>
                      <a:r>
                        <a:rPr lang="zh-CN" altLang="en-US" sz="2000" kern="1200" dirty="0">
                          <a:solidFill>
                            <a:schemeClr val="dk1"/>
                          </a:solidFill>
                          <a:latin typeface="仿宋" panose="02010609060101010101" pitchFamily="49" charset="-122"/>
                          <a:ea typeface="仿宋" panose="02010609060101010101" pitchFamily="49" charset="-122"/>
                          <a:cs typeface="+mn-cs"/>
                        </a:rPr>
                        <a:t>不是以结果发生时为基准</a:t>
                      </a:r>
                      <a:endParaRPr lang="zh-CN" altLang="en-US" sz="2000" dirty="0">
                        <a:latin typeface="仿宋" panose="02010609060101010101" pitchFamily="49" charset="-122"/>
                        <a:ea typeface="仿宋" panose="02010609060101010101" pitchFamily="49" charset="-122"/>
                      </a:endParaRPr>
                    </a:p>
                  </a:txBody>
                  <a:tcPr anchor="ctr"/>
                </a:tc>
                <a:extLst>
                  <a:ext uri="{0D108BD9-81ED-4DB2-BD59-A6C34878D82A}">
                    <a16:rowId xmlns:a16="http://schemas.microsoft.com/office/drawing/2014/main" val="1633817364"/>
                  </a:ext>
                </a:extLst>
              </a:tr>
              <a:tr h="370840">
                <a:tc>
                  <a:txBody>
                    <a:bodyPr/>
                    <a:lstStyle/>
                    <a:p>
                      <a:r>
                        <a:rPr lang="zh-CN" altLang="en-US" sz="2000" kern="1200" dirty="0">
                          <a:solidFill>
                            <a:schemeClr val="dk1"/>
                          </a:solidFill>
                          <a:latin typeface="仿宋" panose="02010609060101010101" pitchFamily="49" charset="-122"/>
                          <a:ea typeface="仿宋" panose="02010609060101010101" pitchFamily="49" charset="-122"/>
                          <a:cs typeface="+mn-cs"/>
                        </a:rPr>
                        <a:t>行为与责任能力同时存在</a:t>
                      </a:r>
                      <a:endParaRPr lang="zh-CN" altLang="en-US" sz="2000" dirty="0">
                        <a:latin typeface="仿宋" panose="02010609060101010101" pitchFamily="49" charset="-122"/>
                        <a:ea typeface="仿宋" panose="02010609060101010101" pitchFamily="49" charset="-122"/>
                      </a:endParaRPr>
                    </a:p>
                  </a:txBody>
                  <a:tcPr anchor="ctr"/>
                </a:tc>
                <a:tc>
                  <a:txBody>
                    <a:bodyPr/>
                    <a:lstStyle/>
                    <a:p>
                      <a:r>
                        <a:rPr lang="zh-CN" altLang="en-US" sz="2000" kern="1200" dirty="0">
                          <a:solidFill>
                            <a:schemeClr val="dk1"/>
                          </a:solidFill>
                          <a:latin typeface="仿宋" panose="02010609060101010101" pitchFamily="49" charset="-122"/>
                          <a:ea typeface="仿宋" panose="02010609060101010101" pitchFamily="49" charset="-122"/>
                          <a:cs typeface="+mn-cs"/>
                        </a:rPr>
                        <a:t>要求实施行为时有责任能力</a:t>
                      </a:r>
                      <a:endParaRPr lang="zh-CN" altLang="en-US" sz="2000" dirty="0">
                        <a:latin typeface="仿宋" panose="02010609060101010101" pitchFamily="49" charset="-122"/>
                        <a:ea typeface="仿宋" panose="02010609060101010101" pitchFamily="49" charset="-122"/>
                      </a:endParaRPr>
                    </a:p>
                  </a:txBody>
                  <a:tcPr anchor="ctr"/>
                </a:tc>
                <a:tc>
                  <a:txBody>
                    <a:bodyPr/>
                    <a:lstStyle/>
                    <a:p>
                      <a:r>
                        <a:rPr lang="zh-CN" altLang="en-US" sz="2000" kern="1200" dirty="0">
                          <a:solidFill>
                            <a:schemeClr val="dk1"/>
                          </a:solidFill>
                          <a:latin typeface="仿宋" panose="02010609060101010101" pitchFamily="49" charset="-122"/>
                          <a:ea typeface="仿宋" panose="02010609060101010101" pitchFamily="49" charset="-122"/>
                          <a:cs typeface="+mn-cs"/>
                        </a:rPr>
                        <a:t>不要求结果发生时有责任能力</a:t>
                      </a:r>
                      <a:endParaRPr lang="zh-CN" altLang="en-US" sz="2000" dirty="0">
                        <a:latin typeface="仿宋" panose="02010609060101010101" pitchFamily="49" charset="-122"/>
                        <a:ea typeface="仿宋" panose="02010609060101010101" pitchFamily="49" charset="-122"/>
                      </a:endParaRPr>
                    </a:p>
                  </a:txBody>
                  <a:tcPr anchor="ctr"/>
                </a:tc>
                <a:extLst>
                  <a:ext uri="{0D108BD9-81ED-4DB2-BD59-A6C34878D82A}">
                    <a16:rowId xmlns:a16="http://schemas.microsoft.com/office/drawing/2014/main" val="1410504002"/>
                  </a:ext>
                </a:extLst>
              </a:tr>
              <a:tr h="370840">
                <a:tc>
                  <a:txBody>
                    <a:bodyPr/>
                    <a:lstStyle/>
                    <a:p>
                      <a:r>
                        <a:rPr lang="zh-CN" altLang="en-US" sz="2000" kern="1200" dirty="0">
                          <a:solidFill>
                            <a:schemeClr val="dk1"/>
                          </a:solidFill>
                          <a:latin typeface="仿宋" panose="02010609060101010101" pitchFamily="49" charset="-122"/>
                          <a:ea typeface="仿宋" panose="02010609060101010101" pitchFamily="49" charset="-122"/>
                          <a:cs typeface="+mn-cs"/>
                        </a:rPr>
                        <a:t>例外</a:t>
                      </a:r>
                      <a:endParaRPr lang="zh-CN" altLang="en-US" sz="2000" dirty="0">
                        <a:latin typeface="仿宋" panose="02010609060101010101" pitchFamily="49" charset="-122"/>
                        <a:ea typeface="仿宋" panose="02010609060101010101" pitchFamily="49" charset="-122"/>
                      </a:endParaRPr>
                    </a:p>
                  </a:txBody>
                  <a:tcPr anchor="ctr"/>
                </a:tc>
                <a:tc>
                  <a:txBody>
                    <a:bodyPr/>
                    <a:lstStyle/>
                    <a:p>
                      <a:r>
                        <a:rPr lang="zh-CN" altLang="en-US" sz="2000" kern="1200" dirty="0">
                          <a:solidFill>
                            <a:schemeClr val="dk1"/>
                          </a:solidFill>
                          <a:latin typeface="仿宋" panose="02010609060101010101" pitchFamily="49" charset="-122"/>
                          <a:ea typeface="仿宋" panose="02010609060101010101" pitchFamily="49" charset="-122"/>
                          <a:cs typeface="+mn-cs"/>
                        </a:rPr>
                        <a:t>原因自由行为</a:t>
                      </a:r>
                      <a:endParaRPr lang="zh-CN" altLang="en-US" sz="2000" dirty="0">
                        <a:latin typeface="仿宋" panose="02010609060101010101" pitchFamily="49" charset="-122"/>
                        <a:ea typeface="仿宋" panose="02010609060101010101" pitchFamily="49" charset="-122"/>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000" kern="1200" dirty="0">
                          <a:solidFill>
                            <a:schemeClr val="dk1"/>
                          </a:solidFill>
                          <a:latin typeface="仿宋" panose="02010609060101010101" pitchFamily="49" charset="-122"/>
                          <a:ea typeface="仿宋" panose="02010609060101010101" pitchFamily="49" charset="-122"/>
                          <a:cs typeface="+mn-cs"/>
                        </a:rPr>
                        <a:t>以实施原因行为时为基准认定有无罪过、有无责任能力</a:t>
                      </a:r>
                    </a:p>
                  </a:txBody>
                  <a:tcPr anchor="ctr"/>
                </a:tc>
                <a:extLst>
                  <a:ext uri="{0D108BD9-81ED-4DB2-BD59-A6C34878D82A}">
                    <a16:rowId xmlns:a16="http://schemas.microsoft.com/office/drawing/2014/main" val="3379125015"/>
                  </a:ext>
                </a:extLst>
              </a:tr>
            </a:tbl>
          </a:graphicData>
        </a:graphic>
      </p:graphicFrame>
    </p:spTree>
    <p:extLst>
      <p:ext uri="{BB962C8B-B14F-4D97-AF65-F5344CB8AC3E}">
        <p14:creationId xmlns:p14="http://schemas.microsoft.com/office/powerpoint/2010/main" val="1400711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6345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8E37CE9B-D04E-3392-70B7-3C3BC81D076A}"/>
              </a:ext>
            </a:extLst>
          </p:cNvPr>
          <p:cNvSpPr/>
          <p:nvPr/>
        </p:nvSpPr>
        <p:spPr>
          <a:xfrm>
            <a:off x="71500" y="228123"/>
            <a:ext cx="9001000" cy="6401753"/>
          </a:xfrm>
          <a:prstGeom prst="rect">
            <a:avLst/>
          </a:prstGeom>
        </p:spPr>
        <p:txBody>
          <a:bodyPr wrap="square">
            <a:spAutoFit/>
          </a:bodyPr>
          <a:lstStyle/>
          <a:p>
            <a:pPr algn="ctr" eaLnBrk="1">
              <a:defRPr/>
            </a:pPr>
            <a:r>
              <a:rPr lang="zh-CN" altLang="en-US" sz="2800" b="1" dirty="0">
                <a:solidFill>
                  <a:srgbClr val="000000"/>
                </a:solidFill>
                <a:latin typeface="黑体" panose="02010609060101010101" pitchFamily="49" charset="-122"/>
                <a:ea typeface="黑体" panose="02010609060101010101" pitchFamily="49" charset="-122"/>
              </a:rPr>
              <a:t>第二节 犯罪故意</a:t>
            </a:r>
            <a:endParaRPr lang="en-US" altLang="zh-CN" sz="28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小案例</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夜间，甲误将警察乙检查当作歹徒抢劫对之进行“反击”，一拳致乙重伤。甲主观上是否具有犯罪故意？（误伤警察案）</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一、犯罪故意的概念和特征</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第</a:t>
            </a:r>
            <a:r>
              <a:rPr lang="en-US" altLang="zh-CN" sz="2400" dirty="0">
                <a:solidFill>
                  <a:srgbClr val="000000"/>
                </a:solidFill>
                <a:latin typeface="仿宋" panose="02010609060101010101" pitchFamily="49" charset="-122"/>
                <a:ea typeface="仿宋" panose="02010609060101010101" pitchFamily="49" charset="-122"/>
              </a:rPr>
              <a:t>14</a:t>
            </a:r>
            <a:r>
              <a:rPr lang="zh-CN" altLang="en-US" sz="2400" dirty="0">
                <a:solidFill>
                  <a:srgbClr val="000000"/>
                </a:solidFill>
                <a:latin typeface="仿宋" panose="02010609060101010101" pitchFamily="49" charset="-122"/>
                <a:ea typeface="仿宋" panose="02010609060101010101" pitchFamily="49" charset="-122"/>
              </a:rPr>
              <a:t>条</a:t>
            </a: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明知自己的行为会发生危害社会的结果，并且希望或者放任这种结果发生，因而构成犯罪的，是故意犯罪。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故意犯罪，</a:t>
            </a:r>
            <a:r>
              <a:rPr lang="zh-CN" altLang="en-US" sz="2400" dirty="0">
                <a:solidFill>
                  <a:srgbClr val="0070C0"/>
                </a:solidFill>
                <a:latin typeface="仿宋" panose="02010609060101010101" pitchFamily="49" charset="-122"/>
                <a:ea typeface="仿宋" panose="02010609060101010101" pitchFamily="49" charset="-122"/>
              </a:rPr>
              <a:t>应当负</a:t>
            </a:r>
            <a:r>
              <a:rPr lang="zh-CN" altLang="en-US" sz="2400" dirty="0">
                <a:solidFill>
                  <a:srgbClr val="000000"/>
                </a:solidFill>
                <a:latin typeface="仿宋" panose="02010609060101010101" pitchFamily="49" charset="-122"/>
                <a:ea typeface="仿宋" panose="02010609060101010101" pitchFamily="49" charset="-122"/>
              </a:rPr>
              <a:t>刑事责任。</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犯罪故意，</a:t>
            </a:r>
            <a:r>
              <a:rPr lang="zh-CN" altLang="en-US" sz="2400" dirty="0">
                <a:latin typeface="黑体" panose="02010609060101010101" pitchFamily="49" charset="-122"/>
                <a:ea typeface="黑体" panose="02010609060101010101" pitchFamily="49" charset="-122"/>
              </a:rPr>
              <a:t>指明知自己的行为</a:t>
            </a:r>
            <a:r>
              <a:rPr lang="zh-CN" altLang="en-US" sz="2400" dirty="0">
                <a:solidFill>
                  <a:srgbClr val="0070C0"/>
                </a:solidFill>
                <a:latin typeface="黑体" panose="02010609060101010101" pitchFamily="49" charset="-122"/>
                <a:ea typeface="黑体" panose="02010609060101010101" pitchFamily="49" charset="-122"/>
              </a:rPr>
              <a:t>会发生危害社会的结果</a:t>
            </a:r>
            <a:r>
              <a:rPr lang="zh-CN" altLang="en-US" sz="2400" dirty="0">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并且</a:t>
            </a:r>
            <a:r>
              <a:rPr lang="zh-CN" altLang="en-US" sz="2400" dirty="0">
                <a:solidFill>
                  <a:srgbClr val="0070C0"/>
                </a:solidFill>
                <a:latin typeface="黑体" panose="02010609060101010101" pitchFamily="49" charset="-122"/>
                <a:ea typeface="黑体" panose="02010609060101010101" pitchFamily="49" charset="-122"/>
              </a:rPr>
              <a:t>希望或者放任</a:t>
            </a:r>
            <a:r>
              <a:rPr lang="zh-CN" altLang="en-US" sz="2400" dirty="0">
                <a:solidFill>
                  <a:srgbClr val="000000"/>
                </a:solidFill>
                <a:latin typeface="黑体" panose="02010609060101010101" pitchFamily="49" charset="-122"/>
                <a:ea typeface="黑体" panose="02010609060101010101" pitchFamily="49" charset="-122"/>
              </a:rPr>
              <a:t>这种</a:t>
            </a:r>
            <a:r>
              <a:rPr lang="zh-CN" altLang="en-US" sz="2400" dirty="0">
                <a:solidFill>
                  <a:srgbClr val="0070C0"/>
                </a:solidFill>
                <a:latin typeface="黑体" panose="02010609060101010101" pitchFamily="49" charset="-122"/>
                <a:ea typeface="黑体" panose="02010609060101010101" pitchFamily="49" charset="-122"/>
              </a:rPr>
              <a:t>结果</a:t>
            </a:r>
            <a:r>
              <a:rPr lang="zh-CN" altLang="en-US" sz="2400" dirty="0">
                <a:solidFill>
                  <a:srgbClr val="000000"/>
                </a:solidFill>
                <a:latin typeface="黑体" panose="02010609060101010101" pitchFamily="49" charset="-122"/>
                <a:ea typeface="黑体" panose="02010609060101010101" pitchFamily="49" charset="-122"/>
              </a:rPr>
              <a:t>发生的</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心理态度</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区别于生活中的故意）</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成立犯罪故意，必须具备以下两个特征：</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认识因素，行为人</a:t>
            </a:r>
            <a:r>
              <a:rPr lang="zh-CN" altLang="en-US" sz="2400" dirty="0">
                <a:solidFill>
                  <a:srgbClr val="0070C0"/>
                </a:solidFill>
                <a:latin typeface="黑体" panose="02010609060101010101" pitchFamily="49" charset="-122"/>
                <a:ea typeface="黑体" panose="02010609060101010101" pitchFamily="49" charset="-122"/>
              </a:rPr>
              <a:t>明知</a:t>
            </a:r>
            <a:r>
              <a:rPr lang="zh-CN" altLang="en-US" sz="2400" dirty="0">
                <a:solidFill>
                  <a:srgbClr val="000000"/>
                </a:solidFill>
                <a:latin typeface="黑体" panose="02010609060101010101" pitchFamily="49" charset="-122"/>
                <a:ea typeface="黑体" panose="02010609060101010101" pitchFamily="49" charset="-122"/>
              </a:rPr>
              <a:t>自己的行为</a:t>
            </a:r>
            <a:r>
              <a:rPr lang="zh-CN" altLang="en-US" sz="2400" dirty="0">
                <a:solidFill>
                  <a:srgbClr val="0070C0"/>
                </a:solidFill>
                <a:latin typeface="黑体" panose="02010609060101010101" pitchFamily="49" charset="-122"/>
                <a:ea typeface="黑体" panose="02010609060101010101" pitchFamily="49" charset="-122"/>
              </a:rPr>
              <a:t>会</a:t>
            </a:r>
            <a:r>
              <a:rPr lang="zh-CN" altLang="en-US" sz="2400" dirty="0">
                <a:solidFill>
                  <a:srgbClr val="000000"/>
                </a:solidFill>
                <a:latin typeface="黑体" panose="02010609060101010101" pitchFamily="49" charset="-122"/>
                <a:ea typeface="黑体" panose="02010609060101010101" pitchFamily="49" charset="-122"/>
              </a:rPr>
              <a:t>发生危害社会的</a:t>
            </a:r>
            <a:r>
              <a:rPr lang="zh-CN" altLang="en-US" sz="2400" dirty="0">
                <a:solidFill>
                  <a:srgbClr val="0070C0"/>
                </a:solidFill>
                <a:latin typeface="黑体" panose="02010609060101010101" pitchFamily="49" charset="-122"/>
                <a:ea typeface="黑体" panose="02010609060101010101" pitchFamily="49" charset="-122"/>
              </a:rPr>
              <a:t>结果。</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意志因素，行为人</a:t>
            </a:r>
            <a:r>
              <a:rPr lang="zh-CN" altLang="en-US" sz="2400" dirty="0">
                <a:solidFill>
                  <a:srgbClr val="0070C0"/>
                </a:solidFill>
                <a:latin typeface="黑体" panose="02010609060101010101" pitchFamily="49" charset="-122"/>
                <a:ea typeface="黑体" panose="02010609060101010101" pitchFamily="49" charset="-122"/>
              </a:rPr>
              <a:t>希望或者放任</a:t>
            </a:r>
            <a:r>
              <a:rPr lang="zh-CN" altLang="en-US" sz="2400" dirty="0">
                <a:solidFill>
                  <a:srgbClr val="000000"/>
                </a:solidFill>
                <a:latin typeface="黑体" panose="02010609060101010101" pitchFamily="49" charset="-122"/>
                <a:ea typeface="黑体" panose="02010609060101010101" pitchFamily="49" charset="-122"/>
              </a:rPr>
              <a:t>这种</a:t>
            </a:r>
            <a:r>
              <a:rPr lang="zh-CN" altLang="en-US" sz="2400" dirty="0">
                <a:solidFill>
                  <a:srgbClr val="0070C0"/>
                </a:solidFill>
                <a:latin typeface="黑体" panose="02010609060101010101" pitchFamily="49" charset="-122"/>
                <a:ea typeface="黑体" panose="02010609060101010101" pitchFamily="49" charset="-122"/>
              </a:rPr>
              <a:t>危害结果</a:t>
            </a:r>
            <a:r>
              <a:rPr lang="zh-CN" altLang="en-US" sz="2400" dirty="0">
                <a:solidFill>
                  <a:srgbClr val="000000"/>
                </a:solidFill>
                <a:latin typeface="黑体" panose="02010609060101010101" pitchFamily="49" charset="-122"/>
                <a:ea typeface="黑体" panose="02010609060101010101" pitchFamily="49" charset="-122"/>
              </a:rPr>
              <a:t>发生。</a:t>
            </a:r>
            <a:endParaRPr lang="en-US" altLang="zh-CN" sz="2400" dirty="0">
              <a:solidFill>
                <a:srgbClr val="000000"/>
              </a:solidFill>
              <a:latin typeface="黑体" panose="02010609060101010101" pitchFamily="49" charset="-122"/>
              <a:ea typeface="黑体" panose="02010609060101010101" pitchFamily="49"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C3B24-1DD1-1567-0AD8-219EECD5F215}"/>
            </a:ext>
          </a:extLst>
        </p:cNvPr>
        <p:cNvGrpSpPr/>
        <p:nvPr/>
      </p:nvGrpSpPr>
      <p:grpSpPr>
        <a:xfrm>
          <a:off x="0" y="0"/>
          <a:ext cx="0" cy="0"/>
          <a:chOff x="0" y="0"/>
          <a:chExt cx="0" cy="0"/>
        </a:xfrm>
      </p:grpSpPr>
      <p:sp>
        <p:nvSpPr>
          <p:cNvPr id="3" name="矩形 2">
            <a:extLst>
              <a:ext uri="{FF2B5EF4-FFF2-40B4-BE49-F238E27FC236}">
                <a16:creationId xmlns:a16="http://schemas.microsoft.com/office/drawing/2014/main" id="{11AC117F-508B-6F23-34B4-92114DC11E04}"/>
              </a:ext>
            </a:extLst>
          </p:cNvPr>
          <p:cNvSpPr/>
          <p:nvPr/>
        </p:nvSpPr>
        <p:spPr>
          <a:xfrm>
            <a:off x="71500" y="116632"/>
            <a:ext cx="9001000" cy="6370975"/>
          </a:xfrm>
          <a:prstGeom prst="rect">
            <a:avLst/>
          </a:prstGeom>
        </p:spPr>
        <p:txBody>
          <a:bodyPr wrap="square">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二、认识因素</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指</a:t>
            </a:r>
            <a:r>
              <a:rPr lang="zh-CN" altLang="en-US" sz="2400" b="1" dirty="0">
                <a:solidFill>
                  <a:srgbClr val="0070C0"/>
                </a:solidFill>
                <a:latin typeface="黑体" panose="02010609060101010101" pitchFamily="49" charset="-122"/>
                <a:ea typeface="黑体" panose="02010609060101010101" pitchFamily="49" charset="-122"/>
              </a:rPr>
              <a:t>明知</a:t>
            </a:r>
            <a:r>
              <a:rPr lang="zh-CN" altLang="en-US" sz="2400" dirty="0">
                <a:solidFill>
                  <a:srgbClr val="000000"/>
                </a:solidFill>
                <a:latin typeface="黑体" panose="02010609060101010101" pitchFamily="49" charset="-122"/>
                <a:ea typeface="黑体" panose="02010609060101010101" pitchFamily="49" charset="-122"/>
              </a:rPr>
              <a:t>自己的行为</a:t>
            </a:r>
            <a:r>
              <a:rPr lang="zh-CN" altLang="en-US" sz="2400" dirty="0">
                <a:solidFill>
                  <a:srgbClr val="0070C0"/>
                </a:solidFill>
                <a:latin typeface="黑体" panose="02010609060101010101" pitchFamily="49" charset="-122"/>
                <a:ea typeface="黑体" panose="02010609060101010101" pitchFamily="49" charset="-122"/>
              </a:rPr>
              <a:t>会</a:t>
            </a:r>
            <a:r>
              <a:rPr lang="zh-CN" altLang="en-US" sz="2400" dirty="0">
                <a:solidFill>
                  <a:srgbClr val="000000"/>
                </a:solidFill>
                <a:latin typeface="黑体" panose="02010609060101010101" pitchFamily="49" charset="-122"/>
                <a:ea typeface="黑体" panose="02010609060101010101" pitchFamily="49" charset="-122"/>
              </a:rPr>
              <a:t>（必然、可能）发生</a:t>
            </a:r>
            <a:r>
              <a:rPr lang="zh-CN" altLang="en-US" sz="2400" b="1" kern="1200" spc="110" baseline="0" dirty="0">
                <a:solidFill>
                  <a:srgbClr val="4379FF"/>
                </a:solidFill>
                <a:effectLst/>
                <a:latin typeface="黑体" panose="02010609060101010101" pitchFamily="49" charset="-122"/>
                <a:ea typeface="黑体" panose="02010609060101010101" pitchFamily="49" charset="-122"/>
              </a:rPr>
              <a:t>危害社会的结果</a:t>
            </a:r>
            <a:r>
              <a:rPr lang="zh-CN" altLang="en-US" sz="2400" b="1" spc="110" dirty="0">
                <a:solidFill>
                  <a:srgbClr val="000000"/>
                </a:solidFill>
                <a:latin typeface="黑体" panose="02010609060101010101" pitchFamily="49" charset="-122"/>
                <a:ea typeface="黑体" panose="02010609060101010101" pitchFamily="49" charset="-122"/>
              </a:rPr>
              <a:t>，</a:t>
            </a:r>
            <a:r>
              <a:rPr lang="zh-CN" altLang="en-US" sz="2400" kern="1200" spc="110" baseline="0" dirty="0">
                <a:solidFill>
                  <a:srgbClr val="231F20"/>
                </a:solidFill>
                <a:effectLst/>
                <a:latin typeface="黑体" panose="02010609060101010101" pitchFamily="49" charset="-122"/>
                <a:ea typeface="黑体" panose="02010609060101010101" pitchFamily="49" charset="-122"/>
              </a:rPr>
              <a:t>即认识到</a:t>
            </a:r>
            <a:r>
              <a:rPr lang="zh-CN" altLang="en-US" sz="2400" kern="1200" spc="110" baseline="0" dirty="0">
                <a:solidFill>
                  <a:srgbClr val="231F20"/>
                </a:solidFill>
                <a:effectLst/>
                <a:highlight>
                  <a:srgbClr val="FFFF00"/>
                </a:highlight>
                <a:latin typeface="黑体" panose="02010609060101010101" pitchFamily="49" charset="-122"/>
                <a:ea typeface="黑体" panose="02010609060101010101" pitchFamily="49" charset="-122"/>
              </a:rPr>
              <a:t>行为的危害性（干坏事）。</a:t>
            </a:r>
            <a:endParaRPr lang="en-US" altLang="zh-CN" sz="2400" kern="1200" spc="110" baseline="0" dirty="0">
              <a:solidFill>
                <a:srgbClr val="231F20"/>
              </a:solidFill>
              <a:effectLst/>
              <a:highlight>
                <a:srgbClr val="FFFF00"/>
              </a:highlight>
              <a:latin typeface="黑体" panose="02010609060101010101" pitchFamily="49" charset="-122"/>
              <a:ea typeface="黑体" panose="02010609060101010101" pitchFamily="49" charset="-122"/>
            </a:endParaRPr>
          </a:p>
          <a:p>
            <a:pPr algn="just" eaLnBrk="1">
              <a:defRPr/>
            </a:pPr>
            <a:endParaRPr lang="en-US" altLang="zh-CN" sz="2400" kern="1200" spc="110" baseline="0" dirty="0">
              <a:solidFill>
                <a:srgbClr val="231F20"/>
              </a:solidFill>
              <a:effectLst/>
              <a:highlight>
                <a:srgbClr val="FFFF00"/>
              </a:highlight>
              <a:latin typeface="黑体" panose="02010609060101010101" pitchFamily="49" charset="-122"/>
              <a:ea typeface="黑体" panose="02010609060101010101" pitchFamily="49" charset="-122"/>
            </a:endParaRPr>
          </a:p>
          <a:p>
            <a:pPr algn="just" eaLnBrk="1">
              <a:defRPr/>
            </a:pPr>
            <a:r>
              <a:rPr lang="en-US" altLang="zh-CN" sz="2400" spc="110" dirty="0">
                <a:solidFill>
                  <a:srgbClr val="231F20"/>
                </a:solidFill>
                <a:latin typeface="黑体" panose="02010609060101010101" pitchFamily="49" charset="-122"/>
                <a:ea typeface="黑体" panose="02010609060101010101" pitchFamily="49" charset="-122"/>
              </a:rPr>
              <a:t>    </a:t>
            </a:r>
            <a:r>
              <a:rPr lang="zh-CN" altLang="en-US" sz="2400" b="1" spc="110" dirty="0">
                <a:solidFill>
                  <a:srgbClr val="4379FF"/>
                </a:solidFill>
                <a:latin typeface="黑体" panose="02010609060101010101" pitchFamily="49" charset="-122"/>
                <a:ea typeface="黑体" panose="02010609060101010101" pitchFamily="49" charset="-122"/>
              </a:rPr>
              <a:t>只要求认识到犯罪事实（客观的构成要件要素），</a:t>
            </a:r>
            <a:r>
              <a:rPr lang="zh-CN" altLang="en-US" sz="2400" dirty="0">
                <a:solidFill>
                  <a:srgbClr val="000000"/>
                </a:solidFill>
                <a:latin typeface="黑体" panose="02010609060101010101" pitchFamily="49" charset="-122"/>
                <a:ea typeface="黑体" panose="02010609060101010101" pitchFamily="49" charset="-122"/>
              </a:rPr>
              <a:t>包括</a:t>
            </a:r>
            <a:r>
              <a:rPr lang="zh-CN" altLang="en-US" sz="2400" b="1" dirty="0">
                <a:solidFill>
                  <a:srgbClr val="000000"/>
                </a:solidFill>
                <a:highlight>
                  <a:srgbClr val="FFFF00"/>
                </a:highlight>
                <a:latin typeface="黑体" panose="02010609060101010101" pitchFamily="49" charset="-122"/>
                <a:ea typeface="黑体" panose="02010609060101010101" pitchFamily="49" charset="-122"/>
              </a:rPr>
              <a:t>行为、对象、危害结果、因果关系</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等。</a:t>
            </a:r>
            <a:r>
              <a:rPr lang="zh-CN" altLang="en-US" sz="2400" dirty="0">
                <a:solidFill>
                  <a:srgbClr val="000000"/>
                </a:solidFill>
                <a:latin typeface="黑体" panose="02010609060101010101" pitchFamily="49" charset="-122"/>
                <a:ea typeface="黑体" panose="02010609060101010101" pitchFamily="49" charset="-122"/>
              </a:rPr>
              <a:t>不要求对主体身份、违法性、犯罪数额有认识。</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例如，奸淫幼女行为，行为人必须对幼女的年龄有明知，否则可能就不构成强奸罪。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行为人对客观要素的认识只需要有</a:t>
            </a:r>
            <a:r>
              <a:rPr lang="zh-CN" altLang="en-US" sz="2400" b="1" spc="110" dirty="0">
                <a:solidFill>
                  <a:srgbClr val="4379FF"/>
                </a:solidFill>
                <a:latin typeface="黑体" panose="02010609060101010101" pitchFamily="49" charset="-122"/>
                <a:ea typeface="黑体" panose="02010609060101010101" pitchFamily="49" charset="-122"/>
              </a:rPr>
              <a:t>概括性</a:t>
            </a:r>
            <a:r>
              <a:rPr lang="zh-CN" altLang="en-US" sz="2400" dirty="0">
                <a:solidFill>
                  <a:srgbClr val="000000"/>
                </a:solidFill>
                <a:latin typeface="黑体" panose="02010609060101010101" pitchFamily="49" charset="-122"/>
                <a:ea typeface="黑体" panose="02010609060101010101" pitchFamily="49" charset="-122"/>
              </a:rPr>
              <a:t>的明知，不需要有非常具体的认识。</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例如，成立贩卖毒品罪，只要求行为人认识到自己贩卖的是毒品，而不要求行为人认识到所贩卖毒品的具体种类。</a:t>
            </a:r>
          </a:p>
        </p:txBody>
      </p:sp>
    </p:spTree>
    <p:extLst>
      <p:ext uri="{BB962C8B-B14F-4D97-AF65-F5344CB8AC3E}">
        <p14:creationId xmlns:p14="http://schemas.microsoft.com/office/powerpoint/2010/main" val="1462894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7AEDF7A3-4AA7-8DBD-44C2-91A417DDC29B}"/>
              </a:ext>
            </a:extLst>
          </p:cNvPr>
          <p:cNvSpPr/>
          <p:nvPr/>
        </p:nvSpPr>
        <p:spPr>
          <a:xfrm>
            <a:off x="179387" y="332656"/>
            <a:ext cx="8785225" cy="6370975"/>
          </a:xfrm>
          <a:prstGeom prst="rect">
            <a:avLst/>
          </a:prstGeom>
        </p:spPr>
        <p:txBody>
          <a:bodyPr>
            <a:spAutoFit/>
          </a:bodyPr>
          <a:lstStyle/>
          <a:p>
            <a:pPr algn="just" eaLnBrk="1">
              <a:defRPr/>
            </a:pPr>
            <a:r>
              <a:rPr lang="zh-CN" altLang="en-US" sz="2400" b="1" spc="110" dirty="0">
                <a:solidFill>
                  <a:srgbClr val="4379FF"/>
                </a:solidFill>
                <a:latin typeface="黑体" panose="02010609060101010101" pitchFamily="49" charset="-122"/>
                <a:ea typeface="黑体" panose="02010609060101010101" pitchFamily="49" charset="-122"/>
              </a:rPr>
              <a:t>   对事实的认识错误可以否定故意，对评价的认识错误不能否定故意。</a:t>
            </a:r>
            <a:endParaRPr lang="en-US" altLang="zh-CN" sz="2400" b="1" spc="110" dirty="0">
              <a:solidFill>
                <a:srgbClr val="4379FF"/>
              </a:solidFill>
              <a:latin typeface="黑体" panose="02010609060101010101" pitchFamily="49" charset="-122"/>
              <a:ea typeface="黑体" panose="02010609060101010101" pitchFamily="49" charset="-122"/>
            </a:endParaRPr>
          </a:p>
          <a:p>
            <a:pPr algn="just" eaLnBrk="1">
              <a:defRPr/>
            </a:pPr>
            <a:endParaRPr lang="en-US" altLang="zh-CN" sz="2000" dirty="0">
              <a:solidFill>
                <a:srgbClr val="000000"/>
              </a:solidFill>
              <a:latin typeface="+mn-ea"/>
              <a:ea typeface="+mn-ea"/>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1</a:t>
            </a:r>
            <a:r>
              <a:rPr lang="zh-CN" altLang="en-US" sz="2000" dirty="0">
                <a:solidFill>
                  <a:srgbClr val="000000"/>
                </a:solidFill>
                <a:latin typeface="仿宋" panose="02010609060101010101" pitchFamily="49" charset="-122"/>
                <a:ea typeface="仿宋" panose="02010609060101010101" pitchFamily="49" charset="-122"/>
              </a:rPr>
              <a:t>，张三在对一个“雕像”作出猥亵举动，但该雕像是一个表演行为艺术的女艺术家，张三不存在强制猥亵罪的犯罪故意。</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2</a:t>
            </a:r>
            <a:r>
              <a:rPr lang="zh-CN" altLang="en-US" sz="2000" dirty="0">
                <a:solidFill>
                  <a:srgbClr val="000000"/>
                </a:solidFill>
                <a:latin typeface="仿宋" panose="02010609060101010101" pitchFamily="49" charset="-122"/>
                <a:ea typeface="仿宋" panose="02010609060101010101" pitchFamily="49" charset="-122"/>
              </a:rPr>
              <a:t>，乙猥亵幼女，但乙觉得这很正常，乙的错误认识属于评价错误，不影响犯罪故意的成立，构成猥亵儿童罪。</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3</a:t>
            </a:r>
            <a:r>
              <a:rPr lang="zh-CN" altLang="en-US" sz="2000" dirty="0">
                <a:solidFill>
                  <a:srgbClr val="000000"/>
                </a:solidFill>
                <a:latin typeface="仿宋" panose="02010609060101010101" pitchFamily="49" charset="-122"/>
                <a:ea typeface="仿宋" panose="02010609060101010101" pitchFamily="49" charset="-122"/>
              </a:rPr>
              <a:t>，丁以为</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金瓶梅</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是淫秽小说，购置大量的</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金瓶梅</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送给他人，丁不构成传播淫秽物品罪，因社会一般人不认为</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金瓶梅</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是淫秽物品。</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4</a:t>
            </a:r>
            <a:r>
              <a:rPr lang="zh-CN" altLang="en-US" sz="2000" dirty="0">
                <a:solidFill>
                  <a:srgbClr val="000000"/>
                </a:solidFill>
                <a:latin typeface="仿宋" panose="02010609060101010101" pitchFamily="49" charset="-122"/>
                <a:ea typeface="仿宋" panose="02010609060101010101" pitchFamily="49" charset="-122"/>
              </a:rPr>
              <a:t>，行为人误认为掉在水中的并非自己的女儿，没有救助，这属于事实错误，可以排除故意。</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en-US" altLang="zh-CN" sz="2000" dirty="0">
                <a:solidFill>
                  <a:srgbClr val="000000"/>
                </a:solidFill>
                <a:latin typeface="仿宋" panose="02010609060101010101" pitchFamily="49" charset="-122"/>
                <a:ea typeface="仿宋" panose="02010609060101010101" pitchFamily="49" charset="-122"/>
              </a:rPr>
              <a:t>    </a:t>
            </a:r>
            <a:r>
              <a:rPr lang="zh-CN" altLang="en-US" sz="2000" dirty="0">
                <a:solidFill>
                  <a:srgbClr val="000000"/>
                </a:solidFill>
                <a:latin typeface="仿宋" panose="02010609060101010101" pitchFamily="49" charset="-122"/>
                <a:ea typeface="仿宋" panose="02010609060101010101" pitchFamily="49" charset="-122"/>
              </a:rPr>
              <a:t>例</a:t>
            </a:r>
            <a:r>
              <a:rPr lang="en-US" altLang="zh-CN" sz="2000" dirty="0">
                <a:solidFill>
                  <a:srgbClr val="000000"/>
                </a:solidFill>
                <a:latin typeface="仿宋" panose="02010609060101010101" pitchFamily="49" charset="-122"/>
                <a:ea typeface="仿宋" panose="02010609060101010101" pitchFamily="49" charset="-122"/>
              </a:rPr>
              <a:t>5</a:t>
            </a:r>
            <a:r>
              <a:rPr lang="zh-CN" altLang="en-US" sz="2000" dirty="0">
                <a:solidFill>
                  <a:srgbClr val="000000"/>
                </a:solidFill>
                <a:latin typeface="仿宋" panose="02010609060101010101" pitchFamily="49" charset="-122"/>
                <a:ea typeface="仿宋" panose="02010609060101010101" pitchFamily="49" charset="-122"/>
              </a:rPr>
              <a:t>，行为人明知自己的幼女（养女）掉入河中，却误认为没有救助义务，这属于法律错误，不排除故意。</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6</a:t>
            </a:r>
            <a:r>
              <a:rPr lang="zh-CN" altLang="en-US" sz="2000" dirty="0">
                <a:solidFill>
                  <a:srgbClr val="000000"/>
                </a:solidFill>
                <a:latin typeface="仿宋" panose="02010609060101010101" pitchFamily="49" charset="-122"/>
                <a:ea typeface="仿宋" panose="02010609060101010101" pitchFamily="49" charset="-122"/>
              </a:rPr>
              <a:t>，高度近视的甲帮朋友运送活鸡，但朋友在鸡笼中偷偷放置猫头鹰，这是事实错误，可以排除故意。</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2000" dirty="0">
                <a:solidFill>
                  <a:srgbClr val="000000"/>
                </a:solidFill>
                <a:latin typeface="仿宋" panose="02010609060101010101" pitchFamily="49" charset="-122"/>
                <a:ea typeface="仿宋" panose="02010609060101010101" pitchFamily="49" charset="-122"/>
              </a:rPr>
              <a:t>    例</a:t>
            </a:r>
            <a:r>
              <a:rPr lang="en-US" altLang="zh-CN" sz="2000" dirty="0">
                <a:solidFill>
                  <a:srgbClr val="000000"/>
                </a:solidFill>
                <a:latin typeface="仿宋" panose="02010609060101010101" pitchFamily="49" charset="-122"/>
                <a:ea typeface="仿宋" panose="02010609060101010101" pitchFamily="49" charset="-122"/>
              </a:rPr>
              <a:t>7</a:t>
            </a:r>
            <a:r>
              <a:rPr lang="zh-CN" altLang="en-US" sz="2000" dirty="0">
                <a:solidFill>
                  <a:srgbClr val="000000"/>
                </a:solidFill>
                <a:latin typeface="仿宋" panose="02010609060101010101" pitchFamily="49" charset="-122"/>
                <a:ea typeface="仿宋" panose="02010609060101010101" pitchFamily="49" charset="-122"/>
              </a:rPr>
              <a:t>，甲从黑市购买猫头鹰并宰杀吃掉，但甲认为猫头鹰不是保护动物，这是评价错误，不排除故意。</a:t>
            </a: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14897</TotalTime>
  <Words>10449</Words>
  <Application>Microsoft Office PowerPoint</Application>
  <PresentationFormat>全屏显示(4:3)</PresentationFormat>
  <Paragraphs>753</Paragraphs>
  <Slides>60</Slides>
  <Notes>2</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60</vt:i4>
      </vt:variant>
    </vt:vector>
  </HeadingPairs>
  <TitlesOfParts>
    <vt:vector size="67" baseType="lpstr">
      <vt:lpstr>等线</vt:lpstr>
      <vt:lpstr>仿宋</vt:lpstr>
      <vt:lpstr>黑体</vt:lpstr>
      <vt:lpstr>Arial</vt:lpstr>
      <vt:lpstr>Calibri</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zjc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zc</dc:creator>
  <cp:lastModifiedBy>chun zhang</cp:lastModifiedBy>
  <cp:revision>1106</cp:revision>
  <dcterms:created xsi:type="dcterms:W3CDTF">2014-09-20T23:10:11Z</dcterms:created>
  <dcterms:modified xsi:type="dcterms:W3CDTF">2025-09-29T23:30:02Z</dcterms:modified>
</cp:coreProperties>
</file>