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1288" r:id="rId2"/>
    <p:sldId id="1311" r:id="rId3"/>
    <p:sldId id="1314" r:id="rId4"/>
    <p:sldId id="1313" r:id="rId5"/>
    <p:sldId id="1322" r:id="rId6"/>
    <p:sldId id="1065" r:id="rId7"/>
    <p:sldId id="1290" r:id="rId8"/>
    <p:sldId id="1291" r:id="rId9"/>
    <p:sldId id="1292" r:id="rId10"/>
    <p:sldId id="1295" r:id="rId11"/>
    <p:sldId id="1296" r:id="rId12"/>
    <p:sldId id="1293" r:id="rId13"/>
    <p:sldId id="1304" r:id="rId14"/>
    <p:sldId id="1303" r:id="rId15"/>
    <p:sldId id="1302" r:id="rId16"/>
    <p:sldId id="1297" r:id="rId17"/>
    <p:sldId id="1298" r:id="rId18"/>
    <p:sldId id="1319" r:id="rId19"/>
    <p:sldId id="1318" r:id="rId20"/>
    <p:sldId id="1299" r:id="rId21"/>
    <p:sldId id="1285" r:id="rId22"/>
    <p:sldId id="1063" r:id="rId23"/>
    <p:sldId id="1118" r:id="rId24"/>
    <p:sldId id="1177" r:id="rId25"/>
    <p:sldId id="1179" r:id="rId26"/>
    <p:sldId id="1182" r:id="rId27"/>
    <p:sldId id="1183" r:id="rId28"/>
    <p:sldId id="1169" r:id="rId29"/>
    <p:sldId id="1186" r:id="rId30"/>
    <p:sldId id="1185" r:id="rId31"/>
    <p:sldId id="1191" r:id="rId32"/>
    <p:sldId id="1192" r:id="rId33"/>
    <p:sldId id="1193" r:id="rId34"/>
    <p:sldId id="1190" r:id="rId35"/>
    <p:sldId id="1320" r:id="rId36"/>
    <p:sldId id="1195" r:id="rId37"/>
    <p:sldId id="1321" r:id="rId38"/>
    <p:sldId id="1196" r:id="rId39"/>
    <p:sldId id="1197" r:id="rId40"/>
    <p:sldId id="1301" r:id="rId41"/>
    <p:sldId id="1199" r:id="rId42"/>
    <p:sldId id="1316" r:id="rId43"/>
  </p:sldIdLst>
  <p:sldSz cx="9144000" cy="6858000" type="screen4x3"/>
  <p:notesSz cx="6858000" cy="9144000"/>
  <p:kinsoku lang="zh-CN" invalStChars="!),.:;?]}、。—ˇ¨〃々～‖…’”〕〉》」』〗】∶！＂＇），．：；？］｀｜｝·" invalEndChars="([{‘“〔〈《「『〖【（［｛．·"/>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0F0F0"/>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4660"/>
  </p:normalViewPr>
  <p:slideViewPr>
    <p:cSldViewPr>
      <p:cViewPr varScale="1">
        <p:scale>
          <a:sx n="153" d="100"/>
          <a:sy n="153" d="100"/>
        </p:scale>
        <p:origin x="1968" y="1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0EC32C0-88FF-4BC1-A986-369A71E2C1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A5DA5B35-D86F-44DC-96DD-1135EBB2542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A0FE083D-D46C-40ED-BAF1-674910D0280C}" type="datetimeFigureOut">
              <a:rPr lang="zh-CN" altLang="en-US"/>
              <a:pPr>
                <a:defRPr/>
              </a:pPr>
              <a:t>2025/9/2</a:t>
            </a:fld>
            <a:endParaRPr lang="zh-CN" altLang="en-US"/>
          </a:p>
        </p:txBody>
      </p:sp>
      <p:sp>
        <p:nvSpPr>
          <p:cNvPr id="4" name="幻灯片图像占位符 3">
            <a:extLst>
              <a:ext uri="{FF2B5EF4-FFF2-40B4-BE49-F238E27FC236}">
                <a16:creationId xmlns:a16="http://schemas.microsoft.com/office/drawing/2014/main" id="{8D483DED-08E6-497B-95E2-46DEA2C0368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E03BDA75-893F-4FBC-BC57-48467A747C9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E2D7771A-E72D-4639-A276-D01A399D0E0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a:extLst>
              <a:ext uri="{FF2B5EF4-FFF2-40B4-BE49-F238E27FC236}">
                <a16:creationId xmlns:a16="http://schemas.microsoft.com/office/drawing/2014/main" id="{816590BA-029F-42FB-875F-C207C197986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8CCE817-83E4-47D8-A263-E71CAC6CD99F}"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82D868DF-1602-A370-D626-7DC0BB1CAF44}"/>
              </a:ext>
            </a:extLst>
          </p:cNvPr>
          <p:cNvSpPr>
            <a:spLocks noGrp="1"/>
          </p:cNvSpPr>
          <p:nvPr>
            <p:ph type="dt" sz="half" idx="10"/>
          </p:nvPr>
        </p:nvSpPr>
        <p:spPr/>
        <p:txBody>
          <a:bodyPr/>
          <a:lstStyle>
            <a:lvl1pPr>
              <a:defRPr/>
            </a:lvl1pPr>
          </a:lstStyle>
          <a:p>
            <a:pPr>
              <a:defRPr/>
            </a:pPr>
            <a:fld id="{5FFA74A6-0E43-443D-8D92-9AE9A950A011}" type="datetimeFigureOut">
              <a:rPr lang="zh-CN" altLang="en-US"/>
              <a:pPr>
                <a:defRPr/>
              </a:pPr>
              <a:t>2025/9/2</a:t>
            </a:fld>
            <a:endParaRPr lang="zh-CN" altLang="en-US"/>
          </a:p>
        </p:txBody>
      </p:sp>
      <p:sp>
        <p:nvSpPr>
          <p:cNvPr id="5" name="页脚占位符 4">
            <a:extLst>
              <a:ext uri="{FF2B5EF4-FFF2-40B4-BE49-F238E27FC236}">
                <a16:creationId xmlns:a16="http://schemas.microsoft.com/office/drawing/2014/main" id="{352D92F3-2EDD-B95C-2012-B06B36D8764F}"/>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A75BF21-9BF0-FC9F-E035-7432B0AC37E7}"/>
              </a:ext>
            </a:extLst>
          </p:cNvPr>
          <p:cNvSpPr>
            <a:spLocks noGrp="1"/>
          </p:cNvSpPr>
          <p:nvPr>
            <p:ph type="sldNum" sz="quarter" idx="12"/>
          </p:nvPr>
        </p:nvSpPr>
        <p:spPr/>
        <p:txBody>
          <a:bodyPr/>
          <a:lstStyle>
            <a:lvl1pPr>
              <a:defRPr/>
            </a:lvl1pPr>
          </a:lstStyle>
          <a:p>
            <a:fld id="{36A04B72-8301-4226-9829-AD4B2E5D4E1E}" type="slidenum">
              <a:rPr lang="zh-CN" altLang="en-US"/>
              <a:pPr/>
              <a:t>‹#›</a:t>
            </a:fld>
            <a:endParaRPr lang="zh-CN" altLang="en-US"/>
          </a:p>
        </p:txBody>
      </p:sp>
    </p:spTree>
    <p:extLst>
      <p:ext uri="{BB962C8B-B14F-4D97-AF65-F5344CB8AC3E}">
        <p14:creationId xmlns:p14="http://schemas.microsoft.com/office/powerpoint/2010/main" val="3803438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5291239-38ED-6A7D-1CA2-89602068B7C1}"/>
              </a:ext>
            </a:extLst>
          </p:cNvPr>
          <p:cNvSpPr>
            <a:spLocks noGrp="1"/>
          </p:cNvSpPr>
          <p:nvPr>
            <p:ph type="dt" sz="half" idx="10"/>
          </p:nvPr>
        </p:nvSpPr>
        <p:spPr/>
        <p:txBody>
          <a:bodyPr/>
          <a:lstStyle>
            <a:lvl1pPr>
              <a:defRPr/>
            </a:lvl1pPr>
          </a:lstStyle>
          <a:p>
            <a:pPr>
              <a:defRPr/>
            </a:pPr>
            <a:fld id="{002F6173-A754-430B-A43E-AAFE884FA58D}" type="datetimeFigureOut">
              <a:rPr lang="zh-CN" altLang="en-US"/>
              <a:pPr>
                <a:defRPr/>
              </a:pPr>
              <a:t>2025/9/2</a:t>
            </a:fld>
            <a:endParaRPr lang="zh-CN" altLang="en-US"/>
          </a:p>
        </p:txBody>
      </p:sp>
      <p:sp>
        <p:nvSpPr>
          <p:cNvPr id="5" name="页脚占位符 4">
            <a:extLst>
              <a:ext uri="{FF2B5EF4-FFF2-40B4-BE49-F238E27FC236}">
                <a16:creationId xmlns:a16="http://schemas.microsoft.com/office/drawing/2014/main" id="{8AE96CA4-D1CE-273A-7B9E-48DC2EA2C5B8}"/>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2C1E3A8-5B83-52B7-8407-825521FCE989}"/>
              </a:ext>
            </a:extLst>
          </p:cNvPr>
          <p:cNvSpPr>
            <a:spLocks noGrp="1"/>
          </p:cNvSpPr>
          <p:nvPr>
            <p:ph type="sldNum" sz="quarter" idx="12"/>
          </p:nvPr>
        </p:nvSpPr>
        <p:spPr/>
        <p:txBody>
          <a:bodyPr/>
          <a:lstStyle>
            <a:lvl1pPr>
              <a:defRPr/>
            </a:lvl1pPr>
          </a:lstStyle>
          <a:p>
            <a:fld id="{DDE0645D-900B-4C88-B8D1-7B8A2AE9BFAA}" type="slidenum">
              <a:rPr lang="zh-CN" altLang="en-US"/>
              <a:pPr/>
              <a:t>‹#›</a:t>
            </a:fld>
            <a:endParaRPr lang="zh-CN" altLang="en-US"/>
          </a:p>
        </p:txBody>
      </p:sp>
    </p:spTree>
    <p:extLst>
      <p:ext uri="{BB962C8B-B14F-4D97-AF65-F5344CB8AC3E}">
        <p14:creationId xmlns:p14="http://schemas.microsoft.com/office/powerpoint/2010/main" val="3580758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5B382BC-3AC6-49E1-62AD-26421DADE7CC}"/>
              </a:ext>
            </a:extLst>
          </p:cNvPr>
          <p:cNvSpPr>
            <a:spLocks noGrp="1"/>
          </p:cNvSpPr>
          <p:nvPr>
            <p:ph type="dt" sz="half" idx="10"/>
          </p:nvPr>
        </p:nvSpPr>
        <p:spPr/>
        <p:txBody>
          <a:bodyPr/>
          <a:lstStyle>
            <a:lvl1pPr>
              <a:defRPr/>
            </a:lvl1pPr>
          </a:lstStyle>
          <a:p>
            <a:pPr>
              <a:defRPr/>
            </a:pPr>
            <a:fld id="{E7794248-7F01-40A6-B7C4-7875D0B707A6}" type="datetimeFigureOut">
              <a:rPr lang="zh-CN" altLang="en-US"/>
              <a:pPr>
                <a:defRPr/>
              </a:pPr>
              <a:t>2025/9/2</a:t>
            </a:fld>
            <a:endParaRPr lang="zh-CN" altLang="en-US"/>
          </a:p>
        </p:txBody>
      </p:sp>
      <p:sp>
        <p:nvSpPr>
          <p:cNvPr id="5" name="页脚占位符 4">
            <a:extLst>
              <a:ext uri="{FF2B5EF4-FFF2-40B4-BE49-F238E27FC236}">
                <a16:creationId xmlns:a16="http://schemas.microsoft.com/office/drawing/2014/main" id="{E744B6B2-F19F-994B-08B5-A8AB0E5C3320}"/>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13DBB4A-9210-D291-1E11-DADFAB424D43}"/>
              </a:ext>
            </a:extLst>
          </p:cNvPr>
          <p:cNvSpPr>
            <a:spLocks noGrp="1"/>
          </p:cNvSpPr>
          <p:nvPr>
            <p:ph type="sldNum" sz="quarter" idx="12"/>
          </p:nvPr>
        </p:nvSpPr>
        <p:spPr/>
        <p:txBody>
          <a:bodyPr/>
          <a:lstStyle>
            <a:lvl1pPr>
              <a:defRPr/>
            </a:lvl1pPr>
          </a:lstStyle>
          <a:p>
            <a:fld id="{A29DD036-FB88-48D8-90CC-7E028876FFFE}" type="slidenum">
              <a:rPr lang="zh-CN" altLang="en-US"/>
              <a:pPr/>
              <a:t>‹#›</a:t>
            </a:fld>
            <a:endParaRPr lang="zh-CN" altLang="en-US"/>
          </a:p>
        </p:txBody>
      </p:sp>
    </p:spTree>
    <p:extLst>
      <p:ext uri="{BB962C8B-B14F-4D97-AF65-F5344CB8AC3E}">
        <p14:creationId xmlns:p14="http://schemas.microsoft.com/office/powerpoint/2010/main" val="21539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B172E43-4D05-180B-79ED-E904105B2C82}"/>
              </a:ext>
            </a:extLst>
          </p:cNvPr>
          <p:cNvSpPr>
            <a:spLocks noGrp="1"/>
          </p:cNvSpPr>
          <p:nvPr>
            <p:ph type="dt" sz="half" idx="10"/>
          </p:nvPr>
        </p:nvSpPr>
        <p:spPr/>
        <p:txBody>
          <a:bodyPr/>
          <a:lstStyle>
            <a:lvl1pPr>
              <a:defRPr/>
            </a:lvl1pPr>
          </a:lstStyle>
          <a:p>
            <a:pPr>
              <a:defRPr/>
            </a:pPr>
            <a:fld id="{9771804E-0835-4DD8-8B81-D94996B3F9BE}" type="datetimeFigureOut">
              <a:rPr lang="zh-CN" altLang="en-US"/>
              <a:pPr>
                <a:defRPr/>
              </a:pPr>
              <a:t>2025/9/2</a:t>
            </a:fld>
            <a:endParaRPr lang="zh-CN" altLang="en-US"/>
          </a:p>
        </p:txBody>
      </p:sp>
      <p:sp>
        <p:nvSpPr>
          <p:cNvPr id="5" name="页脚占位符 4">
            <a:extLst>
              <a:ext uri="{FF2B5EF4-FFF2-40B4-BE49-F238E27FC236}">
                <a16:creationId xmlns:a16="http://schemas.microsoft.com/office/drawing/2014/main" id="{5A1C05D3-CB87-37EB-8F88-F43F52E8C33A}"/>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36CAED5-F83C-DBC0-D386-E85E2F365369}"/>
              </a:ext>
            </a:extLst>
          </p:cNvPr>
          <p:cNvSpPr>
            <a:spLocks noGrp="1"/>
          </p:cNvSpPr>
          <p:nvPr>
            <p:ph type="sldNum" sz="quarter" idx="12"/>
          </p:nvPr>
        </p:nvSpPr>
        <p:spPr/>
        <p:txBody>
          <a:bodyPr/>
          <a:lstStyle>
            <a:lvl1pPr>
              <a:defRPr/>
            </a:lvl1pPr>
          </a:lstStyle>
          <a:p>
            <a:fld id="{0BC70DB8-6C9A-4358-A26F-73E1F677204D}" type="slidenum">
              <a:rPr lang="zh-CN" altLang="en-US"/>
              <a:pPr/>
              <a:t>‹#›</a:t>
            </a:fld>
            <a:endParaRPr lang="zh-CN" altLang="en-US"/>
          </a:p>
        </p:txBody>
      </p:sp>
    </p:spTree>
    <p:extLst>
      <p:ext uri="{BB962C8B-B14F-4D97-AF65-F5344CB8AC3E}">
        <p14:creationId xmlns:p14="http://schemas.microsoft.com/office/powerpoint/2010/main" val="1179075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3118669-01EA-5DA9-5846-1BE13A177816}"/>
              </a:ext>
            </a:extLst>
          </p:cNvPr>
          <p:cNvSpPr>
            <a:spLocks noGrp="1"/>
          </p:cNvSpPr>
          <p:nvPr>
            <p:ph type="dt" sz="half" idx="10"/>
          </p:nvPr>
        </p:nvSpPr>
        <p:spPr/>
        <p:txBody>
          <a:bodyPr/>
          <a:lstStyle>
            <a:lvl1pPr>
              <a:defRPr/>
            </a:lvl1pPr>
          </a:lstStyle>
          <a:p>
            <a:pPr>
              <a:defRPr/>
            </a:pPr>
            <a:fld id="{78027486-2C32-4A8D-BE3F-A8D838BB65C3}" type="datetimeFigureOut">
              <a:rPr lang="zh-CN" altLang="en-US"/>
              <a:pPr>
                <a:defRPr/>
              </a:pPr>
              <a:t>2025/9/2</a:t>
            </a:fld>
            <a:endParaRPr lang="zh-CN" altLang="en-US"/>
          </a:p>
        </p:txBody>
      </p:sp>
      <p:sp>
        <p:nvSpPr>
          <p:cNvPr id="5" name="页脚占位符 4">
            <a:extLst>
              <a:ext uri="{FF2B5EF4-FFF2-40B4-BE49-F238E27FC236}">
                <a16:creationId xmlns:a16="http://schemas.microsoft.com/office/drawing/2014/main" id="{7A9D933B-9FE7-60C1-3CAA-B3578C76CAE8}"/>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B973407-DE37-B10F-3756-1324D9B6ADB9}"/>
              </a:ext>
            </a:extLst>
          </p:cNvPr>
          <p:cNvSpPr>
            <a:spLocks noGrp="1"/>
          </p:cNvSpPr>
          <p:nvPr>
            <p:ph type="sldNum" sz="quarter" idx="12"/>
          </p:nvPr>
        </p:nvSpPr>
        <p:spPr/>
        <p:txBody>
          <a:bodyPr/>
          <a:lstStyle>
            <a:lvl1pPr>
              <a:defRPr/>
            </a:lvl1pPr>
          </a:lstStyle>
          <a:p>
            <a:fld id="{62530EE5-08BD-4295-BADE-6D3B7C1EE31D}" type="slidenum">
              <a:rPr lang="zh-CN" altLang="en-US"/>
              <a:pPr/>
              <a:t>‹#›</a:t>
            </a:fld>
            <a:endParaRPr lang="zh-CN" altLang="en-US"/>
          </a:p>
        </p:txBody>
      </p:sp>
    </p:spTree>
    <p:extLst>
      <p:ext uri="{BB962C8B-B14F-4D97-AF65-F5344CB8AC3E}">
        <p14:creationId xmlns:p14="http://schemas.microsoft.com/office/powerpoint/2010/main" val="827433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7A6B871B-7525-BC5C-8BB4-0EA49BBE67FE}"/>
              </a:ext>
            </a:extLst>
          </p:cNvPr>
          <p:cNvSpPr>
            <a:spLocks noGrp="1"/>
          </p:cNvSpPr>
          <p:nvPr>
            <p:ph type="dt" sz="half" idx="10"/>
          </p:nvPr>
        </p:nvSpPr>
        <p:spPr/>
        <p:txBody>
          <a:bodyPr/>
          <a:lstStyle>
            <a:lvl1pPr>
              <a:defRPr/>
            </a:lvl1pPr>
          </a:lstStyle>
          <a:p>
            <a:pPr>
              <a:defRPr/>
            </a:pPr>
            <a:fld id="{9802C0BD-C907-4732-9909-68D28BB73026}" type="datetimeFigureOut">
              <a:rPr lang="zh-CN" altLang="en-US"/>
              <a:pPr>
                <a:defRPr/>
              </a:pPr>
              <a:t>2025/9/2</a:t>
            </a:fld>
            <a:endParaRPr lang="zh-CN" altLang="en-US"/>
          </a:p>
        </p:txBody>
      </p:sp>
      <p:sp>
        <p:nvSpPr>
          <p:cNvPr id="6" name="页脚占位符 4">
            <a:extLst>
              <a:ext uri="{FF2B5EF4-FFF2-40B4-BE49-F238E27FC236}">
                <a16:creationId xmlns:a16="http://schemas.microsoft.com/office/drawing/2014/main" id="{2B258078-70E0-1A31-D155-DEC605718A1C}"/>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1BBDC791-1B84-D71A-3947-25E97AFD947D}"/>
              </a:ext>
            </a:extLst>
          </p:cNvPr>
          <p:cNvSpPr>
            <a:spLocks noGrp="1"/>
          </p:cNvSpPr>
          <p:nvPr>
            <p:ph type="sldNum" sz="quarter" idx="12"/>
          </p:nvPr>
        </p:nvSpPr>
        <p:spPr/>
        <p:txBody>
          <a:bodyPr/>
          <a:lstStyle>
            <a:lvl1pPr>
              <a:defRPr/>
            </a:lvl1pPr>
          </a:lstStyle>
          <a:p>
            <a:fld id="{CDA6C7C3-45B5-479A-AE1D-9F8799BBEA68}" type="slidenum">
              <a:rPr lang="zh-CN" altLang="en-US"/>
              <a:pPr/>
              <a:t>‹#›</a:t>
            </a:fld>
            <a:endParaRPr lang="zh-CN" altLang="en-US"/>
          </a:p>
        </p:txBody>
      </p:sp>
    </p:spTree>
    <p:extLst>
      <p:ext uri="{BB962C8B-B14F-4D97-AF65-F5344CB8AC3E}">
        <p14:creationId xmlns:p14="http://schemas.microsoft.com/office/powerpoint/2010/main" val="236467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1A62F07-609B-E0C5-3294-AD06486230CB}"/>
              </a:ext>
            </a:extLst>
          </p:cNvPr>
          <p:cNvSpPr>
            <a:spLocks noGrp="1"/>
          </p:cNvSpPr>
          <p:nvPr>
            <p:ph type="dt" sz="half" idx="10"/>
          </p:nvPr>
        </p:nvSpPr>
        <p:spPr/>
        <p:txBody>
          <a:bodyPr/>
          <a:lstStyle>
            <a:lvl1pPr>
              <a:defRPr/>
            </a:lvl1pPr>
          </a:lstStyle>
          <a:p>
            <a:pPr>
              <a:defRPr/>
            </a:pPr>
            <a:fld id="{67E48B67-301D-4E7A-B8A3-CF62AAAA0F8E}" type="datetimeFigureOut">
              <a:rPr lang="zh-CN" altLang="en-US"/>
              <a:pPr>
                <a:defRPr/>
              </a:pPr>
              <a:t>2025/9/2</a:t>
            </a:fld>
            <a:endParaRPr lang="zh-CN" altLang="en-US"/>
          </a:p>
        </p:txBody>
      </p:sp>
      <p:sp>
        <p:nvSpPr>
          <p:cNvPr id="8" name="页脚占位符 4">
            <a:extLst>
              <a:ext uri="{FF2B5EF4-FFF2-40B4-BE49-F238E27FC236}">
                <a16:creationId xmlns:a16="http://schemas.microsoft.com/office/drawing/2014/main" id="{2C174D82-DC94-A5F4-3F35-A0BE8DC08196}"/>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5780B654-106B-207D-D5F5-EAC6CE0B3AD3}"/>
              </a:ext>
            </a:extLst>
          </p:cNvPr>
          <p:cNvSpPr>
            <a:spLocks noGrp="1"/>
          </p:cNvSpPr>
          <p:nvPr>
            <p:ph type="sldNum" sz="quarter" idx="12"/>
          </p:nvPr>
        </p:nvSpPr>
        <p:spPr/>
        <p:txBody>
          <a:bodyPr/>
          <a:lstStyle>
            <a:lvl1pPr>
              <a:defRPr/>
            </a:lvl1pPr>
          </a:lstStyle>
          <a:p>
            <a:fld id="{DB2ED891-7053-43C1-A8DE-D053E5CB7ED2}" type="slidenum">
              <a:rPr lang="zh-CN" altLang="en-US"/>
              <a:pPr/>
              <a:t>‹#›</a:t>
            </a:fld>
            <a:endParaRPr lang="zh-CN" altLang="en-US"/>
          </a:p>
        </p:txBody>
      </p:sp>
    </p:spTree>
    <p:extLst>
      <p:ext uri="{BB962C8B-B14F-4D97-AF65-F5344CB8AC3E}">
        <p14:creationId xmlns:p14="http://schemas.microsoft.com/office/powerpoint/2010/main" val="124516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0E51CF62-1495-1AF4-304B-8C6EDF008FC0}"/>
              </a:ext>
            </a:extLst>
          </p:cNvPr>
          <p:cNvSpPr>
            <a:spLocks noGrp="1"/>
          </p:cNvSpPr>
          <p:nvPr>
            <p:ph type="dt" sz="half" idx="10"/>
          </p:nvPr>
        </p:nvSpPr>
        <p:spPr/>
        <p:txBody>
          <a:bodyPr/>
          <a:lstStyle>
            <a:lvl1pPr>
              <a:defRPr/>
            </a:lvl1pPr>
          </a:lstStyle>
          <a:p>
            <a:pPr>
              <a:defRPr/>
            </a:pPr>
            <a:fld id="{516AE818-B683-4E33-9F75-56918A7936F1}" type="datetimeFigureOut">
              <a:rPr lang="zh-CN" altLang="en-US"/>
              <a:pPr>
                <a:defRPr/>
              </a:pPr>
              <a:t>2025/9/2</a:t>
            </a:fld>
            <a:endParaRPr lang="zh-CN" altLang="en-US"/>
          </a:p>
        </p:txBody>
      </p:sp>
      <p:sp>
        <p:nvSpPr>
          <p:cNvPr id="4" name="页脚占位符 4">
            <a:extLst>
              <a:ext uri="{FF2B5EF4-FFF2-40B4-BE49-F238E27FC236}">
                <a16:creationId xmlns:a16="http://schemas.microsoft.com/office/drawing/2014/main" id="{C15EF10F-6814-185B-03E6-15F269FE1750}"/>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99661F96-AC4E-A4D6-1E40-2D6C1B555B0A}"/>
              </a:ext>
            </a:extLst>
          </p:cNvPr>
          <p:cNvSpPr>
            <a:spLocks noGrp="1"/>
          </p:cNvSpPr>
          <p:nvPr>
            <p:ph type="sldNum" sz="quarter" idx="12"/>
          </p:nvPr>
        </p:nvSpPr>
        <p:spPr/>
        <p:txBody>
          <a:bodyPr/>
          <a:lstStyle>
            <a:lvl1pPr>
              <a:defRPr/>
            </a:lvl1pPr>
          </a:lstStyle>
          <a:p>
            <a:fld id="{92EC45D0-F035-4BD1-AE78-CEF5BFE4A120}" type="slidenum">
              <a:rPr lang="zh-CN" altLang="en-US"/>
              <a:pPr/>
              <a:t>‹#›</a:t>
            </a:fld>
            <a:endParaRPr lang="zh-CN" altLang="en-US"/>
          </a:p>
        </p:txBody>
      </p:sp>
    </p:spTree>
    <p:extLst>
      <p:ext uri="{BB962C8B-B14F-4D97-AF65-F5344CB8AC3E}">
        <p14:creationId xmlns:p14="http://schemas.microsoft.com/office/powerpoint/2010/main" val="391458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F5B49A00-E20C-2888-FF53-DB0862C8155B}"/>
              </a:ext>
            </a:extLst>
          </p:cNvPr>
          <p:cNvSpPr>
            <a:spLocks noGrp="1"/>
          </p:cNvSpPr>
          <p:nvPr>
            <p:ph type="dt" sz="half" idx="10"/>
          </p:nvPr>
        </p:nvSpPr>
        <p:spPr/>
        <p:txBody>
          <a:bodyPr/>
          <a:lstStyle>
            <a:lvl1pPr>
              <a:defRPr/>
            </a:lvl1pPr>
          </a:lstStyle>
          <a:p>
            <a:pPr>
              <a:defRPr/>
            </a:pPr>
            <a:fld id="{DC8A7A09-93AC-49DA-94DD-96F0C2E36245}" type="datetimeFigureOut">
              <a:rPr lang="zh-CN" altLang="en-US"/>
              <a:pPr>
                <a:defRPr/>
              </a:pPr>
              <a:t>2025/9/2</a:t>
            </a:fld>
            <a:endParaRPr lang="zh-CN" altLang="en-US"/>
          </a:p>
        </p:txBody>
      </p:sp>
      <p:sp>
        <p:nvSpPr>
          <p:cNvPr id="3" name="页脚占位符 4">
            <a:extLst>
              <a:ext uri="{FF2B5EF4-FFF2-40B4-BE49-F238E27FC236}">
                <a16:creationId xmlns:a16="http://schemas.microsoft.com/office/drawing/2014/main" id="{A987E518-AEC8-0EA1-6EE3-7DB9C6039EC1}"/>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C467E01C-44A9-7B0A-30AC-8CF269909CA0}"/>
              </a:ext>
            </a:extLst>
          </p:cNvPr>
          <p:cNvSpPr>
            <a:spLocks noGrp="1"/>
          </p:cNvSpPr>
          <p:nvPr>
            <p:ph type="sldNum" sz="quarter" idx="12"/>
          </p:nvPr>
        </p:nvSpPr>
        <p:spPr/>
        <p:txBody>
          <a:bodyPr/>
          <a:lstStyle>
            <a:lvl1pPr>
              <a:defRPr/>
            </a:lvl1pPr>
          </a:lstStyle>
          <a:p>
            <a:fld id="{4B6CFF4F-F622-40C4-AD95-45A5796702A6}" type="slidenum">
              <a:rPr lang="zh-CN" altLang="en-US"/>
              <a:pPr/>
              <a:t>‹#›</a:t>
            </a:fld>
            <a:endParaRPr lang="zh-CN" altLang="en-US"/>
          </a:p>
        </p:txBody>
      </p:sp>
    </p:spTree>
    <p:extLst>
      <p:ext uri="{BB962C8B-B14F-4D97-AF65-F5344CB8AC3E}">
        <p14:creationId xmlns:p14="http://schemas.microsoft.com/office/powerpoint/2010/main" val="1390016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81422A9-6E21-AE8B-0193-10A73B2BAE11}"/>
              </a:ext>
            </a:extLst>
          </p:cNvPr>
          <p:cNvSpPr>
            <a:spLocks noGrp="1"/>
          </p:cNvSpPr>
          <p:nvPr>
            <p:ph type="dt" sz="half" idx="10"/>
          </p:nvPr>
        </p:nvSpPr>
        <p:spPr/>
        <p:txBody>
          <a:bodyPr/>
          <a:lstStyle>
            <a:lvl1pPr>
              <a:defRPr/>
            </a:lvl1pPr>
          </a:lstStyle>
          <a:p>
            <a:pPr>
              <a:defRPr/>
            </a:pPr>
            <a:fld id="{2CBBBC89-7B3B-4AEB-9389-2F377305AF5D}" type="datetimeFigureOut">
              <a:rPr lang="zh-CN" altLang="en-US"/>
              <a:pPr>
                <a:defRPr/>
              </a:pPr>
              <a:t>2025/9/2</a:t>
            </a:fld>
            <a:endParaRPr lang="zh-CN" altLang="en-US"/>
          </a:p>
        </p:txBody>
      </p:sp>
      <p:sp>
        <p:nvSpPr>
          <p:cNvPr id="6" name="页脚占位符 4">
            <a:extLst>
              <a:ext uri="{FF2B5EF4-FFF2-40B4-BE49-F238E27FC236}">
                <a16:creationId xmlns:a16="http://schemas.microsoft.com/office/drawing/2014/main" id="{8BB8D29E-7D75-E141-F174-B8371F133A42}"/>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4E7AB167-1E8B-9FB9-A27F-88C8B4A87ADE}"/>
              </a:ext>
            </a:extLst>
          </p:cNvPr>
          <p:cNvSpPr>
            <a:spLocks noGrp="1"/>
          </p:cNvSpPr>
          <p:nvPr>
            <p:ph type="sldNum" sz="quarter" idx="12"/>
          </p:nvPr>
        </p:nvSpPr>
        <p:spPr/>
        <p:txBody>
          <a:bodyPr/>
          <a:lstStyle>
            <a:lvl1pPr>
              <a:defRPr/>
            </a:lvl1pPr>
          </a:lstStyle>
          <a:p>
            <a:fld id="{E91A6FB3-8457-4C66-9202-8FA80A97FCD9}" type="slidenum">
              <a:rPr lang="zh-CN" altLang="en-US"/>
              <a:pPr/>
              <a:t>‹#›</a:t>
            </a:fld>
            <a:endParaRPr lang="zh-CN" altLang="en-US"/>
          </a:p>
        </p:txBody>
      </p:sp>
    </p:spTree>
    <p:extLst>
      <p:ext uri="{BB962C8B-B14F-4D97-AF65-F5344CB8AC3E}">
        <p14:creationId xmlns:p14="http://schemas.microsoft.com/office/powerpoint/2010/main" val="356682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06539BF9-74DB-7EB1-8261-7FEF3491CCAD}"/>
              </a:ext>
            </a:extLst>
          </p:cNvPr>
          <p:cNvSpPr>
            <a:spLocks noGrp="1"/>
          </p:cNvSpPr>
          <p:nvPr>
            <p:ph type="dt" sz="half" idx="10"/>
          </p:nvPr>
        </p:nvSpPr>
        <p:spPr/>
        <p:txBody>
          <a:bodyPr/>
          <a:lstStyle>
            <a:lvl1pPr>
              <a:defRPr/>
            </a:lvl1pPr>
          </a:lstStyle>
          <a:p>
            <a:pPr>
              <a:defRPr/>
            </a:pPr>
            <a:fld id="{53952B64-CBAB-49FC-8DC7-168291FF0776}" type="datetimeFigureOut">
              <a:rPr lang="zh-CN" altLang="en-US"/>
              <a:pPr>
                <a:defRPr/>
              </a:pPr>
              <a:t>2025/9/2</a:t>
            </a:fld>
            <a:endParaRPr lang="zh-CN" altLang="en-US"/>
          </a:p>
        </p:txBody>
      </p:sp>
      <p:sp>
        <p:nvSpPr>
          <p:cNvPr id="6" name="页脚占位符 4">
            <a:extLst>
              <a:ext uri="{FF2B5EF4-FFF2-40B4-BE49-F238E27FC236}">
                <a16:creationId xmlns:a16="http://schemas.microsoft.com/office/drawing/2014/main" id="{6AA33C12-FB81-9519-50A5-50173B40E7F8}"/>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354A048-0098-EF68-1760-82D932AF5C9D}"/>
              </a:ext>
            </a:extLst>
          </p:cNvPr>
          <p:cNvSpPr>
            <a:spLocks noGrp="1"/>
          </p:cNvSpPr>
          <p:nvPr>
            <p:ph type="sldNum" sz="quarter" idx="12"/>
          </p:nvPr>
        </p:nvSpPr>
        <p:spPr/>
        <p:txBody>
          <a:bodyPr/>
          <a:lstStyle>
            <a:lvl1pPr>
              <a:defRPr/>
            </a:lvl1pPr>
          </a:lstStyle>
          <a:p>
            <a:fld id="{C4FBC43F-09C9-463F-990D-C5C73BE1B428}" type="slidenum">
              <a:rPr lang="zh-CN" altLang="en-US"/>
              <a:pPr/>
              <a:t>‹#›</a:t>
            </a:fld>
            <a:endParaRPr lang="zh-CN" altLang="en-US"/>
          </a:p>
        </p:txBody>
      </p:sp>
    </p:spTree>
    <p:extLst>
      <p:ext uri="{BB962C8B-B14F-4D97-AF65-F5344CB8AC3E}">
        <p14:creationId xmlns:p14="http://schemas.microsoft.com/office/powerpoint/2010/main" val="1325843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2963B24-63C3-5894-0D26-1C5F6C64F86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8FD37C22-1F51-ADC4-87CC-BBA7A01B7E6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9A20683-8593-4F6A-8BB9-7AC46C9739F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D3A7D079-337B-4204-A790-CD6BA6B04943}" type="datetimeFigureOut">
              <a:rPr lang="zh-CN" altLang="en-US"/>
              <a:pPr>
                <a:defRPr/>
              </a:pPr>
              <a:t>2025/9/2</a:t>
            </a:fld>
            <a:endParaRPr lang="zh-CN" altLang="en-US"/>
          </a:p>
        </p:txBody>
      </p:sp>
      <p:sp>
        <p:nvSpPr>
          <p:cNvPr id="5" name="页脚占位符 4">
            <a:extLst>
              <a:ext uri="{FF2B5EF4-FFF2-40B4-BE49-F238E27FC236}">
                <a16:creationId xmlns:a16="http://schemas.microsoft.com/office/drawing/2014/main" id="{650A869F-C86E-4FDB-B8E9-8ADD5D4B562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BC3BCEF7-44DE-4B18-BD63-CA9335EB414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54C34CD4-9AB6-4750-AADD-5410EBAE893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2464F5A2-6306-F23B-6A88-CA42E5477DD0}"/>
              </a:ext>
            </a:extLst>
          </p:cNvPr>
          <p:cNvSpPr txBox="1"/>
          <p:nvPr/>
        </p:nvSpPr>
        <p:spPr>
          <a:xfrm>
            <a:off x="2051720" y="314273"/>
            <a:ext cx="4572000" cy="461665"/>
          </a:xfrm>
          <a:prstGeom prst="rect">
            <a:avLst/>
          </a:prstGeom>
          <a:noFill/>
        </p:spPr>
        <p:txBody>
          <a:bodyPr wrap="square">
            <a:spAutoFit/>
          </a:bodyPr>
          <a:lstStyle/>
          <a:p>
            <a:pPr algn="ctr" eaLnBrk="1">
              <a:defRPr/>
            </a:pPr>
            <a:r>
              <a:rPr lang="zh-CN" altLang="en-US" sz="2400" b="1" dirty="0">
                <a:solidFill>
                  <a:srgbClr val="000000"/>
                </a:solidFill>
                <a:latin typeface="黑体" panose="02010609060101010101" pitchFamily="49" charset="-122"/>
                <a:ea typeface="黑体" panose="02010609060101010101" pitchFamily="49" charset="-122"/>
              </a:rPr>
              <a:t>犯罪主体概述</a:t>
            </a:r>
            <a:endParaRPr lang="en-US" altLang="zh-CN" sz="2400" b="1" dirty="0">
              <a:solidFill>
                <a:srgbClr val="000000"/>
              </a:solidFill>
              <a:latin typeface="黑体" panose="02010609060101010101" pitchFamily="49" charset="-122"/>
              <a:ea typeface="黑体" panose="02010609060101010101" pitchFamily="49" charset="-122"/>
            </a:endParaRPr>
          </a:p>
        </p:txBody>
      </p:sp>
      <p:pic>
        <p:nvPicPr>
          <p:cNvPr id="4" name="图片 3">
            <a:extLst>
              <a:ext uri="{FF2B5EF4-FFF2-40B4-BE49-F238E27FC236}">
                <a16:creationId xmlns:a16="http://schemas.microsoft.com/office/drawing/2014/main" id="{2497E622-BCF4-5ABD-742A-12AF18534FE3}"/>
              </a:ext>
            </a:extLst>
          </p:cNvPr>
          <p:cNvPicPr>
            <a:picLocks noChangeAspect="1"/>
          </p:cNvPicPr>
          <p:nvPr/>
        </p:nvPicPr>
        <p:blipFill>
          <a:blip r:embed="rId2"/>
          <a:stretch>
            <a:fillRect/>
          </a:stretch>
        </p:blipFill>
        <p:spPr>
          <a:xfrm>
            <a:off x="1031066" y="0"/>
            <a:ext cx="7081868"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6164BEC-930B-43B9-8E58-F779AC4A1DDE}"/>
              </a:ext>
            </a:extLst>
          </p:cNvPr>
          <p:cNvSpPr/>
          <p:nvPr/>
        </p:nvSpPr>
        <p:spPr>
          <a:xfrm>
            <a:off x="0" y="188913"/>
            <a:ext cx="9001125" cy="6678751"/>
          </a:xfrm>
          <a:prstGeom prst="rect">
            <a:avLst/>
          </a:prstGeom>
        </p:spPr>
        <p:txBody>
          <a:bodyPr>
            <a:spAutoFit/>
          </a:bodyPr>
          <a:lstStyle/>
          <a:p>
            <a:pPr algn="just" eaLnBrk="1">
              <a:defRPr/>
            </a:pPr>
            <a:r>
              <a:rPr lang="en-US" altLang="zh-CN" sz="2400" b="1" dirty="0">
                <a:solidFill>
                  <a:srgbClr val="000000"/>
                </a:solidFill>
                <a:latin typeface="黑体" panose="02010609060101010101" pitchFamily="49" charset="-122"/>
                <a:ea typeface="黑体" panose="02010609060101010101" pitchFamily="49" charset="-122"/>
              </a:rPr>
              <a:t>    </a:t>
            </a:r>
            <a:r>
              <a:rPr lang="en-US" altLang="zh-CN" sz="2400" dirty="0">
                <a:solidFill>
                  <a:srgbClr val="000000"/>
                </a:solidFill>
                <a:latin typeface="黑体" panose="02010609060101010101" pitchFamily="49" charset="-122"/>
                <a:ea typeface="黑体" panose="02010609060101010101" pitchFamily="49" charset="-122"/>
              </a:rPr>
              <a:t>2.14</a:t>
            </a:r>
            <a:r>
              <a:rPr lang="zh-CN" altLang="en-US" sz="2400" dirty="0">
                <a:solidFill>
                  <a:srgbClr val="000000"/>
                </a:solidFill>
                <a:latin typeface="黑体" panose="02010609060101010101" pitchFamily="49" charset="-122"/>
                <a:ea typeface="黑体" panose="02010609060101010101" pitchFamily="49" charset="-122"/>
              </a:rPr>
              <a:t>至</a:t>
            </a:r>
            <a:r>
              <a:rPr lang="en-US" altLang="zh-CN" sz="2400" dirty="0">
                <a:solidFill>
                  <a:srgbClr val="000000"/>
                </a:solidFill>
                <a:latin typeface="黑体" panose="02010609060101010101" pitchFamily="49" charset="-122"/>
                <a:ea typeface="黑体" panose="02010609060101010101" pitchFamily="49" charset="-122"/>
              </a:rPr>
              <a:t>16</a:t>
            </a:r>
            <a:r>
              <a:rPr lang="zh-CN" altLang="en-US" sz="2400" dirty="0">
                <a:solidFill>
                  <a:srgbClr val="000000"/>
                </a:solidFill>
                <a:latin typeface="黑体" panose="02010609060101010101" pitchFamily="49" charset="-122"/>
                <a:ea typeface="黑体" panose="02010609060101010101" pitchFamily="49" charset="-122"/>
              </a:rPr>
              <a:t>周岁</a:t>
            </a:r>
            <a:r>
              <a:rPr lang="en-US" altLang="zh-CN" sz="2400" b="1" dirty="0">
                <a:solidFill>
                  <a:srgbClr val="000000"/>
                </a:solidFill>
                <a:latin typeface="黑体" panose="02010609060101010101" pitchFamily="49" charset="-122"/>
                <a:ea typeface="黑体" panose="02010609060101010101" pitchFamily="49" charset="-122"/>
              </a:rPr>
              <a:t>[14</a:t>
            </a:r>
            <a:r>
              <a:rPr lang="zh-CN" altLang="en-US" sz="2400" b="1" dirty="0">
                <a:solidFill>
                  <a:srgbClr val="000000"/>
                </a:solidFill>
                <a:latin typeface="黑体" panose="02010609060101010101" pitchFamily="49" charset="-122"/>
                <a:ea typeface="黑体" panose="02010609060101010101" pitchFamily="49" charset="-122"/>
              </a:rPr>
              <a:t>，</a:t>
            </a:r>
            <a:r>
              <a:rPr lang="en-US" altLang="zh-CN" sz="2400" b="1" dirty="0">
                <a:solidFill>
                  <a:srgbClr val="000000"/>
                </a:solidFill>
                <a:latin typeface="黑体" panose="02010609060101010101" pitchFamily="49" charset="-122"/>
                <a:ea typeface="黑体" panose="02010609060101010101" pitchFamily="49" charset="-122"/>
              </a:rPr>
              <a:t>16</a:t>
            </a:r>
            <a:r>
              <a:rPr lang="zh-CN" altLang="en-US" sz="2400" b="1" dirty="0">
                <a:solidFill>
                  <a:srgbClr val="000000"/>
                </a:solidFill>
                <a:latin typeface="黑体" panose="02010609060101010101" pitchFamily="49" charset="-122"/>
                <a:ea typeface="黑体" panose="02010609060101010101" pitchFamily="49" charset="-122"/>
              </a:rPr>
              <a:t>）</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b="1" dirty="0">
                <a:solidFill>
                  <a:srgbClr val="000000"/>
                </a:solidFill>
                <a:latin typeface="仿宋" panose="02010609060101010101" pitchFamily="49" charset="-122"/>
                <a:ea typeface="仿宋" panose="02010609060101010101" pitchFamily="49" charset="-122"/>
              </a:rPr>
              <a:t>    </a:t>
            </a:r>
            <a:r>
              <a:rPr lang="zh-CN" altLang="en-US" sz="2400" b="1" dirty="0">
                <a:solidFill>
                  <a:srgbClr val="000000"/>
                </a:solidFill>
                <a:latin typeface="仿宋" panose="02010609060101010101" pitchFamily="49" charset="-122"/>
                <a:ea typeface="仿宋" panose="02010609060101010101" pitchFamily="49" charset="-122"/>
              </a:rPr>
              <a:t>第</a:t>
            </a:r>
            <a:r>
              <a:rPr lang="en-US" altLang="zh-CN" sz="2400" b="1" dirty="0">
                <a:solidFill>
                  <a:srgbClr val="000000"/>
                </a:solidFill>
                <a:latin typeface="仿宋" panose="02010609060101010101" pitchFamily="49" charset="-122"/>
                <a:ea typeface="仿宋" panose="02010609060101010101" pitchFamily="49" charset="-122"/>
              </a:rPr>
              <a:t>17</a:t>
            </a:r>
            <a:r>
              <a:rPr lang="zh-CN" altLang="en-US" sz="2400" b="1" dirty="0">
                <a:solidFill>
                  <a:srgbClr val="000000"/>
                </a:solidFill>
                <a:latin typeface="仿宋" panose="02010609060101010101" pitchFamily="49" charset="-122"/>
                <a:ea typeface="仿宋" panose="02010609060101010101" pitchFamily="49" charset="-122"/>
              </a:rPr>
              <a:t>条第</a:t>
            </a:r>
            <a:r>
              <a:rPr lang="en-US" altLang="zh-CN" sz="2400" b="1" dirty="0">
                <a:solidFill>
                  <a:srgbClr val="000000"/>
                </a:solidFill>
                <a:latin typeface="仿宋" panose="02010609060101010101" pitchFamily="49" charset="-122"/>
                <a:ea typeface="仿宋" panose="02010609060101010101" pitchFamily="49" charset="-122"/>
              </a:rPr>
              <a:t>2</a:t>
            </a:r>
            <a:r>
              <a:rPr lang="zh-CN" altLang="en-US" sz="2400" b="1" dirty="0">
                <a:solidFill>
                  <a:srgbClr val="000000"/>
                </a:solidFill>
                <a:latin typeface="仿宋" panose="02010609060101010101" pitchFamily="49" charset="-122"/>
                <a:ea typeface="仿宋" panose="02010609060101010101" pitchFamily="49" charset="-122"/>
              </a:rPr>
              <a:t>款 已满十四周岁不满十六周岁的人，犯故意杀人、故意伤害致人重伤或者死亡、强奸、抢劫、贩卖毒品、放火、爆炸、投放危险物质罪的，应当负刑事责任。</a:t>
            </a:r>
            <a:endParaRPr lang="en-US" altLang="zh-CN" sz="2400" b="1"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1</a:t>
            </a:r>
            <a:r>
              <a:rPr lang="zh-CN" altLang="en-US" sz="2400" dirty="0">
                <a:solidFill>
                  <a:srgbClr val="000000"/>
                </a:solidFill>
                <a:latin typeface="黑体" panose="02010609060101010101" pitchFamily="49" charset="-122"/>
                <a:ea typeface="黑体" panose="02010609060101010101" pitchFamily="49" charset="-122"/>
              </a:rPr>
              <a:t>）这八种罪是指八种行为，都是严重犯罪，都是故意犯罪，</a:t>
            </a:r>
            <a:r>
              <a:rPr lang="zh-CN" altLang="en-US" sz="2400" dirty="0">
                <a:solidFill>
                  <a:srgbClr val="0066FF"/>
                </a:solidFill>
                <a:latin typeface="黑体" panose="02010609060101010101" pitchFamily="49" charset="-122"/>
                <a:ea typeface="黑体" panose="02010609060101010101" pitchFamily="49" charset="-122"/>
              </a:rPr>
              <a:t>不包括帮助犯</a:t>
            </a:r>
            <a:r>
              <a:rPr lang="zh-CN" altLang="en-US" sz="2400" dirty="0">
                <a:solidFill>
                  <a:srgbClr val="000000"/>
                </a:solidFill>
                <a:latin typeface="黑体" panose="02010609060101010101" pitchFamily="49" charset="-122"/>
                <a:ea typeface="黑体" panose="02010609060101010101" pitchFamily="49" charset="-122"/>
              </a:rPr>
              <a:t>。八种罪里不包括：失火罪，</a:t>
            </a:r>
            <a:r>
              <a:rPr lang="zh-CN" altLang="en-US" sz="2400" dirty="0">
                <a:solidFill>
                  <a:srgbClr val="0066FF"/>
                </a:solidFill>
                <a:latin typeface="黑体" panose="02010609060101010101" pitchFamily="49" charset="-122"/>
                <a:ea typeface="黑体" panose="02010609060101010101" pitchFamily="49" charset="-122"/>
              </a:rPr>
              <a:t>绑架罪</a:t>
            </a:r>
            <a:r>
              <a:rPr lang="zh-CN" altLang="en-US" sz="2400" dirty="0">
                <a:solidFill>
                  <a:srgbClr val="000000"/>
                </a:solidFill>
                <a:latin typeface="黑体" panose="02010609060101010101" pitchFamily="49" charset="-122"/>
                <a:ea typeface="黑体" panose="02010609060101010101" pitchFamily="49" charset="-122"/>
              </a:rPr>
              <a:t>，拐卖妇女、儿童罪，决水罪，</a:t>
            </a:r>
            <a:r>
              <a:rPr lang="zh-CN" altLang="en-US" sz="2400" dirty="0">
                <a:solidFill>
                  <a:srgbClr val="0066FF"/>
                </a:solidFill>
                <a:latin typeface="黑体" panose="02010609060101010101" pitchFamily="49" charset="-122"/>
                <a:ea typeface="黑体" panose="02010609060101010101" pitchFamily="49" charset="-122"/>
              </a:rPr>
              <a:t>走私、制造、运输毒品罪</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b="1"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latin typeface="黑体" panose="02010609060101010101" pitchFamily="49" charset="-122"/>
                <a:ea typeface="黑体" panose="02010609060101010101" pitchFamily="49" charset="-122"/>
              </a:rPr>
              <a:t>    </a:t>
            </a:r>
            <a:r>
              <a:rPr lang="zh-CN" altLang="en-US" sz="2400" dirty="0">
                <a:latin typeface="仿宋" panose="02010609060101010101" pitchFamily="49" charset="-122"/>
                <a:ea typeface="仿宋" panose="02010609060101010101" pitchFamily="49" charset="-122"/>
              </a:rPr>
              <a:t>例</a:t>
            </a:r>
            <a:r>
              <a:rPr lang="en-US" altLang="zh-CN" sz="2400" dirty="0">
                <a:latin typeface="仿宋" panose="02010609060101010101" pitchFamily="49" charset="-122"/>
                <a:ea typeface="仿宋" panose="02010609060101010101" pitchFamily="49" charset="-122"/>
              </a:rPr>
              <a:t>1</a:t>
            </a:r>
            <a:r>
              <a:rPr lang="zh-CN" altLang="en-US" sz="2400" dirty="0">
                <a:latin typeface="仿宋" panose="02010609060101010101" pitchFamily="49" charset="-122"/>
                <a:ea typeface="仿宋" panose="02010609060101010101" pitchFamily="49" charset="-122"/>
              </a:rPr>
              <a:t>，</a:t>
            </a:r>
            <a:r>
              <a:rPr lang="en-US" altLang="zh-CN" sz="2400" dirty="0">
                <a:latin typeface="仿宋" panose="02010609060101010101" pitchFamily="49" charset="-122"/>
                <a:ea typeface="仿宋" panose="02010609060101010101" pitchFamily="49" charset="-122"/>
              </a:rPr>
              <a:t>15</a:t>
            </a:r>
            <a:r>
              <a:rPr lang="zh-CN" altLang="en-US" sz="2400" dirty="0">
                <a:latin typeface="仿宋" panose="02010609060101010101" pitchFamily="49" charset="-122"/>
                <a:ea typeface="仿宋" panose="02010609060101010101" pitchFamily="49" charset="-122"/>
              </a:rPr>
              <a:t>周岁的狗蛋闯荡江湖，干起了绑票的生意，将小芳绑架了，由于小芳丈夫不给钱，狗蛋就撕票。</a:t>
            </a:r>
            <a:r>
              <a:rPr lang="en-US" altLang="zh-CN" sz="2400" dirty="0">
                <a:latin typeface="仿宋" panose="02010609060101010101" pitchFamily="49" charset="-122"/>
                <a:ea typeface="仿宋" panose="02010609060101010101" pitchFamily="49" charset="-122"/>
              </a:rPr>
              <a:t>15</a:t>
            </a:r>
            <a:r>
              <a:rPr lang="zh-CN" altLang="en-US" sz="2400" dirty="0">
                <a:latin typeface="仿宋" panose="02010609060101010101" pitchFamily="49" charset="-122"/>
                <a:ea typeface="仿宋" panose="02010609060101010101" pitchFamily="49" charset="-122"/>
              </a:rPr>
              <a:t>周岁的狗蛋对绑架罪不负责任，但对故意杀人罪要负责任。</a:t>
            </a:r>
            <a:endParaRPr lang="en-US" altLang="zh-CN" sz="2400" dirty="0">
              <a:latin typeface="仿宋" panose="02010609060101010101" pitchFamily="49" charset="-122"/>
              <a:ea typeface="仿宋" panose="02010609060101010101" pitchFamily="49" charset="-122"/>
            </a:endParaRPr>
          </a:p>
          <a:p>
            <a:pPr algn="just" eaLnBrk="1">
              <a:defRPr/>
            </a:pPr>
            <a:r>
              <a:rPr lang="zh-CN" altLang="en-US" sz="2400" dirty="0">
                <a:latin typeface="仿宋" panose="02010609060101010101" pitchFamily="49" charset="-122"/>
                <a:ea typeface="仿宋" panose="02010609060101010101" pitchFamily="49" charset="-122"/>
              </a:rPr>
              <a:t>    例</a:t>
            </a:r>
            <a:r>
              <a:rPr lang="en-US" altLang="zh-CN" sz="2400" dirty="0">
                <a:latin typeface="仿宋" panose="02010609060101010101" pitchFamily="49" charset="-122"/>
                <a:ea typeface="仿宋" panose="02010609060101010101" pitchFamily="49" charset="-122"/>
              </a:rPr>
              <a:t>2</a:t>
            </a:r>
            <a:r>
              <a:rPr lang="zh-CN" altLang="en-US" sz="2400" dirty="0">
                <a:latin typeface="仿宋" panose="02010609060101010101" pitchFamily="49" charset="-122"/>
                <a:ea typeface="仿宋" panose="02010609060101010101" pitchFamily="49" charset="-122"/>
              </a:rPr>
              <a:t>，</a:t>
            </a:r>
            <a:r>
              <a:rPr lang="en-US" altLang="zh-CN" sz="2400" dirty="0">
                <a:latin typeface="仿宋" panose="02010609060101010101" pitchFamily="49" charset="-122"/>
                <a:ea typeface="仿宋" panose="02010609060101010101" pitchFamily="49" charset="-122"/>
              </a:rPr>
              <a:t>15</a:t>
            </a:r>
            <a:r>
              <a:rPr lang="zh-CN" altLang="en-US" sz="2400" dirty="0">
                <a:latin typeface="仿宋" panose="02010609060101010101" pitchFamily="49" charset="-122"/>
                <a:ea typeface="仿宋" panose="02010609060101010101" pitchFamily="49" charset="-122"/>
              </a:rPr>
              <a:t>周岁的狗蛋拐卖妇女并强奸妇女，对拐卖妇女罪不负责任，但对强奸罪要负责任。</a:t>
            </a:r>
            <a:endParaRPr lang="en-US" altLang="zh-CN" sz="2400" dirty="0">
              <a:latin typeface="仿宋" panose="02010609060101010101" pitchFamily="49" charset="-122"/>
              <a:ea typeface="仿宋" panose="02010609060101010101" pitchFamily="49" charset="-122"/>
            </a:endParaRPr>
          </a:p>
          <a:p>
            <a:pPr algn="just" eaLnBrk="1">
              <a:defRPr/>
            </a:pPr>
            <a:r>
              <a:rPr lang="en-US" altLang="zh-CN" sz="2400" dirty="0">
                <a:latin typeface="仿宋" panose="02010609060101010101" pitchFamily="49" charset="-122"/>
                <a:ea typeface="仿宋" panose="02010609060101010101" pitchFamily="49" charset="-122"/>
              </a:rPr>
              <a:t>    </a:t>
            </a:r>
            <a:r>
              <a:rPr lang="zh-CN" altLang="en-US" sz="2400" dirty="0">
                <a:latin typeface="仿宋" panose="02010609060101010101" pitchFamily="49" charset="-122"/>
                <a:ea typeface="仿宋" panose="02010609060101010101" pitchFamily="49" charset="-122"/>
              </a:rPr>
              <a:t>例</a:t>
            </a:r>
            <a:r>
              <a:rPr lang="en-US" altLang="zh-CN" sz="2400" dirty="0">
                <a:latin typeface="仿宋" panose="02010609060101010101" pitchFamily="49" charset="-122"/>
                <a:ea typeface="仿宋" panose="02010609060101010101" pitchFamily="49" charset="-122"/>
              </a:rPr>
              <a:t>3</a:t>
            </a:r>
            <a:r>
              <a:rPr lang="zh-CN" altLang="en-US" sz="2400" dirty="0">
                <a:latin typeface="仿宋" panose="02010609060101010101" pitchFamily="49" charset="-122"/>
                <a:ea typeface="仿宋" panose="02010609060101010101" pitchFamily="49" charset="-122"/>
              </a:rPr>
              <a:t>，</a:t>
            </a:r>
            <a:r>
              <a:rPr lang="en-US" altLang="zh-CN" sz="2400" dirty="0">
                <a:latin typeface="仿宋" panose="02010609060101010101" pitchFamily="49" charset="-122"/>
                <a:ea typeface="仿宋" panose="02010609060101010101" pitchFamily="49" charset="-122"/>
              </a:rPr>
              <a:t>15</a:t>
            </a:r>
            <a:r>
              <a:rPr lang="zh-CN" altLang="en-US" sz="2400" dirty="0">
                <a:latin typeface="仿宋" panose="02010609060101010101" pitchFamily="49" charset="-122"/>
                <a:ea typeface="仿宋" panose="02010609060101010101" pitchFamily="49" charset="-122"/>
              </a:rPr>
              <a:t>周岁的狗蛋为强迫卖淫，先强奸妇女，然后强迫卖淫，对强迫卖淫罪不负责任，但对强奸罪要负责任。</a:t>
            </a:r>
            <a:endParaRPr lang="en-US" altLang="zh-CN" sz="2400" dirty="0">
              <a:latin typeface="仿宋" panose="02010609060101010101" pitchFamily="49" charset="-122"/>
              <a:ea typeface="仿宋" panose="02010609060101010101" pitchFamily="49" charset="-122"/>
            </a:endParaRPr>
          </a:p>
          <a:p>
            <a:pPr algn="just" eaLnBrk="1">
              <a:defRPr/>
            </a:pPr>
            <a:r>
              <a:rPr lang="en-US" altLang="zh-CN" sz="2400" dirty="0">
                <a:latin typeface="仿宋" panose="02010609060101010101" pitchFamily="49" charset="-122"/>
                <a:ea typeface="仿宋" panose="02010609060101010101" pitchFamily="49" charset="-122"/>
              </a:rPr>
              <a:t>    </a:t>
            </a:r>
            <a:r>
              <a:rPr lang="zh-CN" altLang="en-US" sz="2400" dirty="0">
                <a:latin typeface="仿宋" panose="02010609060101010101" pitchFamily="49" charset="-122"/>
                <a:ea typeface="仿宋" panose="02010609060101010101" pitchFamily="49" charset="-122"/>
              </a:rPr>
              <a:t>例</a:t>
            </a:r>
            <a:r>
              <a:rPr lang="en-US" altLang="zh-CN" sz="2400" dirty="0">
                <a:latin typeface="仿宋" panose="02010609060101010101" pitchFamily="49" charset="-122"/>
                <a:ea typeface="仿宋" panose="02010609060101010101" pitchFamily="49" charset="-122"/>
              </a:rPr>
              <a:t>4</a:t>
            </a:r>
            <a:r>
              <a:rPr lang="zh-CN" altLang="en-US" sz="2400" dirty="0">
                <a:latin typeface="仿宋" panose="02010609060101010101" pitchFamily="49" charset="-122"/>
                <a:ea typeface="仿宋" panose="02010609060101010101" pitchFamily="49" charset="-122"/>
              </a:rPr>
              <a:t>，</a:t>
            </a:r>
            <a:r>
              <a:rPr lang="en-US" altLang="zh-CN" sz="2400" dirty="0">
                <a:latin typeface="仿宋" panose="02010609060101010101" pitchFamily="49" charset="-122"/>
                <a:ea typeface="仿宋" panose="02010609060101010101" pitchFamily="49" charset="-122"/>
              </a:rPr>
              <a:t>15</a:t>
            </a:r>
            <a:r>
              <a:rPr lang="zh-CN" altLang="en-US" sz="2400" dirty="0">
                <a:latin typeface="仿宋" panose="02010609060101010101" pitchFamily="49" charset="-122"/>
                <a:ea typeface="仿宋" panose="02010609060101010101" pitchFamily="49" charset="-122"/>
              </a:rPr>
              <a:t>周岁的狗蛋实施妨害公务，并将人打成重伤，对妨害公务罪不负责任，但对故意伤害罪（重伤）要负责任。</a:t>
            </a:r>
            <a:endParaRPr lang="zh-CN" altLang="en-US" sz="2400" dirty="0">
              <a:solidFill>
                <a:prstClr val="black"/>
              </a:solidFill>
              <a:latin typeface="仿宋" panose="02010609060101010101" pitchFamily="49" charset="-122"/>
              <a:ea typeface="仿宋" panose="02010609060101010101"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6164BEC-930B-43B9-8E58-F779AC4A1DDE}"/>
              </a:ext>
            </a:extLst>
          </p:cNvPr>
          <p:cNvSpPr/>
          <p:nvPr/>
        </p:nvSpPr>
        <p:spPr>
          <a:xfrm>
            <a:off x="-25400" y="115888"/>
            <a:ext cx="9001125" cy="6832640"/>
          </a:xfrm>
          <a:prstGeom prst="rect">
            <a:avLst/>
          </a:prstGeom>
        </p:spPr>
        <p:txBody>
          <a:bodyPr>
            <a:spAutoFit/>
          </a:bodyPr>
          <a:lstStyle/>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2</a:t>
            </a:r>
            <a:r>
              <a:rPr lang="zh-CN" altLang="en-US" sz="2400" dirty="0">
                <a:solidFill>
                  <a:srgbClr val="000000"/>
                </a:solidFill>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包括法条竞合来的</a:t>
            </a:r>
            <a:endParaRPr lang="en-US" altLang="zh-CN" sz="2400" dirty="0">
              <a:latin typeface="黑体" panose="02010609060101010101" pitchFamily="49" charset="-122"/>
              <a:ea typeface="黑体" panose="02010609060101010101" pitchFamily="49" charset="-122"/>
            </a:endParaRPr>
          </a:p>
          <a:p>
            <a:pPr algn="just" eaLnBrk="1">
              <a:defRPr/>
            </a:pPr>
            <a:endParaRPr lang="en-US" altLang="zh-CN" sz="1000" dirty="0">
              <a:latin typeface="黑体" panose="02010609060101010101" pitchFamily="49" charset="-122"/>
              <a:ea typeface="黑体" panose="02010609060101010101" pitchFamily="49" charset="-122"/>
            </a:endParaRPr>
          </a:p>
          <a:p>
            <a:pPr algn="just" eaLnBrk="1">
              <a:defRPr/>
            </a:pPr>
            <a:r>
              <a:rPr lang="en-US" altLang="zh-CN" sz="2400" dirty="0">
                <a:latin typeface="黑体" panose="02010609060101010101" pitchFamily="49" charset="-122"/>
                <a:ea typeface="黑体" panose="02010609060101010101" pitchFamily="49" charset="-122"/>
              </a:rPr>
              <a:t>    </a:t>
            </a:r>
            <a:r>
              <a:rPr lang="zh-CN" altLang="en-US" sz="2400" dirty="0">
                <a:latin typeface="仿宋" panose="02010609060101010101" pitchFamily="49" charset="-122"/>
                <a:ea typeface="仿宋" panose="02010609060101010101" pitchFamily="49" charset="-122"/>
              </a:rPr>
              <a:t>例如，抢劫枪支、弹药、爆炸物、危险物质罪。</a:t>
            </a:r>
            <a:endParaRPr lang="en-US" altLang="zh-CN" sz="2400" dirty="0">
              <a:latin typeface="仿宋" panose="02010609060101010101" pitchFamily="49" charset="-122"/>
              <a:ea typeface="仿宋" panose="02010609060101010101" pitchFamily="49" charset="-122"/>
            </a:endParaRPr>
          </a:p>
          <a:p>
            <a:pPr algn="just" eaLnBrk="1">
              <a:defRPr/>
            </a:pPr>
            <a:endParaRPr lang="en-US" altLang="zh-CN" sz="1000" dirty="0">
              <a:latin typeface="黑体" panose="02010609060101010101" pitchFamily="49" charset="-122"/>
              <a:ea typeface="黑体" panose="02010609060101010101" pitchFamily="49" charset="-122"/>
            </a:endParaRPr>
          </a:p>
          <a:p>
            <a:pPr algn="just" eaLnBrk="1">
              <a:defRPr/>
            </a:pPr>
            <a:r>
              <a:rPr lang="en-US" altLang="zh-CN" sz="2400" dirty="0">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a:t>
            </a: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）包括法律拟制来的</a:t>
            </a:r>
            <a:endParaRPr lang="en-US" altLang="zh-CN" sz="2400" dirty="0">
              <a:latin typeface="黑体" panose="02010609060101010101" pitchFamily="49" charset="-122"/>
              <a:ea typeface="黑体" panose="02010609060101010101" pitchFamily="49" charset="-122"/>
            </a:endParaRPr>
          </a:p>
          <a:p>
            <a:pPr algn="just" eaLnBrk="1">
              <a:defRPr/>
            </a:pPr>
            <a:endParaRPr lang="en-US" altLang="zh-CN" sz="1000" dirty="0">
              <a:latin typeface="黑体" panose="02010609060101010101" pitchFamily="49" charset="-122"/>
              <a:ea typeface="黑体" panose="02010609060101010101" pitchFamily="49" charset="-122"/>
            </a:endParaRPr>
          </a:p>
          <a:p>
            <a:pPr algn="just" eaLnBrk="1">
              <a:defRPr/>
            </a:pPr>
            <a:r>
              <a:rPr lang="en-US" altLang="zh-CN" sz="2400" dirty="0">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①</a:t>
            </a:r>
            <a:r>
              <a:rPr lang="zh-CN" altLang="en-US" sz="2400" dirty="0">
                <a:solidFill>
                  <a:srgbClr val="0066FF"/>
                </a:solidFill>
                <a:latin typeface="黑体" panose="02010609060101010101" pitchFamily="49" charset="-122"/>
                <a:ea typeface="黑体" panose="02010609060101010101" pitchFamily="49" charset="-122"/>
              </a:rPr>
              <a:t>法律拟制来的故意杀人罪、故意伤害罪</a:t>
            </a:r>
            <a:r>
              <a:rPr lang="zh-CN" altLang="en-US" sz="2400" dirty="0">
                <a:latin typeface="黑体" panose="02010609060101010101" pitchFamily="49" charset="-122"/>
                <a:ea typeface="黑体" panose="02010609060101010101" pitchFamily="49" charset="-122"/>
              </a:rPr>
              <a:t>，共</a:t>
            </a:r>
            <a:r>
              <a:rPr lang="en-US" altLang="zh-CN" sz="2400" dirty="0">
                <a:latin typeface="黑体" panose="02010609060101010101" pitchFamily="49" charset="-122"/>
                <a:ea typeface="黑体" panose="02010609060101010101" pitchFamily="49" charset="-122"/>
              </a:rPr>
              <a:t>7</a:t>
            </a:r>
            <a:r>
              <a:rPr lang="zh-CN" altLang="en-US" sz="2400" dirty="0">
                <a:latin typeface="黑体" panose="02010609060101010101" pitchFamily="49" charset="-122"/>
                <a:ea typeface="黑体" panose="02010609060101010101" pitchFamily="49" charset="-122"/>
              </a:rPr>
              <a:t>个。</a:t>
            </a:r>
            <a:r>
              <a:rPr lang="zh-CN" altLang="en-US" sz="2400" dirty="0">
                <a:latin typeface="仿宋" panose="02010609060101010101" pitchFamily="49" charset="-122"/>
                <a:ea typeface="仿宋" panose="02010609060101010101" pitchFamily="49" charset="-122"/>
              </a:rPr>
              <a:t>非法拘禁使用暴力致人伤残、死亡的；刑讯逼供致人伤残、死亡的；暴力取证致人伤残、死亡；虐待被监管人致人伤残、死亡；聚众斗殴致人重伤、死亡；聚众“打砸抢”中致人伤残、死亡；非法组织卖血、强迫卖血，造成他人重伤的。</a:t>
            </a:r>
            <a:endParaRPr lang="en-US" altLang="zh-CN" sz="2400" dirty="0">
              <a:latin typeface="仿宋" panose="02010609060101010101" pitchFamily="49" charset="-122"/>
              <a:ea typeface="仿宋" panose="02010609060101010101" pitchFamily="49" charset="-122"/>
            </a:endParaRPr>
          </a:p>
          <a:p>
            <a:pPr algn="just" eaLnBrk="1">
              <a:defRPr/>
            </a:pPr>
            <a:endParaRPr lang="en-US" altLang="zh-CN" sz="1000" dirty="0">
              <a:latin typeface="仿宋" panose="02010609060101010101" pitchFamily="49" charset="-122"/>
              <a:ea typeface="仿宋" panose="02010609060101010101" pitchFamily="49" charset="-122"/>
            </a:endParaRPr>
          </a:p>
          <a:p>
            <a:pPr algn="just" eaLnBrk="1">
              <a:defRPr/>
            </a:pPr>
            <a:r>
              <a:rPr lang="en-US" altLang="zh-CN" sz="2400" dirty="0">
                <a:latin typeface="仿宋" panose="02010609060101010101" pitchFamily="49" charset="-122"/>
                <a:ea typeface="仿宋" panose="02010609060101010101" pitchFamily="49" charset="-122"/>
              </a:rPr>
              <a:t>    </a:t>
            </a:r>
            <a:r>
              <a:rPr lang="zh-CN" altLang="en-US" sz="2400" dirty="0">
                <a:latin typeface="黑体" panose="02010609060101010101" pitchFamily="49" charset="-122"/>
                <a:ea typeface="黑体" panose="02010609060101010101" pitchFamily="49" charset="-122"/>
              </a:rPr>
              <a:t>②</a:t>
            </a:r>
            <a:r>
              <a:rPr lang="zh-CN" altLang="en-US" sz="2400" dirty="0">
                <a:solidFill>
                  <a:srgbClr val="0066FF"/>
                </a:solidFill>
                <a:latin typeface="黑体" panose="02010609060101010101" pitchFamily="49" charset="-122"/>
                <a:ea typeface="黑体" panose="02010609060101010101" pitchFamily="49" charset="-122"/>
              </a:rPr>
              <a:t>法律拟制来的抢劫罪</a:t>
            </a:r>
            <a:r>
              <a:rPr lang="zh-CN" altLang="en-US" sz="2400" dirty="0">
                <a:latin typeface="黑体" panose="02010609060101010101" pitchFamily="49" charset="-122"/>
                <a:ea typeface="黑体" panose="02010609060101010101" pitchFamily="49" charset="-122"/>
              </a:rPr>
              <a:t>，共有</a:t>
            </a: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个：</a:t>
            </a:r>
            <a:r>
              <a:rPr lang="zh-CN" altLang="en-US" sz="2400" dirty="0">
                <a:latin typeface="仿宋" panose="02010609060101010101" pitchFamily="49" charset="-122"/>
                <a:ea typeface="仿宋" panose="02010609060101010101" pitchFamily="49" charset="-122"/>
              </a:rPr>
              <a:t>第</a:t>
            </a:r>
            <a:r>
              <a:rPr lang="en-US" altLang="zh-CN" sz="2400" dirty="0">
                <a:latin typeface="仿宋" panose="02010609060101010101" pitchFamily="49" charset="-122"/>
                <a:ea typeface="仿宋" panose="02010609060101010101" pitchFamily="49" charset="-122"/>
              </a:rPr>
              <a:t>267</a:t>
            </a:r>
            <a:r>
              <a:rPr lang="zh-CN" altLang="en-US" sz="2400" dirty="0">
                <a:latin typeface="仿宋" panose="02010609060101010101" pitchFamily="49" charset="-122"/>
                <a:ea typeface="仿宋" panose="02010609060101010101" pitchFamily="49" charset="-122"/>
              </a:rPr>
              <a:t>条第</a:t>
            </a:r>
            <a:r>
              <a:rPr lang="en-US" altLang="zh-CN" sz="2400" dirty="0">
                <a:latin typeface="仿宋" panose="02010609060101010101" pitchFamily="49" charset="-122"/>
                <a:ea typeface="仿宋" panose="02010609060101010101" pitchFamily="49" charset="-122"/>
              </a:rPr>
              <a:t>2</a:t>
            </a:r>
            <a:r>
              <a:rPr lang="zh-CN" altLang="en-US" sz="2400" dirty="0">
                <a:latin typeface="仿宋" panose="02010609060101010101" pitchFamily="49" charset="-122"/>
                <a:ea typeface="仿宋" panose="02010609060101010101" pitchFamily="49" charset="-122"/>
              </a:rPr>
              <a:t>款（携带凶器抢夺定抢劫），第</a:t>
            </a:r>
            <a:r>
              <a:rPr lang="en-US" altLang="zh-CN" sz="2400" dirty="0">
                <a:latin typeface="仿宋" panose="02010609060101010101" pitchFamily="49" charset="-122"/>
                <a:ea typeface="仿宋" panose="02010609060101010101" pitchFamily="49" charset="-122"/>
              </a:rPr>
              <a:t>289</a:t>
            </a:r>
            <a:r>
              <a:rPr lang="zh-CN" altLang="en-US" sz="2400" dirty="0">
                <a:latin typeface="仿宋" panose="02010609060101010101" pitchFamily="49" charset="-122"/>
                <a:ea typeface="仿宋" panose="02010609060101010101" pitchFamily="49" charset="-122"/>
              </a:rPr>
              <a:t>条（聚众“打砸抢”中毁坏、抢夺财物，对首要分子定抢劫）。</a:t>
            </a:r>
            <a:r>
              <a:rPr lang="en-US" altLang="zh-CN" sz="2400" dirty="0">
                <a:latin typeface="仿宋" panose="02010609060101010101" pitchFamily="49" charset="-122"/>
                <a:ea typeface="仿宋" panose="02010609060101010101" pitchFamily="49" charset="-122"/>
              </a:rPr>
              <a:t>   </a:t>
            </a:r>
          </a:p>
          <a:p>
            <a:pPr algn="just" eaLnBrk="1">
              <a:defRPr/>
            </a:pPr>
            <a:r>
              <a:rPr lang="en-US" altLang="zh-CN" sz="2400" dirty="0">
                <a:latin typeface="仿宋" panose="02010609060101010101" pitchFamily="49" charset="-122"/>
                <a:ea typeface="仿宋" panose="02010609060101010101" pitchFamily="49" charset="-122"/>
              </a:rPr>
              <a:t> </a:t>
            </a:r>
          </a:p>
          <a:p>
            <a:pPr algn="just" eaLnBrk="1">
              <a:defRPr/>
            </a:pPr>
            <a:r>
              <a:rPr lang="en-US" altLang="zh-CN" sz="2400" dirty="0">
                <a:latin typeface="黑体" panose="02010609060101010101" pitchFamily="49" charset="-122"/>
                <a:ea typeface="黑体" panose="02010609060101010101" pitchFamily="49" charset="-122"/>
              </a:rPr>
              <a:t>    </a:t>
            </a:r>
            <a:r>
              <a:rPr lang="en-US" altLang="zh-CN" sz="2400" b="1" dirty="0">
                <a:solidFill>
                  <a:srgbClr val="0066FF"/>
                </a:solidFill>
                <a:latin typeface="黑体" panose="02010609060101010101" pitchFamily="49" charset="-122"/>
                <a:ea typeface="黑体" panose="02010609060101010101" pitchFamily="49" charset="-122"/>
              </a:rPr>
              <a:t>[</a:t>
            </a:r>
            <a:r>
              <a:rPr lang="zh-CN" altLang="en-US" sz="2400" b="1" dirty="0">
                <a:solidFill>
                  <a:srgbClr val="0066FF"/>
                </a:solidFill>
                <a:latin typeface="黑体" panose="02010609060101010101" pitchFamily="49" charset="-122"/>
                <a:ea typeface="黑体" panose="02010609060101010101" pitchFamily="49" charset="-122"/>
              </a:rPr>
              <a:t>例外</a:t>
            </a:r>
            <a:r>
              <a:rPr lang="en-US" altLang="zh-CN" sz="2400" b="1" dirty="0">
                <a:solidFill>
                  <a:srgbClr val="0066FF"/>
                </a:solidFill>
                <a:latin typeface="黑体" panose="02010609060101010101" pitchFamily="49" charset="-122"/>
                <a:ea typeface="黑体" panose="02010609060101010101" pitchFamily="49" charset="-122"/>
              </a:rPr>
              <a:t>]</a:t>
            </a:r>
            <a:r>
              <a:rPr lang="zh-CN" altLang="en-US" sz="2400" b="1" dirty="0">
                <a:solidFill>
                  <a:srgbClr val="0066FF"/>
                </a:solidFill>
                <a:latin typeface="黑体" panose="02010609060101010101" pitchFamily="49" charset="-122"/>
                <a:ea typeface="黑体" panose="02010609060101010101" pitchFamily="49" charset="-122"/>
              </a:rPr>
              <a:t>事后转化抢劫</a:t>
            </a:r>
            <a:r>
              <a:rPr lang="zh-CN" altLang="en-US" sz="2400" b="1" dirty="0">
                <a:latin typeface="黑体" panose="02010609060101010101" pitchFamily="49" charset="-122"/>
                <a:ea typeface="黑体" panose="02010609060101010101" pitchFamily="49" charset="-122"/>
              </a:rPr>
              <a:t>。</a:t>
            </a:r>
            <a:r>
              <a:rPr lang="zh-CN" altLang="en-US" sz="2400" dirty="0">
                <a:highlight>
                  <a:srgbClr val="FFFF00"/>
                </a:highlight>
                <a:latin typeface="黑体" panose="02010609060101010101" pitchFamily="49" charset="-122"/>
                <a:ea typeface="黑体" panose="02010609060101010101" pitchFamily="49" charset="-122"/>
              </a:rPr>
              <a:t>司法解释规定：</a:t>
            </a:r>
            <a:r>
              <a:rPr lang="en-US" altLang="zh-CN" sz="2400" dirty="0">
                <a:highlight>
                  <a:srgbClr val="FFFF00"/>
                </a:highlight>
                <a:latin typeface="黑体" panose="02010609060101010101" pitchFamily="49" charset="-122"/>
                <a:ea typeface="黑体" panose="02010609060101010101" pitchFamily="49" charset="-122"/>
              </a:rPr>
              <a:t>14</a:t>
            </a:r>
            <a:r>
              <a:rPr lang="zh-CN" altLang="en-US" sz="2400" dirty="0">
                <a:highlight>
                  <a:srgbClr val="FFFF00"/>
                </a:highlight>
                <a:latin typeface="黑体" panose="02010609060101010101" pitchFamily="49" charset="-122"/>
                <a:ea typeface="黑体" panose="02010609060101010101" pitchFamily="49" charset="-122"/>
              </a:rPr>
              <a:t>至</a:t>
            </a:r>
            <a:r>
              <a:rPr lang="en-US" altLang="zh-CN" sz="2400" dirty="0">
                <a:highlight>
                  <a:srgbClr val="FFFF00"/>
                </a:highlight>
                <a:latin typeface="黑体" panose="02010609060101010101" pitchFamily="49" charset="-122"/>
                <a:ea typeface="黑体" panose="02010609060101010101" pitchFamily="49" charset="-122"/>
              </a:rPr>
              <a:t>16</a:t>
            </a:r>
            <a:r>
              <a:rPr lang="zh-CN" altLang="en-US" sz="2400" dirty="0">
                <a:highlight>
                  <a:srgbClr val="FFFF00"/>
                </a:highlight>
                <a:latin typeface="黑体" panose="02010609060101010101" pitchFamily="49" charset="-122"/>
                <a:ea typeface="黑体" panose="02010609060101010101" pitchFamily="49" charset="-122"/>
              </a:rPr>
              <a:t>周岁的人，先实施盗窃、诈骗、抢夺，为了窝藏赃物、抗拒抓捕、毁灭罪证，当场使用暴力，不按照事后转化抢劫罪来处理；如果暴力行为构成故意伤害罪（重伤）、故意杀人罪，则按照这两罪处理。</a:t>
            </a:r>
            <a:endParaRPr lang="zh-CN" altLang="en-US" sz="2400" dirty="0">
              <a:latin typeface="黑体" panose="02010609060101010101" pitchFamily="49" charset="-122"/>
              <a:ea typeface="黑体" panose="02010609060101010101"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5540882-809E-4D19-94BF-733D9D7065C2}"/>
              </a:ext>
            </a:extLst>
          </p:cNvPr>
          <p:cNvSpPr/>
          <p:nvPr/>
        </p:nvSpPr>
        <p:spPr>
          <a:xfrm>
            <a:off x="107950" y="548680"/>
            <a:ext cx="8928100" cy="5047536"/>
          </a:xfrm>
          <a:prstGeom prst="rect">
            <a:avLst/>
          </a:prstGeom>
        </p:spPr>
        <p:txBody>
          <a:bodyPr>
            <a:spAutoFit/>
          </a:bodyPr>
          <a:lstStyle/>
          <a:p>
            <a:pPr algn="just" eaLnBrk="1">
              <a:defRPr/>
            </a:pPr>
            <a:r>
              <a:rPr lang="zh-CN" altLang="en-US" sz="2400" b="1" dirty="0">
                <a:solidFill>
                  <a:srgbClr val="000000"/>
                </a:solidFill>
                <a:latin typeface="黑体" panose="02010609060101010101" pitchFamily="49" charset="-122"/>
                <a:ea typeface="黑体" panose="02010609060101010101" pitchFamily="49" charset="-122"/>
              </a:rPr>
              <a:t>（三）完全负刑事责任年龄</a:t>
            </a:r>
            <a:r>
              <a:rPr lang="en-US" altLang="zh-CN" sz="2400" b="1" dirty="0">
                <a:solidFill>
                  <a:srgbClr val="000000"/>
                </a:solidFill>
                <a:latin typeface="黑体" panose="02010609060101010101" pitchFamily="49" charset="-122"/>
                <a:ea typeface="黑体" panose="02010609060101010101" pitchFamily="49" charset="-122"/>
              </a:rPr>
              <a:t>[16</a:t>
            </a:r>
            <a:r>
              <a:rPr lang="zh-CN" altLang="en-US" sz="2400" b="1" dirty="0">
                <a:solidFill>
                  <a:srgbClr val="000000"/>
                </a:solidFill>
                <a:latin typeface="黑体" panose="02010609060101010101" pitchFamily="49" charset="-122"/>
                <a:ea typeface="黑体" panose="02010609060101010101" pitchFamily="49" charset="-122"/>
              </a:rPr>
              <a:t>，</a:t>
            </a:r>
            <a:r>
              <a:rPr lang="en-US" altLang="zh-CN"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000000"/>
                </a:solidFill>
                <a:latin typeface="黑体" panose="02010609060101010101" pitchFamily="49" charset="-122"/>
                <a:ea typeface="黑体" panose="02010609060101010101" pitchFamily="49" charset="-122"/>
              </a:rPr>
              <a:t>）</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已满</a:t>
            </a:r>
            <a:r>
              <a:rPr lang="en-US" altLang="zh-CN" sz="2400" dirty="0">
                <a:solidFill>
                  <a:srgbClr val="000000"/>
                </a:solidFill>
                <a:latin typeface="黑体" panose="02010609060101010101" pitchFamily="49" charset="-122"/>
                <a:ea typeface="黑体" panose="02010609060101010101" pitchFamily="49" charset="-122"/>
              </a:rPr>
              <a:t>16</a:t>
            </a:r>
            <a:r>
              <a:rPr lang="zh-CN" altLang="en-US" sz="2400" dirty="0">
                <a:solidFill>
                  <a:srgbClr val="000000"/>
                </a:solidFill>
                <a:latin typeface="黑体" panose="02010609060101010101" pitchFamily="49" charset="-122"/>
                <a:ea typeface="黑体" panose="02010609060101010101" pitchFamily="49" charset="-122"/>
              </a:rPr>
              <a:t>周岁的人犯罪，应当负刑事责任。因不满</a:t>
            </a:r>
            <a:r>
              <a:rPr lang="en-US" altLang="zh-CN" sz="2400" dirty="0">
                <a:solidFill>
                  <a:srgbClr val="000000"/>
                </a:solidFill>
                <a:latin typeface="黑体" panose="02010609060101010101" pitchFamily="49" charset="-122"/>
                <a:ea typeface="黑体" panose="02010609060101010101" pitchFamily="49" charset="-122"/>
              </a:rPr>
              <a:t>16</a:t>
            </a:r>
            <a:r>
              <a:rPr lang="zh-CN" altLang="en-US" sz="2400" dirty="0">
                <a:solidFill>
                  <a:srgbClr val="000000"/>
                </a:solidFill>
                <a:latin typeface="黑体" panose="02010609060101010101" pitchFamily="49" charset="-122"/>
                <a:ea typeface="黑体" panose="02010609060101010101" pitchFamily="49" charset="-122"/>
              </a:rPr>
              <a:t>周岁不予刑事处罚的，责令其父母或者其他监护人加以管教；在必要的时候，依法进行专门矫治教育。</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b="1" dirty="0">
                <a:solidFill>
                  <a:srgbClr val="000000"/>
                </a:solidFill>
                <a:latin typeface="黑体" panose="02010609060101010101" pitchFamily="49" charset="-122"/>
                <a:ea typeface="黑体" panose="02010609060101010101" pitchFamily="49" charset="-122"/>
              </a:rPr>
              <a:t>（四）减轻刑事责任年龄</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1.</a:t>
            </a:r>
            <a:r>
              <a:rPr lang="zh-CN" altLang="en-US" sz="2400" dirty="0">
                <a:solidFill>
                  <a:srgbClr val="000000"/>
                </a:solidFill>
                <a:latin typeface="黑体" panose="02010609060101010101" pitchFamily="49" charset="-122"/>
                <a:ea typeface="黑体" panose="02010609060101010101" pitchFamily="49" charset="-122"/>
              </a:rPr>
              <a:t>不满</a:t>
            </a:r>
            <a:r>
              <a:rPr lang="en-US" altLang="zh-CN" sz="2400" dirty="0">
                <a:solidFill>
                  <a:srgbClr val="000000"/>
                </a:solidFill>
                <a:latin typeface="黑体" panose="02010609060101010101" pitchFamily="49" charset="-122"/>
                <a:ea typeface="黑体" panose="02010609060101010101" pitchFamily="49" charset="-122"/>
              </a:rPr>
              <a:t>18</a:t>
            </a:r>
            <a:r>
              <a:rPr lang="zh-CN" altLang="en-US" sz="2400" dirty="0">
                <a:solidFill>
                  <a:srgbClr val="000000"/>
                </a:solidFill>
                <a:latin typeface="黑体" panose="02010609060101010101" pitchFamily="49" charset="-122"/>
                <a:ea typeface="黑体" panose="02010609060101010101" pitchFamily="49" charset="-122"/>
              </a:rPr>
              <a:t>周岁的人犯罪，要追究刑事责任的，</a:t>
            </a:r>
            <a:r>
              <a:rPr lang="zh-CN" altLang="en-US" sz="2400" dirty="0">
                <a:solidFill>
                  <a:srgbClr val="0066FF"/>
                </a:solidFill>
                <a:latin typeface="黑体" panose="02010609060101010101" pitchFamily="49" charset="-122"/>
                <a:ea typeface="黑体" panose="02010609060101010101" pitchFamily="49" charset="-122"/>
              </a:rPr>
              <a:t>应当</a:t>
            </a:r>
            <a:r>
              <a:rPr lang="zh-CN" altLang="en-US" sz="2400" dirty="0">
                <a:solidFill>
                  <a:srgbClr val="000000"/>
                </a:solidFill>
                <a:latin typeface="黑体" panose="02010609060101010101" pitchFamily="49" charset="-122"/>
                <a:ea typeface="黑体" panose="02010609060101010101" pitchFamily="49" charset="-122"/>
              </a:rPr>
              <a:t>从轻或者减轻处罚。</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2.</a:t>
            </a:r>
            <a:r>
              <a:rPr lang="zh-CN" altLang="en-US" sz="2400" dirty="0">
                <a:solidFill>
                  <a:srgbClr val="000000"/>
                </a:solidFill>
                <a:latin typeface="黑体" panose="02010609060101010101" pitchFamily="49" charset="-122"/>
                <a:ea typeface="黑体" panose="02010609060101010101" pitchFamily="49" charset="-122"/>
              </a:rPr>
              <a:t>已满</a:t>
            </a:r>
            <a:r>
              <a:rPr lang="en-US" altLang="zh-CN" sz="2400" dirty="0">
                <a:solidFill>
                  <a:srgbClr val="000000"/>
                </a:solidFill>
                <a:latin typeface="黑体" panose="02010609060101010101" pitchFamily="49" charset="-122"/>
                <a:ea typeface="黑体" panose="02010609060101010101" pitchFamily="49" charset="-122"/>
              </a:rPr>
              <a:t>75</a:t>
            </a:r>
            <a:r>
              <a:rPr lang="zh-CN" altLang="en-US" sz="2400" dirty="0">
                <a:solidFill>
                  <a:srgbClr val="000000"/>
                </a:solidFill>
                <a:latin typeface="黑体" panose="02010609060101010101" pitchFamily="49" charset="-122"/>
                <a:ea typeface="黑体" panose="02010609060101010101" pitchFamily="49" charset="-122"/>
              </a:rPr>
              <a:t>周岁的人故意犯罪的，</a:t>
            </a:r>
            <a:r>
              <a:rPr lang="zh-CN" altLang="en-US" sz="2400" dirty="0">
                <a:solidFill>
                  <a:srgbClr val="0066FF"/>
                </a:solidFill>
                <a:latin typeface="黑体" panose="02010609060101010101" pitchFamily="49" charset="-122"/>
                <a:ea typeface="黑体" panose="02010609060101010101" pitchFamily="49" charset="-122"/>
              </a:rPr>
              <a:t>可以</a:t>
            </a:r>
            <a:r>
              <a:rPr lang="zh-CN" altLang="en-US" sz="2400" dirty="0">
                <a:solidFill>
                  <a:srgbClr val="000000"/>
                </a:solidFill>
                <a:latin typeface="黑体" panose="02010609060101010101" pitchFamily="49" charset="-122"/>
                <a:ea typeface="黑体" panose="02010609060101010101" pitchFamily="49" charset="-122"/>
              </a:rPr>
              <a:t>从轻或者减轻处罚；过失犯罪的，</a:t>
            </a:r>
            <a:r>
              <a:rPr lang="zh-CN" altLang="en-US" sz="2400" dirty="0">
                <a:solidFill>
                  <a:srgbClr val="0066FF"/>
                </a:solidFill>
                <a:latin typeface="黑体" panose="02010609060101010101" pitchFamily="49" charset="-122"/>
                <a:ea typeface="黑体" panose="02010609060101010101" pitchFamily="49" charset="-122"/>
              </a:rPr>
              <a:t>应当</a:t>
            </a:r>
            <a:r>
              <a:rPr lang="zh-CN" altLang="en-US" sz="2400" dirty="0">
                <a:solidFill>
                  <a:srgbClr val="000000"/>
                </a:solidFill>
                <a:latin typeface="黑体" panose="02010609060101010101" pitchFamily="49" charset="-122"/>
                <a:ea typeface="黑体" panose="02010609060101010101" pitchFamily="49" charset="-122"/>
              </a:rPr>
              <a:t>从轻或者减轻处罚。</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44BD078E-6037-FFE5-AF7B-25E1E4D5C8E0}"/>
              </a:ext>
            </a:extLst>
          </p:cNvPr>
          <p:cNvSpPr txBox="1"/>
          <p:nvPr/>
        </p:nvSpPr>
        <p:spPr>
          <a:xfrm>
            <a:off x="2987824" y="1268760"/>
            <a:ext cx="4572000" cy="461665"/>
          </a:xfrm>
          <a:prstGeom prst="rect">
            <a:avLst/>
          </a:prstGeom>
          <a:noFill/>
        </p:spPr>
        <p:txBody>
          <a:bodyPr wrap="square">
            <a:spAutoFit/>
          </a:bodyPr>
          <a:lstStyle/>
          <a:p>
            <a:r>
              <a:rPr lang="zh-CN" altLang="en-US" sz="2400" b="1" dirty="0">
                <a:solidFill>
                  <a:srgbClr val="000000"/>
                </a:solidFill>
                <a:latin typeface="黑体" panose="02010609060101010101" pitchFamily="49" charset="-122"/>
                <a:ea typeface="黑体" panose="02010609060101010101" pitchFamily="49" charset="-122"/>
              </a:rPr>
              <a:t>年龄对刑事责任的影响</a:t>
            </a:r>
            <a:endParaRPr lang="zh-CN" altLang="en-US" sz="2400" dirty="0"/>
          </a:p>
        </p:txBody>
      </p:sp>
      <p:graphicFrame>
        <p:nvGraphicFramePr>
          <p:cNvPr id="5" name="表格 4">
            <a:extLst>
              <a:ext uri="{FF2B5EF4-FFF2-40B4-BE49-F238E27FC236}">
                <a16:creationId xmlns:a16="http://schemas.microsoft.com/office/drawing/2014/main" id="{302516A8-0557-DAB0-7000-1BE97D63887E}"/>
              </a:ext>
            </a:extLst>
          </p:cNvPr>
          <p:cNvGraphicFramePr>
            <a:graphicFrameLocks noGrp="1"/>
          </p:cNvGraphicFramePr>
          <p:nvPr>
            <p:extLst>
              <p:ext uri="{D42A27DB-BD31-4B8C-83A1-F6EECF244321}">
                <p14:modId xmlns:p14="http://schemas.microsoft.com/office/powerpoint/2010/main" val="747858149"/>
              </p:ext>
            </p:extLst>
          </p:nvPr>
        </p:nvGraphicFramePr>
        <p:xfrm>
          <a:off x="143508" y="1988840"/>
          <a:ext cx="8856984" cy="3139440"/>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880412061"/>
                    </a:ext>
                  </a:extLst>
                </a:gridCol>
                <a:gridCol w="1728192">
                  <a:extLst>
                    <a:ext uri="{9D8B030D-6E8A-4147-A177-3AD203B41FA5}">
                      <a16:colId xmlns:a16="http://schemas.microsoft.com/office/drawing/2014/main" val="4195515346"/>
                    </a:ext>
                  </a:extLst>
                </a:gridCol>
                <a:gridCol w="2160240">
                  <a:extLst>
                    <a:ext uri="{9D8B030D-6E8A-4147-A177-3AD203B41FA5}">
                      <a16:colId xmlns:a16="http://schemas.microsoft.com/office/drawing/2014/main" val="2837102445"/>
                    </a:ext>
                  </a:extLst>
                </a:gridCol>
                <a:gridCol w="3960440">
                  <a:extLst>
                    <a:ext uri="{9D8B030D-6E8A-4147-A177-3AD203B41FA5}">
                      <a16:colId xmlns:a16="http://schemas.microsoft.com/office/drawing/2014/main" val="3425453933"/>
                    </a:ext>
                  </a:extLst>
                </a:gridCol>
              </a:tblGrid>
              <a:tr h="370840">
                <a:tc>
                  <a:txBody>
                    <a:bodyPr/>
                    <a:lstStyle/>
                    <a:p>
                      <a:pPr algn="ctr"/>
                      <a:endParaRPr lang="zh-CN" altLang="en-US" dirty="0">
                        <a:latin typeface="黑体" panose="02010609060101010101" pitchFamily="49" charset="-122"/>
                        <a:ea typeface="黑体" panose="02010609060101010101" pitchFamily="49" charset="-122"/>
                      </a:endParaRPr>
                    </a:p>
                  </a:txBody>
                  <a:tcPr anchor="ctr" anchorCtr="1"/>
                </a:tc>
                <a:tc>
                  <a:txBody>
                    <a:bodyPr/>
                    <a:lstStyle/>
                    <a:p>
                      <a:pPr algn="ctr"/>
                      <a:r>
                        <a:rPr lang="zh-CN" altLang="en-US" dirty="0">
                          <a:latin typeface="黑体" panose="02010609060101010101" pitchFamily="49" charset="-122"/>
                          <a:ea typeface="黑体" panose="02010609060101010101" pitchFamily="49" charset="-122"/>
                        </a:rPr>
                        <a:t>年龄段</a:t>
                      </a:r>
                    </a:p>
                  </a:txBody>
                  <a:tcPr anchor="ctr" anchorCtr="1"/>
                </a:tc>
                <a:tc>
                  <a:txBody>
                    <a:bodyPr/>
                    <a:lstStyle/>
                    <a:p>
                      <a:pPr algn="ctr"/>
                      <a:r>
                        <a:rPr lang="zh-CN" altLang="en-US" dirty="0">
                          <a:latin typeface="黑体" panose="02010609060101010101" pitchFamily="49" charset="-122"/>
                          <a:ea typeface="黑体" panose="02010609060101010101" pitchFamily="49" charset="-122"/>
                        </a:rPr>
                        <a:t>罪名</a:t>
                      </a:r>
                    </a:p>
                  </a:txBody>
                  <a:tcPr anchor="ctr" anchorCtr="1"/>
                </a:tc>
                <a:tc>
                  <a:txBody>
                    <a:bodyPr/>
                    <a:lstStyle/>
                    <a:p>
                      <a:pPr algn="ctr"/>
                      <a:r>
                        <a:rPr lang="zh-CN" altLang="en-US" dirty="0">
                          <a:latin typeface="黑体" panose="02010609060101010101" pitchFamily="49" charset="-122"/>
                          <a:ea typeface="黑体" panose="02010609060101010101" pitchFamily="49" charset="-122"/>
                        </a:rPr>
                        <a:t>量刑</a:t>
                      </a:r>
                    </a:p>
                  </a:txBody>
                  <a:tcPr anchor="ctr" anchorCtr="1"/>
                </a:tc>
                <a:extLst>
                  <a:ext uri="{0D108BD9-81ED-4DB2-BD59-A6C34878D82A}">
                    <a16:rowId xmlns:a16="http://schemas.microsoft.com/office/drawing/2014/main" val="2833519509"/>
                  </a:ext>
                </a:extLst>
              </a:tr>
              <a:tr h="370840">
                <a:tc>
                  <a:txBody>
                    <a:bodyPr/>
                    <a:lstStyle/>
                    <a:p>
                      <a:pPr algn="ctr"/>
                      <a:r>
                        <a:rPr lang="zh-CN" altLang="en-US" dirty="0">
                          <a:latin typeface="黑体" panose="02010609060101010101" pitchFamily="49" charset="-122"/>
                          <a:ea typeface="黑体" panose="02010609060101010101" pitchFamily="49" charset="-122"/>
                        </a:rPr>
                        <a:t>完全无</a:t>
                      </a:r>
                    </a:p>
                  </a:txBody>
                  <a:tcPr anchor="ctr" anchorCtr="1"/>
                </a:tc>
                <a:tc>
                  <a:txBody>
                    <a:bodyPr/>
                    <a:lstStyle/>
                    <a:p>
                      <a:pPr algn="ctr"/>
                      <a:r>
                        <a:rPr lang="zh-CN" altLang="en-US" dirty="0">
                          <a:latin typeface="黑体" panose="02010609060101010101" pitchFamily="49" charset="-122"/>
                          <a:ea typeface="黑体" panose="02010609060101010101" pitchFamily="49" charset="-122"/>
                        </a:rPr>
                        <a:t>人＜</a:t>
                      </a:r>
                      <a:r>
                        <a:rPr lang="en-US" altLang="zh-CN" dirty="0">
                          <a:latin typeface="黑体" panose="02010609060101010101" pitchFamily="49" charset="-122"/>
                          <a:ea typeface="黑体" panose="02010609060101010101" pitchFamily="49" charset="-122"/>
                        </a:rPr>
                        <a:t>12</a:t>
                      </a:r>
                      <a:endParaRPr lang="zh-CN" altLang="en-US" dirty="0">
                        <a:latin typeface="黑体" panose="02010609060101010101" pitchFamily="49" charset="-122"/>
                        <a:ea typeface="黑体" panose="02010609060101010101" pitchFamily="49" charset="-122"/>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黑体" panose="02010609060101010101" pitchFamily="49" charset="-122"/>
                          <a:ea typeface="黑体" panose="02010609060101010101" pitchFamily="49" charset="-122"/>
                        </a:rPr>
                        <a:t>无</a:t>
                      </a:r>
                    </a:p>
                  </a:txBody>
                  <a:tcPr anchor="ctr" anchorCtr="1"/>
                </a:tc>
                <a:tc>
                  <a:txBody>
                    <a:bodyPr/>
                    <a:lstStyle/>
                    <a:p>
                      <a:pPr algn="ctr"/>
                      <a:r>
                        <a:rPr lang="zh-CN" altLang="en-US" dirty="0">
                          <a:latin typeface="黑体" panose="02010609060101010101" pitchFamily="49" charset="-122"/>
                          <a:ea typeface="黑体" panose="02010609060101010101" pitchFamily="49" charset="-122"/>
                        </a:rPr>
                        <a:t>无</a:t>
                      </a:r>
                    </a:p>
                  </a:txBody>
                  <a:tcPr anchor="ctr" anchorCtr="1"/>
                </a:tc>
                <a:extLst>
                  <a:ext uri="{0D108BD9-81ED-4DB2-BD59-A6C34878D82A}">
                    <a16:rowId xmlns:a16="http://schemas.microsoft.com/office/drawing/2014/main" val="2683299722"/>
                  </a:ext>
                </a:extLst>
              </a:tr>
              <a:tr h="370840">
                <a:tc rowSpan="2">
                  <a:txBody>
                    <a:bodyPr/>
                    <a:lstStyle/>
                    <a:p>
                      <a:pPr algn="ctr"/>
                      <a:r>
                        <a:rPr lang="zh-CN" altLang="en-US" dirty="0">
                          <a:latin typeface="黑体" panose="02010609060101010101" pitchFamily="49" charset="-122"/>
                          <a:ea typeface="黑体" panose="02010609060101010101" pitchFamily="49" charset="-122"/>
                        </a:rPr>
                        <a:t>相对负</a:t>
                      </a:r>
                    </a:p>
                  </a:txBody>
                  <a:tcPr anchor="ctr" anchorCtr="1"/>
                </a:tc>
                <a:tc>
                  <a:txBody>
                    <a:bodyPr/>
                    <a:lstStyle/>
                    <a:p>
                      <a:pPr algn="ctr"/>
                      <a:r>
                        <a:rPr lang="en-US" altLang="zh-CN" dirty="0">
                          <a:latin typeface="黑体" panose="02010609060101010101" pitchFamily="49" charset="-122"/>
                          <a:ea typeface="黑体" panose="02010609060101010101" pitchFamily="49" charset="-122"/>
                        </a:rPr>
                        <a:t>12</a:t>
                      </a:r>
                      <a:r>
                        <a:rPr lang="zh-CN" altLang="en-US" dirty="0">
                          <a:latin typeface="黑体" panose="02010609060101010101" pitchFamily="49" charset="-122"/>
                          <a:ea typeface="黑体" panose="02010609060101010101" pitchFamily="49" charset="-122"/>
                        </a:rPr>
                        <a:t>≤人＜</a:t>
                      </a:r>
                      <a:r>
                        <a:rPr lang="en-US" altLang="zh-CN" dirty="0">
                          <a:latin typeface="黑体" panose="02010609060101010101" pitchFamily="49" charset="-122"/>
                          <a:ea typeface="黑体" panose="02010609060101010101" pitchFamily="49" charset="-122"/>
                        </a:rPr>
                        <a:t>14</a:t>
                      </a:r>
                      <a:endParaRPr lang="zh-CN" altLang="en-US" dirty="0">
                        <a:latin typeface="黑体" panose="02010609060101010101" pitchFamily="49" charset="-122"/>
                        <a:ea typeface="黑体" panose="02010609060101010101" pitchFamily="49" charset="-122"/>
                      </a:endParaRPr>
                    </a:p>
                  </a:txBody>
                  <a:tcPr anchor="ctr" anchorCtr="1"/>
                </a:tc>
                <a:tc>
                  <a:txBody>
                    <a:bodyPr/>
                    <a:lstStyle/>
                    <a:p>
                      <a:pPr algn="ctr"/>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种行为</a:t>
                      </a:r>
                    </a:p>
                  </a:txBody>
                  <a:tcPr anchor="ctr" anchorCtr="1"/>
                </a:tc>
                <a:tc rowSpan="2">
                  <a:txBody>
                    <a:bodyPr/>
                    <a:lstStyle/>
                    <a:p>
                      <a:pPr algn="ctr"/>
                      <a:r>
                        <a:rPr lang="zh-CN" altLang="en-US" dirty="0">
                          <a:latin typeface="黑体" panose="02010609060101010101" pitchFamily="49" charset="-122"/>
                          <a:ea typeface="黑体" panose="02010609060101010101" pitchFamily="49" charset="-122"/>
                        </a:rPr>
                        <a:t>应当从轻、减轻处罚</a:t>
                      </a:r>
                    </a:p>
                  </a:txBody>
                  <a:tcPr anchor="ctr" anchorCtr="1"/>
                </a:tc>
                <a:extLst>
                  <a:ext uri="{0D108BD9-81ED-4DB2-BD59-A6C34878D82A}">
                    <a16:rowId xmlns:a16="http://schemas.microsoft.com/office/drawing/2014/main" val="4237507103"/>
                  </a:ext>
                </a:extLst>
              </a:tr>
              <a:tr h="370840">
                <a:tc vMerge="1">
                  <a:txBody>
                    <a:bodyPr/>
                    <a:lstStyle/>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latin typeface="黑体" panose="02010609060101010101" pitchFamily="49" charset="-122"/>
                          <a:ea typeface="黑体" panose="02010609060101010101" pitchFamily="49" charset="-122"/>
                        </a:rPr>
                        <a:t>14</a:t>
                      </a:r>
                      <a:r>
                        <a:rPr lang="zh-CN" altLang="en-US" dirty="0">
                          <a:latin typeface="黑体" panose="02010609060101010101" pitchFamily="49" charset="-122"/>
                          <a:ea typeface="黑体" panose="02010609060101010101" pitchFamily="49" charset="-122"/>
                        </a:rPr>
                        <a:t>≤人＜</a:t>
                      </a:r>
                      <a:r>
                        <a:rPr lang="en-US" altLang="zh-CN" dirty="0">
                          <a:latin typeface="黑体" panose="02010609060101010101" pitchFamily="49" charset="-122"/>
                          <a:ea typeface="黑体" panose="02010609060101010101" pitchFamily="49" charset="-122"/>
                        </a:rPr>
                        <a:t>16</a:t>
                      </a:r>
                      <a:endParaRPr lang="zh-CN" altLang="en-US" dirty="0">
                        <a:latin typeface="黑体" panose="02010609060101010101" pitchFamily="49" charset="-122"/>
                        <a:ea typeface="黑体" panose="02010609060101010101" pitchFamily="49" charset="-122"/>
                      </a:endParaRPr>
                    </a:p>
                  </a:txBody>
                  <a:tcPr anchor="ctr" anchorCtr="1"/>
                </a:tc>
                <a:tc>
                  <a:txBody>
                    <a:bodyPr/>
                    <a:lstStyle/>
                    <a:p>
                      <a:pPr algn="ctr"/>
                      <a:r>
                        <a:rPr lang="en-US" altLang="zh-CN" dirty="0">
                          <a:latin typeface="黑体" panose="02010609060101010101" pitchFamily="49" charset="-122"/>
                          <a:ea typeface="黑体" panose="02010609060101010101" pitchFamily="49" charset="-122"/>
                        </a:rPr>
                        <a:t>8</a:t>
                      </a:r>
                      <a:r>
                        <a:rPr lang="zh-CN" altLang="en-US" dirty="0">
                          <a:latin typeface="黑体" panose="02010609060101010101" pitchFamily="49" charset="-122"/>
                          <a:ea typeface="黑体" panose="02010609060101010101" pitchFamily="49" charset="-122"/>
                        </a:rPr>
                        <a:t>种行为</a:t>
                      </a:r>
                    </a:p>
                  </a:txBody>
                  <a:tcPr anchor="ctr" anchorCtr="1"/>
                </a:tc>
                <a:tc vMerge="1">
                  <a:txBody>
                    <a:bodyPr/>
                    <a:lstStyle/>
                    <a:p>
                      <a:endParaRPr lang="zh-CN" altLang="en-US" dirty="0"/>
                    </a:p>
                  </a:txBody>
                  <a:tcPr/>
                </a:tc>
                <a:extLst>
                  <a:ext uri="{0D108BD9-81ED-4DB2-BD59-A6C34878D82A}">
                    <a16:rowId xmlns:a16="http://schemas.microsoft.com/office/drawing/2014/main" val="1309319137"/>
                  </a:ext>
                </a:extLst>
              </a:tr>
              <a:tr h="370840">
                <a:tc>
                  <a:txBody>
                    <a:bodyPr/>
                    <a:lstStyle/>
                    <a:p>
                      <a:pPr algn="ctr"/>
                      <a:r>
                        <a:rPr lang="zh-CN" altLang="en-US" dirty="0">
                          <a:latin typeface="黑体" panose="02010609060101010101" pitchFamily="49" charset="-122"/>
                          <a:ea typeface="黑体" panose="02010609060101010101" pitchFamily="49" charset="-122"/>
                        </a:rPr>
                        <a:t>完全负</a:t>
                      </a:r>
                    </a:p>
                  </a:txBody>
                  <a:tcPr anchor="ctr" anchorCtr="1"/>
                </a:tc>
                <a:tc>
                  <a:txBody>
                    <a:bodyPr/>
                    <a:lstStyle/>
                    <a:p>
                      <a:pPr algn="ctr"/>
                      <a:r>
                        <a:rPr lang="zh-CN" altLang="en-US" dirty="0">
                          <a:latin typeface="黑体" panose="02010609060101010101" pitchFamily="49" charset="-122"/>
                          <a:ea typeface="黑体" panose="02010609060101010101" pitchFamily="49" charset="-122"/>
                        </a:rPr>
                        <a:t>人≥</a:t>
                      </a:r>
                      <a:r>
                        <a:rPr lang="en-US" altLang="zh-CN" dirty="0">
                          <a:latin typeface="黑体" panose="02010609060101010101" pitchFamily="49" charset="-122"/>
                          <a:ea typeface="黑体" panose="02010609060101010101" pitchFamily="49" charset="-122"/>
                        </a:rPr>
                        <a:t>16</a:t>
                      </a:r>
                      <a:endParaRPr lang="zh-CN" altLang="en-US" dirty="0">
                        <a:latin typeface="黑体" panose="02010609060101010101" pitchFamily="49" charset="-122"/>
                        <a:ea typeface="黑体" panose="02010609060101010101" pitchFamily="49" charset="-122"/>
                      </a:endParaRPr>
                    </a:p>
                  </a:txBody>
                  <a:tcPr anchor="ctr" anchorCtr="1"/>
                </a:tc>
                <a:tc>
                  <a:txBody>
                    <a:bodyPr/>
                    <a:lstStyle/>
                    <a:p>
                      <a:pPr algn="ctr"/>
                      <a:r>
                        <a:rPr lang="zh-CN" altLang="en-US" dirty="0">
                          <a:latin typeface="黑体" panose="02010609060101010101" pitchFamily="49" charset="-122"/>
                          <a:ea typeface="黑体" panose="02010609060101010101" pitchFamily="49" charset="-122"/>
                        </a:rPr>
                        <a:t>全部罪名</a:t>
                      </a:r>
                    </a:p>
                  </a:txBody>
                  <a:tcPr anchor="ctr" anchorCtr="1"/>
                </a:tc>
                <a:tc>
                  <a:txBody>
                    <a:bodyPr/>
                    <a:lstStyle/>
                    <a:p>
                      <a:pPr algn="ctr"/>
                      <a:r>
                        <a:rPr lang="zh-CN" altLang="en-US" dirty="0">
                          <a:latin typeface="黑体" panose="02010609060101010101" pitchFamily="49" charset="-122"/>
                          <a:ea typeface="黑体" panose="02010609060101010101" pitchFamily="49" charset="-122"/>
                        </a:rPr>
                        <a:t>未成人应当从轻、减轻处罚</a:t>
                      </a:r>
                    </a:p>
                  </a:txBody>
                  <a:tcPr anchor="ctr" anchorCtr="1"/>
                </a:tc>
                <a:extLst>
                  <a:ext uri="{0D108BD9-81ED-4DB2-BD59-A6C34878D82A}">
                    <a16:rowId xmlns:a16="http://schemas.microsoft.com/office/drawing/2014/main" val="3660739855"/>
                  </a:ext>
                </a:extLst>
              </a:tr>
              <a:tr h="370840">
                <a:tc rowSpan="2">
                  <a:txBody>
                    <a:bodyPr/>
                    <a:lstStyle/>
                    <a:p>
                      <a:pPr algn="ctr"/>
                      <a:r>
                        <a:rPr lang="zh-CN" altLang="en-US" dirty="0">
                          <a:latin typeface="黑体" panose="02010609060101010101" pitchFamily="49" charset="-122"/>
                          <a:ea typeface="黑体" panose="02010609060101010101" pitchFamily="49" charset="-122"/>
                        </a:rPr>
                        <a:t>减轻负</a:t>
                      </a: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latin typeface="黑体" panose="02010609060101010101" pitchFamily="49" charset="-122"/>
                          <a:ea typeface="黑体" panose="02010609060101010101" pitchFamily="49" charset="-122"/>
                        </a:rPr>
                        <a:t>12</a:t>
                      </a:r>
                      <a:r>
                        <a:rPr lang="zh-CN" altLang="en-US" dirty="0">
                          <a:latin typeface="黑体" panose="02010609060101010101" pitchFamily="49" charset="-122"/>
                          <a:ea typeface="黑体" panose="02010609060101010101" pitchFamily="49" charset="-122"/>
                        </a:rPr>
                        <a:t>≤人＜</a:t>
                      </a:r>
                      <a:r>
                        <a:rPr lang="en-US" altLang="zh-CN" dirty="0">
                          <a:latin typeface="黑体" panose="02010609060101010101" pitchFamily="49" charset="-122"/>
                          <a:ea typeface="黑体" panose="02010609060101010101" pitchFamily="49" charset="-122"/>
                        </a:rPr>
                        <a:t>18</a:t>
                      </a:r>
                      <a:endParaRPr lang="zh-CN" altLang="en-US" dirty="0">
                        <a:latin typeface="黑体" panose="02010609060101010101" pitchFamily="49" charset="-122"/>
                        <a:ea typeface="黑体" panose="02010609060101010101" pitchFamily="49" charset="-122"/>
                      </a:endParaRPr>
                    </a:p>
                  </a:txBody>
                  <a:tcPr anchor="ctr" anchorCtr="1"/>
                </a:tc>
                <a:tc>
                  <a:txBody>
                    <a:bodyPr/>
                    <a:lstStyle/>
                    <a:p>
                      <a:pPr algn="ctr"/>
                      <a:endParaRPr lang="zh-CN" altLang="en-US" dirty="0">
                        <a:latin typeface="黑体" panose="02010609060101010101" pitchFamily="49" charset="-122"/>
                        <a:ea typeface="黑体" panose="02010609060101010101" pitchFamily="49" charset="-122"/>
                      </a:endParaRPr>
                    </a:p>
                  </a:txBody>
                  <a:tcPr anchor="ctr" anchorCtr="1"/>
                </a:tc>
                <a:tc>
                  <a:txBody>
                    <a:bodyPr/>
                    <a:lstStyle/>
                    <a:p>
                      <a:pPr algn="ctr"/>
                      <a:r>
                        <a:rPr lang="zh-CN" altLang="en-US" dirty="0">
                          <a:latin typeface="黑体" panose="02010609060101010101" pitchFamily="49" charset="-122"/>
                          <a:ea typeface="黑体" panose="02010609060101010101" pitchFamily="49" charset="-122"/>
                        </a:rPr>
                        <a:t>应当从轻、减轻处罚，且不适用死刑</a:t>
                      </a:r>
                    </a:p>
                  </a:txBody>
                  <a:tcPr anchor="ctr" anchorCtr="1"/>
                </a:tc>
                <a:extLst>
                  <a:ext uri="{0D108BD9-81ED-4DB2-BD59-A6C34878D82A}">
                    <a16:rowId xmlns:a16="http://schemas.microsoft.com/office/drawing/2014/main" val="3190278727"/>
                  </a:ext>
                </a:extLst>
              </a:tr>
              <a:tr h="370840">
                <a:tc vMerge="1">
                  <a:txBody>
                    <a:bodyPr/>
                    <a:lstStyle/>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黑体" panose="02010609060101010101" pitchFamily="49" charset="-122"/>
                          <a:ea typeface="黑体" panose="02010609060101010101" pitchFamily="49" charset="-122"/>
                        </a:rPr>
                        <a:t>人≥</a:t>
                      </a:r>
                      <a:r>
                        <a:rPr lang="en-US" altLang="zh-CN" dirty="0">
                          <a:latin typeface="黑体" panose="02010609060101010101" pitchFamily="49" charset="-122"/>
                          <a:ea typeface="黑体" panose="02010609060101010101" pitchFamily="49" charset="-122"/>
                        </a:rPr>
                        <a:t>75</a:t>
                      </a:r>
                      <a:endParaRPr lang="zh-CN" altLang="en-US" dirty="0">
                        <a:latin typeface="黑体" panose="02010609060101010101" pitchFamily="49" charset="-122"/>
                        <a:ea typeface="黑体" panose="02010609060101010101" pitchFamily="49" charset="-122"/>
                      </a:endParaRPr>
                    </a:p>
                  </a:txBody>
                  <a:tcPr anchor="ctr" anchorCtr="1"/>
                </a:tc>
                <a:tc>
                  <a:txBody>
                    <a:bodyPr/>
                    <a:lstStyle/>
                    <a:p>
                      <a:pPr algn="ctr"/>
                      <a:r>
                        <a:rPr lang="zh-CN" altLang="en-US" dirty="0">
                          <a:latin typeface="黑体" panose="02010609060101010101" pitchFamily="49" charset="-122"/>
                          <a:ea typeface="黑体" panose="02010609060101010101" pitchFamily="49" charset="-122"/>
                        </a:rPr>
                        <a:t>全部罪名</a:t>
                      </a:r>
                    </a:p>
                  </a:txBody>
                  <a:tcPr anchor="ctr" anchorCtr="1"/>
                </a:tc>
                <a:tc>
                  <a:txBody>
                    <a:bodyPr/>
                    <a:lstStyle/>
                    <a:p>
                      <a:pPr algn="l"/>
                      <a:r>
                        <a:rPr lang="zh-CN" altLang="en-US" dirty="0">
                          <a:latin typeface="黑体" panose="02010609060101010101" pitchFamily="49" charset="-122"/>
                          <a:ea typeface="黑体" panose="02010609060101010101" pitchFamily="49" charset="-122"/>
                        </a:rPr>
                        <a:t>故意犯罪：可以从轻或者减轻处罚</a:t>
                      </a:r>
                      <a:endParaRPr lang="en-US" altLang="zh-CN" dirty="0">
                        <a:latin typeface="黑体" panose="02010609060101010101" pitchFamily="49" charset="-122"/>
                        <a:ea typeface="黑体" panose="02010609060101010101" pitchFamily="49" charset="-122"/>
                      </a:endParaRPr>
                    </a:p>
                    <a:p>
                      <a:pPr algn="l"/>
                      <a:r>
                        <a:rPr lang="zh-CN" altLang="en-US" dirty="0">
                          <a:latin typeface="黑体" panose="02010609060101010101" pitchFamily="49" charset="-122"/>
                          <a:ea typeface="黑体" panose="02010609060101010101" pitchFamily="49" charset="-122"/>
                        </a:rPr>
                        <a:t>过失犯罪：应当从轻或者减轻处罚</a:t>
                      </a:r>
                      <a:endParaRPr lang="en-US" altLang="zh-CN" dirty="0">
                        <a:latin typeface="黑体" panose="02010609060101010101" pitchFamily="49" charset="-122"/>
                        <a:ea typeface="黑体" panose="02010609060101010101" pitchFamily="49" charset="-122"/>
                      </a:endParaRPr>
                    </a:p>
                    <a:p>
                      <a:pPr algn="l"/>
                      <a:r>
                        <a:rPr lang="zh-CN" altLang="en-US" dirty="0">
                          <a:latin typeface="黑体" panose="02010609060101010101" pitchFamily="49" charset="-122"/>
                          <a:ea typeface="黑体" panose="02010609060101010101" pitchFamily="49" charset="-122"/>
                        </a:rPr>
                        <a:t>一般不适用死刑</a:t>
                      </a:r>
                    </a:p>
                  </a:txBody>
                  <a:tcPr anchor="ctr" anchorCtr="1"/>
                </a:tc>
                <a:extLst>
                  <a:ext uri="{0D108BD9-81ED-4DB2-BD59-A6C34878D82A}">
                    <a16:rowId xmlns:a16="http://schemas.microsoft.com/office/drawing/2014/main" val="61312867"/>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5540882-809E-4D19-94BF-733D9D7065C2}"/>
              </a:ext>
            </a:extLst>
          </p:cNvPr>
          <p:cNvSpPr/>
          <p:nvPr/>
        </p:nvSpPr>
        <p:spPr>
          <a:xfrm>
            <a:off x="0" y="44450"/>
            <a:ext cx="8928100" cy="6924675"/>
          </a:xfrm>
          <a:prstGeom prst="rect">
            <a:avLst/>
          </a:prstGeom>
        </p:spPr>
        <p:txBody>
          <a:bodyPr>
            <a:spAutoFit/>
          </a:bodyPr>
          <a:lstStyle/>
          <a:p>
            <a:pPr algn="just" eaLnBrk="1">
              <a:defRPr/>
            </a:pPr>
            <a:r>
              <a:rPr lang="zh-CN" altLang="en-US" sz="2400" b="1" dirty="0">
                <a:solidFill>
                  <a:srgbClr val="000000"/>
                </a:solidFill>
                <a:latin typeface="黑体" panose="02010609060101010101" pitchFamily="49" charset="-122"/>
                <a:ea typeface="黑体" panose="02010609060101010101" pitchFamily="49" charset="-122"/>
              </a:rPr>
              <a:t>（五）司法解释中对未成年人刑事责任的规定</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zh-CN" altLang="en-US" sz="1200" dirty="0"/>
              <a:t>         </a:t>
            </a:r>
            <a:endParaRPr lang="en-US" altLang="zh-CN" sz="1200" dirty="0"/>
          </a:p>
          <a:p>
            <a:pPr algn="just" eaLnBrk="1">
              <a:defRPr/>
            </a:pPr>
            <a:r>
              <a:rPr lang="en-US" altLang="zh-CN" dirty="0">
                <a:latin typeface="仿宋" panose="02010609060101010101" pitchFamily="49" charset="-122"/>
                <a:ea typeface="仿宋" panose="02010609060101010101" pitchFamily="49" charset="-122"/>
              </a:rPr>
              <a:t>    </a:t>
            </a:r>
            <a:r>
              <a:rPr lang="zh-CN" altLang="en-US" dirty="0">
                <a:latin typeface="仿宋" panose="02010609060101010101" pitchFamily="49" charset="-122"/>
                <a:ea typeface="仿宋" panose="02010609060101010101" pitchFamily="49" charset="-122"/>
              </a:rPr>
              <a:t>自</a:t>
            </a:r>
            <a:r>
              <a:rPr lang="en-US" altLang="zh-CN" dirty="0">
                <a:latin typeface="仿宋" panose="02010609060101010101" pitchFamily="49" charset="-122"/>
                <a:ea typeface="仿宋" panose="02010609060101010101" pitchFamily="49" charset="-122"/>
              </a:rPr>
              <a:t>2006</a:t>
            </a:r>
            <a:r>
              <a:rPr lang="zh-CN" altLang="en-US" dirty="0">
                <a:latin typeface="仿宋" panose="02010609060101010101" pitchFamily="49" charset="-122"/>
                <a:ea typeface="仿宋" panose="02010609060101010101" pitchFamily="49" charset="-122"/>
              </a:rPr>
              <a:t>年</a:t>
            </a:r>
            <a:r>
              <a:rPr lang="en-US" altLang="zh-CN" dirty="0">
                <a:latin typeface="仿宋" panose="02010609060101010101" pitchFamily="49" charset="-122"/>
                <a:ea typeface="仿宋" panose="02010609060101010101" pitchFamily="49" charset="-122"/>
              </a:rPr>
              <a:t>1</a:t>
            </a:r>
            <a:r>
              <a:rPr lang="zh-CN" altLang="en-US" dirty="0">
                <a:latin typeface="仿宋" panose="02010609060101010101" pitchFamily="49" charset="-122"/>
                <a:ea typeface="仿宋" panose="02010609060101010101" pitchFamily="49" charset="-122"/>
              </a:rPr>
              <a:t>月起施行的最高人民法院</a:t>
            </a:r>
            <a:r>
              <a:rPr lang="en-US" altLang="zh-CN" dirty="0">
                <a:latin typeface="仿宋" panose="02010609060101010101" pitchFamily="49" charset="-122"/>
                <a:ea typeface="仿宋" panose="02010609060101010101" pitchFamily="49" charset="-122"/>
              </a:rPr>
              <a:t>《</a:t>
            </a:r>
            <a:r>
              <a:rPr lang="zh-CN" altLang="en-US" dirty="0">
                <a:latin typeface="仿宋" panose="02010609060101010101" pitchFamily="49" charset="-122"/>
                <a:ea typeface="仿宋" panose="02010609060101010101" pitchFamily="49" charset="-122"/>
              </a:rPr>
              <a:t>关于审理未成年人刑事案件具体应用法律若干问题的解释</a:t>
            </a:r>
            <a:r>
              <a:rPr lang="en-US" altLang="zh-CN" dirty="0">
                <a:latin typeface="仿宋" panose="02010609060101010101" pitchFamily="49" charset="-122"/>
                <a:ea typeface="仿宋" panose="02010609060101010101" pitchFamily="49" charset="-122"/>
              </a:rPr>
              <a:t>》</a:t>
            </a:r>
            <a:r>
              <a:rPr lang="zh-CN" altLang="en-US" dirty="0">
                <a:latin typeface="仿宋" panose="02010609060101010101" pitchFamily="49" charset="-122"/>
                <a:ea typeface="仿宋" panose="02010609060101010101" pitchFamily="49" charset="-122"/>
              </a:rPr>
              <a:t>对未成年人有诸多特殊宽大的规定：</a:t>
            </a:r>
            <a:endParaRPr lang="en-US" altLang="zh-CN" dirty="0">
              <a:latin typeface="仿宋" panose="02010609060101010101" pitchFamily="49" charset="-122"/>
              <a:ea typeface="仿宋" panose="02010609060101010101" pitchFamily="49" charset="-122"/>
            </a:endParaRPr>
          </a:p>
          <a:p>
            <a:pPr algn="just" eaLnBrk="1">
              <a:defRPr/>
            </a:pPr>
            <a:endParaRPr lang="en-US" altLang="zh-CN" dirty="0">
              <a:latin typeface="仿宋" panose="02010609060101010101" pitchFamily="49" charset="-122"/>
              <a:ea typeface="仿宋" panose="02010609060101010101" pitchFamily="49" charset="-122"/>
            </a:endParaRPr>
          </a:p>
          <a:p>
            <a:pPr algn="just" eaLnBrk="1">
              <a:defRPr/>
            </a:pPr>
            <a:r>
              <a:rPr lang="en-US" altLang="zh-CN" dirty="0">
                <a:latin typeface="仿宋" panose="02010609060101010101" pitchFamily="49" charset="-122"/>
                <a:ea typeface="仿宋" panose="02010609060101010101" pitchFamily="49" charset="-122"/>
              </a:rPr>
              <a:t>    1.</a:t>
            </a:r>
            <a:r>
              <a:rPr lang="zh-CN" altLang="en-US" dirty="0">
                <a:latin typeface="仿宋" panose="02010609060101010101" pitchFamily="49" charset="-122"/>
                <a:ea typeface="仿宋" panose="02010609060101010101" pitchFamily="49" charset="-122"/>
              </a:rPr>
              <a:t>已满</a:t>
            </a:r>
            <a:r>
              <a:rPr lang="en-US" altLang="zh-CN" dirty="0">
                <a:latin typeface="仿宋" panose="02010609060101010101" pitchFamily="49" charset="-122"/>
                <a:ea typeface="仿宋" panose="02010609060101010101" pitchFamily="49" charset="-122"/>
              </a:rPr>
              <a:t>14</a:t>
            </a:r>
            <a:r>
              <a:rPr lang="zh-CN" altLang="en-US" dirty="0">
                <a:latin typeface="仿宋" panose="02010609060101010101" pitchFamily="49" charset="-122"/>
                <a:ea typeface="仿宋" panose="02010609060101010101" pitchFamily="49" charset="-122"/>
              </a:rPr>
              <a:t>周岁不满</a:t>
            </a:r>
            <a:r>
              <a:rPr lang="en-US" altLang="zh-CN" dirty="0">
                <a:latin typeface="仿宋" panose="02010609060101010101" pitchFamily="49" charset="-122"/>
                <a:ea typeface="仿宋" panose="02010609060101010101" pitchFamily="49" charset="-122"/>
              </a:rPr>
              <a:t>16</a:t>
            </a:r>
            <a:r>
              <a:rPr lang="zh-CN" altLang="en-US" dirty="0">
                <a:latin typeface="仿宋" panose="02010609060101010101" pitchFamily="49" charset="-122"/>
                <a:ea typeface="仿宋" panose="02010609060101010101" pitchFamily="49" charset="-122"/>
              </a:rPr>
              <a:t>周岁的人偶尔与幼女发生性行为，情节轻微，未造成严重后果的，不认为是犯罪。</a:t>
            </a:r>
            <a:endParaRPr lang="en-US" altLang="zh-CN" dirty="0">
              <a:latin typeface="仿宋" panose="02010609060101010101" pitchFamily="49" charset="-122"/>
              <a:ea typeface="仿宋" panose="02010609060101010101" pitchFamily="49" charset="-122"/>
            </a:endParaRPr>
          </a:p>
          <a:p>
            <a:pPr algn="just" eaLnBrk="1">
              <a:defRPr/>
            </a:pPr>
            <a:endParaRPr lang="en-US" altLang="zh-CN" dirty="0">
              <a:latin typeface="仿宋" panose="02010609060101010101" pitchFamily="49" charset="-122"/>
              <a:ea typeface="仿宋" panose="02010609060101010101" pitchFamily="49" charset="-122"/>
            </a:endParaRPr>
          </a:p>
          <a:p>
            <a:pPr algn="just" eaLnBrk="1">
              <a:defRPr/>
            </a:pPr>
            <a:r>
              <a:rPr lang="en-US" altLang="zh-CN" dirty="0">
                <a:latin typeface="仿宋" panose="02010609060101010101" pitchFamily="49" charset="-122"/>
                <a:ea typeface="仿宋" panose="02010609060101010101" pitchFamily="49" charset="-122"/>
              </a:rPr>
              <a:t>    2.</a:t>
            </a:r>
            <a:r>
              <a:rPr lang="zh-CN" altLang="en-US" dirty="0">
                <a:latin typeface="仿宋" panose="02010609060101010101" pitchFamily="49" charset="-122"/>
                <a:ea typeface="仿宋" panose="02010609060101010101" pitchFamily="49" charset="-122"/>
              </a:rPr>
              <a:t>已满</a:t>
            </a:r>
            <a:r>
              <a:rPr lang="en-US" altLang="zh-CN" dirty="0">
                <a:latin typeface="仿宋" panose="02010609060101010101" pitchFamily="49" charset="-122"/>
                <a:ea typeface="仿宋" panose="02010609060101010101" pitchFamily="49" charset="-122"/>
              </a:rPr>
              <a:t>14</a:t>
            </a:r>
            <a:r>
              <a:rPr lang="zh-CN" altLang="en-US" dirty="0">
                <a:latin typeface="仿宋" panose="02010609060101010101" pitchFamily="49" charset="-122"/>
                <a:ea typeface="仿宋" panose="02010609060101010101" pitchFamily="49" charset="-122"/>
              </a:rPr>
              <a:t>周岁不满</a:t>
            </a:r>
            <a:r>
              <a:rPr lang="en-US" altLang="zh-CN" dirty="0">
                <a:latin typeface="仿宋" panose="02010609060101010101" pitchFamily="49" charset="-122"/>
                <a:ea typeface="仿宋" panose="02010609060101010101" pitchFamily="49" charset="-122"/>
              </a:rPr>
              <a:t>16</a:t>
            </a:r>
            <a:r>
              <a:rPr lang="zh-CN" altLang="en-US" dirty="0">
                <a:latin typeface="仿宋" panose="02010609060101010101" pitchFamily="49" charset="-122"/>
                <a:ea typeface="仿宋" panose="02010609060101010101" pitchFamily="49" charset="-122"/>
              </a:rPr>
              <a:t>周岁的人使用轻微暴力或者威胁，强行索要其他未成年人随身携带的生活、学习用品或者钱财数量不大，且未造成被害人轻微伤以上或者不敢正常到校学习、生活等危害后果的，不认为是犯罪。已满</a:t>
            </a:r>
            <a:r>
              <a:rPr lang="en-US" altLang="zh-CN" dirty="0">
                <a:latin typeface="仿宋" panose="02010609060101010101" pitchFamily="49" charset="-122"/>
                <a:ea typeface="仿宋" panose="02010609060101010101" pitchFamily="49" charset="-122"/>
              </a:rPr>
              <a:t>16</a:t>
            </a:r>
            <a:r>
              <a:rPr lang="zh-CN" altLang="en-US" dirty="0">
                <a:latin typeface="仿宋" panose="02010609060101010101" pitchFamily="49" charset="-122"/>
                <a:ea typeface="仿宋" panose="02010609060101010101" pitchFamily="49" charset="-122"/>
              </a:rPr>
              <a:t>周岁不满</a:t>
            </a:r>
            <a:r>
              <a:rPr lang="en-US" altLang="zh-CN" dirty="0">
                <a:latin typeface="仿宋" panose="02010609060101010101" pitchFamily="49" charset="-122"/>
                <a:ea typeface="仿宋" panose="02010609060101010101" pitchFamily="49" charset="-122"/>
              </a:rPr>
              <a:t>18</a:t>
            </a:r>
            <a:r>
              <a:rPr lang="zh-CN" altLang="en-US" dirty="0">
                <a:latin typeface="仿宋" panose="02010609060101010101" pitchFamily="49" charset="-122"/>
                <a:ea typeface="仿宋" panose="02010609060101010101" pitchFamily="49" charset="-122"/>
              </a:rPr>
              <a:t>周岁的人具有前款规定情形的，一般也不认为是犯罪。</a:t>
            </a:r>
            <a:endParaRPr lang="en-US" altLang="zh-CN" dirty="0">
              <a:latin typeface="仿宋" panose="02010609060101010101" pitchFamily="49" charset="-122"/>
              <a:ea typeface="仿宋" panose="02010609060101010101" pitchFamily="49" charset="-122"/>
            </a:endParaRPr>
          </a:p>
          <a:p>
            <a:pPr algn="just" eaLnBrk="1">
              <a:defRPr/>
            </a:pPr>
            <a:endParaRPr lang="en-US" altLang="zh-CN" dirty="0">
              <a:latin typeface="仿宋" panose="02010609060101010101" pitchFamily="49" charset="-122"/>
              <a:ea typeface="仿宋" panose="02010609060101010101" pitchFamily="49" charset="-122"/>
            </a:endParaRPr>
          </a:p>
          <a:p>
            <a:pPr algn="just" eaLnBrk="1">
              <a:defRPr/>
            </a:pPr>
            <a:r>
              <a:rPr lang="en-US" altLang="zh-CN" dirty="0">
                <a:latin typeface="仿宋" panose="02010609060101010101" pitchFamily="49" charset="-122"/>
                <a:ea typeface="仿宋" panose="02010609060101010101" pitchFamily="49" charset="-122"/>
              </a:rPr>
              <a:t>    3.</a:t>
            </a:r>
            <a:r>
              <a:rPr lang="zh-CN" altLang="en-US" dirty="0">
                <a:latin typeface="仿宋" panose="02010609060101010101" pitchFamily="49" charset="-122"/>
                <a:ea typeface="仿宋" panose="02010609060101010101" pitchFamily="49" charset="-122"/>
              </a:rPr>
              <a:t>已满</a:t>
            </a:r>
            <a:r>
              <a:rPr lang="en-US" altLang="zh-CN" dirty="0">
                <a:latin typeface="仿宋" panose="02010609060101010101" pitchFamily="49" charset="-122"/>
                <a:ea typeface="仿宋" panose="02010609060101010101" pitchFamily="49" charset="-122"/>
              </a:rPr>
              <a:t>16</a:t>
            </a:r>
            <a:r>
              <a:rPr lang="zh-CN" altLang="en-US" dirty="0">
                <a:latin typeface="仿宋" panose="02010609060101010101" pitchFamily="49" charset="-122"/>
                <a:ea typeface="仿宋" panose="02010609060101010101" pitchFamily="49" charset="-122"/>
              </a:rPr>
              <a:t>周岁不满</a:t>
            </a:r>
            <a:r>
              <a:rPr lang="en-US" altLang="zh-CN" dirty="0">
                <a:latin typeface="仿宋" panose="02010609060101010101" pitchFamily="49" charset="-122"/>
                <a:ea typeface="仿宋" panose="02010609060101010101" pitchFamily="49" charset="-122"/>
              </a:rPr>
              <a:t>18</a:t>
            </a:r>
            <a:r>
              <a:rPr lang="zh-CN" altLang="en-US" dirty="0">
                <a:latin typeface="仿宋" panose="02010609060101010101" pitchFamily="49" charset="-122"/>
                <a:ea typeface="仿宋" panose="02010609060101010101" pitchFamily="49" charset="-122"/>
              </a:rPr>
              <a:t>周岁的人出于以大欺小、以强凌弱或者寻求精神刺激，随意殴打其他未成年人、多次对其他未成年人强拿硬要或者任意损毁公私财物，扰乱学校及其他公共场所秩序，情节严重的，以寻衅滋事罪定罪处罚。</a:t>
            </a:r>
            <a:endParaRPr lang="en-US" altLang="zh-CN" dirty="0">
              <a:latin typeface="仿宋" panose="02010609060101010101" pitchFamily="49" charset="-122"/>
              <a:ea typeface="仿宋" panose="02010609060101010101" pitchFamily="49" charset="-122"/>
            </a:endParaRPr>
          </a:p>
          <a:p>
            <a:pPr algn="just" eaLnBrk="1">
              <a:defRPr/>
            </a:pPr>
            <a:endParaRPr lang="en-US" altLang="zh-CN" dirty="0">
              <a:latin typeface="仿宋" panose="02010609060101010101" pitchFamily="49" charset="-122"/>
              <a:ea typeface="仿宋" panose="02010609060101010101" pitchFamily="49" charset="-122"/>
            </a:endParaRPr>
          </a:p>
          <a:p>
            <a:pPr algn="just" eaLnBrk="1">
              <a:defRPr/>
            </a:pPr>
            <a:r>
              <a:rPr lang="en-US" altLang="zh-CN" dirty="0">
                <a:latin typeface="仿宋" panose="02010609060101010101" pitchFamily="49" charset="-122"/>
                <a:ea typeface="仿宋" panose="02010609060101010101" pitchFamily="49" charset="-122"/>
              </a:rPr>
              <a:t>    4.</a:t>
            </a:r>
            <a:r>
              <a:rPr lang="zh-CN" altLang="en-US" dirty="0">
                <a:latin typeface="仿宋" panose="02010609060101010101" pitchFamily="49" charset="-122"/>
                <a:ea typeface="仿宋" panose="02010609060101010101" pitchFamily="49" charset="-122"/>
              </a:rPr>
              <a:t>已满</a:t>
            </a:r>
            <a:r>
              <a:rPr lang="en-US" altLang="zh-CN" dirty="0">
                <a:latin typeface="仿宋" panose="02010609060101010101" pitchFamily="49" charset="-122"/>
                <a:ea typeface="仿宋" panose="02010609060101010101" pitchFamily="49" charset="-122"/>
              </a:rPr>
              <a:t>16</a:t>
            </a:r>
            <a:r>
              <a:rPr lang="zh-CN" altLang="en-US" dirty="0">
                <a:latin typeface="仿宋" panose="02010609060101010101" pitchFamily="49" charset="-122"/>
                <a:ea typeface="仿宋" panose="02010609060101010101" pitchFamily="49" charset="-122"/>
              </a:rPr>
              <a:t>周岁不满</a:t>
            </a:r>
            <a:r>
              <a:rPr lang="en-US" altLang="zh-CN" dirty="0">
                <a:latin typeface="仿宋" panose="02010609060101010101" pitchFamily="49" charset="-122"/>
                <a:ea typeface="仿宋" panose="02010609060101010101" pitchFamily="49" charset="-122"/>
              </a:rPr>
              <a:t>18</a:t>
            </a:r>
            <a:r>
              <a:rPr lang="zh-CN" altLang="en-US" dirty="0">
                <a:latin typeface="仿宋" panose="02010609060101010101" pitchFamily="49" charset="-122"/>
                <a:ea typeface="仿宋" panose="02010609060101010101" pitchFamily="49" charset="-122"/>
              </a:rPr>
              <a:t>周岁的人实施盗窃行为未超过</a:t>
            </a:r>
            <a:r>
              <a:rPr lang="en-US" altLang="zh-CN" dirty="0">
                <a:latin typeface="仿宋" panose="02010609060101010101" pitchFamily="49" charset="-122"/>
                <a:ea typeface="仿宋" panose="02010609060101010101" pitchFamily="49" charset="-122"/>
              </a:rPr>
              <a:t>3</a:t>
            </a:r>
            <a:r>
              <a:rPr lang="zh-CN" altLang="en-US" dirty="0">
                <a:latin typeface="仿宋" panose="02010609060101010101" pitchFamily="49" charset="-122"/>
                <a:ea typeface="仿宋" panose="02010609060101010101" pitchFamily="49" charset="-122"/>
              </a:rPr>
              <a:t>次，盗窃数额虽已达到“数额较大”标准，但案发后能如实供述全部盗窃事实并积极退赃，且具有下列情形之一的，可以认定为“情节显著轻微危害不大”，不认为是犯罪：（</a:t>
            </a:r>
            <a:r>
              <a:rPr lang="en-US" altLang="zh-CN" dirty="0">
                <a:latin typeface="仿宋" panose="02010609060101010101" pitchFamily="49" charset="-122"/>
                <a:ea typeface="仿宋" panose="02010609060101010101" pitchFamily="49" charset="-122"/>
              </a:rPr>
              <a:t>1</a:t>
            </a:r>
            <a:r>
              <a:rPr lang="zh-CN" altLang="en-US" dirty="0">
                <a:latin typeface="仿宋" panose="02010609060101010101" pitchFamily="49" charset="-122"/>
                <a:ea typeface="仿宋" panose="02010609060101010101" pitchFamily="49" charset="-122"/>
              </a:rPr>
              <a:t>）系又聋又哑的人或者盲人；（</a:t>
            </a:r>
            <a:r>
              <a:rPr lang="en-US" altLang="zh-CN" dirty="0">
                <a:latin typeface="仿宋" panose="02010609060101010101" pitchFamily="49" charset="-122"/>
                <a:ea typeface="仿宋" panose="02010609060101010101" pitchFamily="49" charset="-122"/>
              </a:rPr>
              <a:t>2</a:t>
            </a:r>
            <a:r>
              <a:rPr lang="zh-CN" altLang="en-US" dirty="0">
                <a:latin typeface="仿宋" panose="02010609060101010101" pitchFamily="49" charset="-122"/>
                <a:ea typeface="仿宋" panose="02010609060101010101" pitchFamily="49" charset="-122"/>
              </a:rPr>
              <a:t>）在共同盗窃中起次要或者辅助作用，或者被胁迫；（</a:t>
            </a:r>
            <a:r>
              <a:rPr lang="en-US" altLang="zh-CN" dirty="0">
                <a:latin typeface="仿宋" panose="02010609060101010101" pitchFamily="49" charset="-122"/>
                <a:ea typeface="仿宋" panose="02010609060101010101" pitchFamily="49" charset="-122"/>
              </a:rPr>
              <a:t>3</a:t>
            </a:r>
            <a:r>
              <a:rPr lang="zh-CN" altLang="en-US" dirty="0">
                <a:latin typeface="仿宋" panose="02010609060101010101" pitchFamily="49" charset="-122"/>
                <a:ea typeface="仿宋" panose="02010609060101010101" pitchFamily="49" charset="-122"/>
              </a:rPr>
              <a:t>）具有其他轻微情节的。已满</a:t>
            </a:r>
            <a:r>
              <a:rPr lang="en-US" altLang="zh-CN" dirty="0">
                <a:latin typeface="仿宋" panose="02010609060101010101" pitchFamily="49" charset="-122"/>
                <a:ea typeface="仿宋" panose="02010609060101010101" pitchFamily="49" charset="-122"/>
              </a:rPr>
              <a:t>16</a:t>
            </a:r>
            <a:r>
              <a:rPr lang="zh-CN" altLang="en-US" dirty="0">
                <a:latin typeface="仿宋" panose="02010609060101010101" pitchFamily="49" charset="-122"/>
                <a:ea typeface="仿宋" panose="02010609060101010101" pitchFamily="49" charset="-122"/>
              </a:rPr>
              <a:t>周岁不满</a:t>
            </a:r>
            <a:r>
              <a:rPr lang="en-US" altLang="zh-CN" dirty="0">
                <a:latin typeface="仿宋" panose="02010609060101010101" pitchFamily="49" charset="-122"/>
                <a:ea typeface="仿宋" panose="02010609060101010101" pitchFamily="49" charset="-122"/>
              </a:rPr>
              <a:t>18</a:t>
            </a:r>
            <a:r>
              <a:rPr lang="zh-CN" altLang="en-US" dirty="0">
                <a:latin typeface="仿宋" panose="02010609060101010101" pitchFamily="49" charset="-122"/>
                <a:ea typeface="仿宋" panose="02010609060101010101" pitchFamily="49" charset="-122"/>
              </a:rPr>
              <a:t>周岁的人盗窃未遂或者中止的，可不认为是犯罪。已满</a:t>
            </a:r>
            <a:r>
              <a:rPr lang="en-US" altLang="zh-CN" dirty="0">
                <a:latin typeface="仿宋" panose="02010609060101010101" pitchFamily="49" charset="-122"/>
                <a:ea typeface="仿宋" panose="02010609060101010101" pitchFamily="49" charset="-122"/>
              </a:rPr>
              <a:t>16</a:t>
            </a:r>
            <a:r>
              <a:rPr lang="zh-CN" altLang="en-US" dirty="0">
                <a:latin typeface="仿宋" panose="02010609060101010101" pitchFamily="49" charset="-122"/>
                <a:ea typeface="仿宋" panose="02010609060101010101" pitchFamily="49" charset="-122"/>
              </a:rPr>
              <a:t>周岁不满</a:t>
            </a:r>
            <a:r>
              <a:rPr lang="en-US" altLang="zh-CN" dirty="0">
                <a:latin typeface="仿宋" panose="02010609060101010101" pitchFamily="49" charset="-122"/>
                <a:ea typeface="仿宋" panose="02010609060101010101" pitchFamily="49" charset="-122"/>
              </a:rPr>
              <a:t>18</a:t>
            </a:r>
            <a:r>
              <a:rPr lang="zh-CN" altLang="en-US" dirty="0">
                <a:latin typeface="仿宋" panose="02010609060101010101" pitchFamily="49" charset="-122"/>
                <a:ea typeface="仿宋" panose="02010609060101010101" pitchFamily="49" charset="-122"/>
              </a:rPr>
              <a:t>周岁的人盗窃自己家庭或者近亲属财物，或者盗窃其他亲属财物但其他亲属要求不予追究的，可不按犯罪处理。</a:t>
            </a:r>
            <a:endParaRPr lang="en-US" altLang="zh-CN" dirty="0">
              <a:latin typeface="仿宋" panose="02010609060101010101" pitchFamily="49" charset="-122"/>
              <a:ea typeface="仿宋" panose="02010609060101010101"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5540882-809E-4D19-94BF-733D9D7065C2}"/>
              </a:ext>
            </a:extLst>
          </p:cNvPr>
          <p:cNvSpPr/>
          <p:nvPr/>
        </p:nvSpPr>
        <p:spPr>
          <a:xfrm>
            <a:off x="0" y="188913"/>
            <a:ext cx="8928100" cy="6463308"/>
          </a:xfrm>
          <a:prstGeom prst="rect">
            <a:avLst/>
          </a:prstGeom>
        </p:spPr>
        <p:txBody>
          <a:bodyPr>
            <a:spAutoFit/>
          </a:bodyPr>
          <a:lstStyle/>
          <a:p>
            <a:pPr algn="just" eaLnBrk="1">
              <a:defRPr/>
            </a:pPr>
            <a:r>
              <a:rPr lang="zh-CN" altLang="en-US" dirty="0">
                <a:latin typeface="仿宋" panose="02010609060101010101" pitchFamily="49" charset="-122"/>
                <a:ea typeface="仿宋" panose="02010609060101010101" pitchFamily="49" charset="-122"/>
              </a:rPr>
              <a:t>    </a:t>
            </a:r>
            <a:r>
              <a:rPr lang="en-US" altLang="zh-CN" dirty="0">
                <a:latin typeface="仿宋" panose="02010609060101010101" pitchFamily="49" charset="-122"/>
                <a:ea typeface="仿宋" panose="02010609060101010101" pitchFamily="49" charset="-122"/>
              </a:rPr>
              <a:t>5.</a:t>
            </a:r>
            <a:r>
              <a:rPr lang="zh-CN" altLang="en-US" dirty="0">
                <a:latin typeface="仿宋" panose="02010609060101010101" pitchFamily="49" charset="-122"/>
                <a:ea typeface="仿宋" panose="02010609060101010101" pitchFamily="49" charset="-122"/>
              </a:rPr>
              <a:t>已满</a:t>
            </a:r>
            <a:r>
              <a:rPr lang="en-US" altLang="zh-CN" dirty="0">
                <a:latin typeface="仿宋" panose="02010609060101010101" pitchFamily="49" charset="-122"/>
                <a:ea typeface="仿宋" panose="02010609060101010101" pitchFamily="49" charset="-122"/>
              </a:rPr>
              <a:t>14</a:t>
            </a:r>
            <a:r>
              <a:rPr lang="zh-CN" altLang="en-US" dirty="0">
                <a:latin typeface="仿宋" panose="02010609060101010101" pitchFamily="49" charset="-122"/>
                <a:ea typeface="仿宋" panose="02010609060101010101" pitchFamily="49" charset="-122"/>
              </a:rPr>
              <a:t>周岁不满</a:t>
            </a:r>
            <a:r>
              <a:rPr lang="en-US" altLang="zh-CN" dirty="0">
                <a:latin typeface="仿宋" panose="02010609060101010101" pitchFamily="49" charset="-122"/>
                <a:ea typeface="仿宋" panose="02010609060101010101" pitchFamily="49" charset="-122"/>
              </a:rPr>
              <a:t>16</a:t>
            </a:r>
            <a:r>
              <a:rPr lang="zh-CN" altLang="en-US" dirty="0">
                <a:latin typeface="仿宋" panose="02010609060101010101" pitchFamily="49" charset="-122"/>
                <a:ea typeface="仿宋" panose="02010609060101010101" pitchFamily="49" charset="-122"/>
              </a:rPr>
              <a:t>周岁的人盗窃、诈骗、抢夺他人财物，为窝藏赃物、抗拒抓捕或者毁灭罪证，当场使用暴力，故意伤害致人重伤或者死亡，或者故意杀人的，应当分别以故意伤害罪或者故意杀人罪定罪处罚。已满</a:t>
            </a:r>
            <a:r>
              <a:rPr lang="en-US" altLang="zh-CN" dirty="0">
                <a:latin typeface="仿宋" panose="02010609060101010101" pitchFamily="49" charset="-122"/>
                <a:ea typeface="仿宋" panose="02010609060101010101" pitchFamily="49" charset="-122"/>
              </a:rPr>
              <a:t>16</a:t>
            </a:r>
            <a:r>
              <a:rPr lang="zh-CN" altLang="en-US" dirty="0">
                <a:latin typeface="仿宋" panose="02010609060101010101" pitchFamily="49" charset="-122"/>
                <a:ea typeface="仿宋" panose="02010609060101010101" pitchFamily="49" charset="-122"/>
              </a:rPr>
              <a:t>周岁不满</a:t>
            </a:r>
            <a:r>
              <a:rPr lang="en-US" altLang="zh-CN" dirty="0">
                <a:latin typeface="仿宋" panose="02010609060101010101" pitchFamily="49" charset="-122"/>
                <a:ea typeface="仿宋" panose="02010609060101010101" pitchFamily="49" charset="-122"/>
              </a:rPr>
              <a:t>18</a:t>
            </a:r>
            <a:r>
              <a:rPr lang="zh-CN" altLang="en-US" dirty="0">
                <a:latin typeface="仿宋" panose="02010609060101010101" pitchFamily="49" charset="-122"/>
                <a:ea typeface="仿宋" panose="02010609060101010101" pitchFamily="49" charset="-122"/>
              </a:rPr>
              <a:t>周岁的人犯盗窃、诈骗、抢夺罪，为窝藏赃物、抗拒抓捕或者毁灭罪证而当场使用暴力或者以暴力相威胁的，应当依照</a:t>
            </a:r>
            <a:r>
              <a:rPr lang="en-US" altLang="zh-CN" dirty="0">
                <a:latin typeface="仿宋" panose="02010609060101010101" pitchFamily="49" charset="-122"/>
                <a:ea typeface="仿宋" panose="02010609060101010101" pitchFamily="49" charset="-122"/>
              </a:rPr>
              <a:t>《</a:t>
            </a:r>
            <a:r>
              <a:rPr lang="zh-CN" altLang="en-US" dirty="0">
                <a:latin typeface="仿宋" panose="02010609060101010101" pitchFamily="49" charset="-122"/>
                <a:ea typeface="仿宋" panose="02010609060101010101" pitchFamily="49" charset="-122"/>
              </a:rPr>
              <a:t>刑法</a:t>
            </a:r>
            <a:r>
              <a:rPr lang="en-US" altLang="zh-CN" dirty="0">
                <a:latin typeface="仿宋" panose="02010609060101010101" pitchFamily="49" charset="-122"/>
                <a:ea typeface="仿宋" panose="02010609060101010101" pitchFamily="49" charset="-122"/>
              </a:rPr>
              <a:t>》</a:t>
            </a:r>
            <a:r>
              <a:rPr lang="zh-CN" altLang="en-US" dirty="0">
                <a:latin typeface="仿宋" panose="02010609060101010101" pitchFamily="49" charset="-122"/>
                <a:ea typeface="仿宋" panose="02010609060101010101" pitchFamily="49" charset="-122"/>
              </a:rPr>
              <a:t>第</a:t>
            </a:r>
            <a:r>
              <a:rPr lang="en-US" altLang="zh-CN" dirty="0">
                <a:latin typeface="仿宋" panose="02010609060101010101" pitchFamily="49" charset="-122"/>
                <a:ea typeface="仿宋" panose="02010609060101010101" pitchFamily="49" charset="-122"/>
              </a:rPr>
              <a:t>269</a:t>
            </a:r>
            <a:r>
              <a:rPr lang="zh-CN" altLang="en-US" dirty="0">
                <a:latin typeface="仿宋" panose="02010609060101010101" pitchFamily="49" charset="-122"/>
                <a:ea typeface="仿宋" panose="02010609060101010101" pitchFamily="49" charset="-122"/>
              </a:rPr>
              <a:t>条的规定定罪处罚；情节轻微的，可不以抢劫罪定罪处罚。</a:t>
            </a:r>
            <a:endParaRPr lang="en-US" altLang="zh-CN" dirty="0">
              <a:latin typeface="仿宋" panose="02010609060101010101" pitchFamily="49" charset="-122"/>
              <a:ea typeface="仿宋" panose="02010609060101010101" pitchFamily="49" charset="-122"/>
            </a:endParaRPr>
          </a:p>
          <a:p>
            <a:pPr algn="just" eaLnBrk="1">
              <a:defRPr/>
            </a:pPr>
            <a:endParaRPr lang="en-US" altLang="zh-CN" dirty="0">
              <a:latin typeface="仿宋" panose="02010609060101010101" pitchFamily="49" charset="-122"/>
              <a:ea typeface="仿宋" panose="02010609060101010101" pitchFamily="49" charset="-122"/>
            </a:endParaRPr>
          </a:p>
          <a:p>
            <a:pPr algn="just" eaLnBrk="1">
              <a:defRPr/>
            </a:pPr>
            <a:r>
              <a:rPr lang="en-US" altLang="zh-CN" dirty="0">
                <a:latin typeface="仿宋" panose="02010609060101010101" pitchFamily="49" charset="-122"/>
                <a:ea typeface="仿宋" panose="02010609060101010101" pitchFamily="49" charset="-122"/>
              </a:rPr>
              <a:t>    6.</a:t>
            </a:r>
            <a:r>
              <a:rPr lang="zh-CN" altLang="en-US" dirty="0">
                <a:latin typeface="仿宋" panose="02010609060101010101" pitchFamily="49" charset="-122"/>
                <a:ea typeface="仿宋" panose="02010609060101010101" pitchFamily="49" charset="-122"/>
              </a:rPr>
              <a:t>对未成年罪犯适用刑罚，应当充分考虑是否有利于未成年罪犯的教育和矫正。对未成年罪犯量刑应当依照</a:t>
            </a:r>
            <a:r>
              <a:rPr lang="en-US" altLang="zh-CN" dirty="0">
                <a:latin typeface="仿宋" panose="02010609060101010101" pitchFamily="49" charset="-122"/>
                <a:ea typeface="仿宋" panose="02010609060101010101" pitchFamily="49" charset="-122"/>
              </a:rPr>
              <a:t>《</a:t>
            </a:r>
            <a:r>
              <a:rPr lang="zh-CN" altLang="en-US" dirty="0">
                <a:latin typeface="仿宋" panose="02010609060101010101" pitchFamily="49" charset="-122"/>
                <a:ea typeface="仿宋" panose="02010609060101010101" pitchFamily="49" charset="-122"/>
              </a:rPr>
              <a:t>刑法</a:t>
            </a:r>
            <a:r>
              <a:rPr lang="en-US" altLang="zh-CN" dirty="0">
                <a:latin typeface="仿宋" panose="02010609060101010101" pitchFamily="49" charset="-122"/>
                <a:ea typeface="仿宋" panose="02010609060101010101" pitchFamily="49" charset="-122"/>
              </a:rPr>
              <a:t>》</a:t>
            </a:r>
            <a:r>
              <a:rPr lang="zh-CN" altLang="en-US" dirty="0">
                <a:latin typeface="仿宋" panose="02010609060101010101" pitchFamily="49" charset="-122"/>
                <a:ea typeface="仿宋" panose="02010609060101010101" pitchFamily="49" charset="-122"/>
              </a:rPr>
              <a:t>第</a:t>
            </a:r>
            <a:r>
              <a:rPr lang="en-US" altLang="zh-CN" dirty="0">
                <a:latin typeface="仿宋" panose="02010609060101010101" pitchFamily="49" charset="-122"/>
                <a:ea typeface="仿宋" panose="02010609060101010101" pitchFamily="49" charset="-122"/>
              </a:rPr>
              <a:t>61</a:t>
            </a:r>
            <a:r>
              <a:rPr lang="zh-CN" altLang="en-US" dirty="0">
                <a:latin typeface="仿宋" panose="02010609060101010101" pitchFamily="49" charset="-122"/>
                <a:ea typeface="仿宋" panose="02010609060101010101" pitchFamily="49" charset="-122"/>
              </a:rPr>
              <a:t>条的规定，并充分考虑未成年人实施犯罪行为的动机和目的、犯罪时的年龄、是否初次犯罪、犯罪后的悔罪表现、个人成长经历和一贯表现等因素。对符合管制、缓刑、单处罚金或者免予刑事处罚适用条件的未成年罪犯，应当依法适用管制、缓刑、单处罚金或者免予刑事处罚。</a:t>
            </a:r>
            <a:endParaRPr lang="en-US" altLang="zh-CN" dirty="0">
              <a:latin typeface="仿宋" panose="02010609060101010101" pitchFamily="49" charset="-122"/>
              <a:ea typeface="仿宋" panose="02010609060101010101" pitchFamily="49" charset="-122"/>
            </a:endParaRPr>
          </a:p>
          <a:p>
            <a:pPr algn="just" eaLnBrk="1">
              <a:defRPr/>
            </a:pPr>
            <a:endParaRPr lang="en-US" altLang="zh-CN" dirty="0">
              <a:latin typeface="仿宋" panose="02010609060101010101" pitchFamily="49" charset="-122"/>
              <a:ea typeface="仿宋" panose="02010609060101010101" pitchFamily="49" charset="-122"/>
            </a:endParaRPr>
          </a:p>
          <a:p>
            <a:pPr algn="just" eaLnBrk="1">
              <a:defRPr/>
            </a:pPr>
            <a:r>
              <a:rPr lang="en-US" altLang="zh-CN" dirty="0">
                <a:latin typeface="仿宋" panose="02010609060101010101" pitchFamily="49" charset="-122"/>
                <a:ea typeface="仿宋" panose="02010609060101010101" pitchFamily="49" charset="-122"/>
              </a:rPr>
              <a:t>    7.</a:t>
            </a:r>
            <a:r>
              <a:rPr lang="zh-CN" altLang="en-US" dirty="0">
                <a:latin typeface="仿宋" panose="02010609060101010101" pitchFamily="49" charset="-122"/>
                <a:ea typeface="仿宋" panose="02010609060101010101" pitchFamily="49" charset="-122"/>
              </a:rPr>
              <a:t>未成年人犯罪只有罪行极其严重的，才可以适用无期徒刑。对已满</a:t>
            </a:r>
            <a:r>
              <a:rPr lang="en-US" altLang="zh-CN" dirty="0">
                <a:latin typeface="仿宋" panose="02010609060101010101" pitchFamily="49" charset="-122"/>
                <a:ea typeface="仿宋" panose="02010609060101010101" pitchFamily="49" charset="-122"/>
              </a:rPr>
              <a:t>14</a:t>
            </a:r>
            <a:r>
              <a:rPr lang="zh-CN" altLang="en-US" dirty="0">
                <a:latin typeface="仿宋" panose="02010609060101010101" pitchFamily="49" charset="-122"/>
                <a:ea typeface="仿宋" panose="02010609060101010101" pitchFamily="49" charset="-122"/>
              </a:rPr>
              <a:t>周岁不满</a:t>
            </a:r>
            <a:r>
              <a:rPr lang="en-US" altLang="zh-CN" dirty="0">
                <a:latin typeface="仿宋" panose="02010609060101010101" pitchFamily="49" charset="-122"/>
                <a:ea typeface="仿宋" panose="02010609060101010101" pitchFamily="49" charset="-122"/>
              </a:rPr>
              <a:t>16</a:t>
            </a:r>
            <a:r>
              <a:rPr lang="zh-CN" altLang="en-US" dirty="0">
                <a:latin typeface="仿宋" panose="02010609060101010101" pitchFamily="49" charset="-122"/>
                <a:ea typeface="仿宋" panose="02010609060101010101" pitchFamily="49" charset="-122"/>
              </a:rPr>
              <a:t>周岁的人犯罪一般不判处无期徒刑。</a:t>
            </a:r>
            <a:endParaRPr lang="en-US" altLang="zh-CN" dirty="0">
              <a:latin typeface="仿宋" panose="02010609060101010101" pitchFamily="49" charset="-122"/>
              <a:ea typeface="仿宋" panose="02010609060101010101" pitchFamily="49" charset="-122"/>
            </a:endParaRPr>
          </a:p>
          <a:p>
            <a:pPr algn="just" eaLnBrk="1">
              <a:defRPr/>
            </a:pPr>
            <a:endParaRPr lang="en-US" altLang="zh-CN" dirty="0">
              <a:latin typeface="仿宋" panose="02010609060101010101" pitchFamily="49" charset="-122"/>
              <a:ea typeface="仿宋" panose="02010609060101010101" pitchFamily="49" charset="-122"/>
            </a:endParaRPr>
          </a:p>
          <a:p>
            <a:pPr algn="just" eaLnBrk="1">
              <a:defRPr/>
            </a:pPr>
            <a:r>
              <a:rPr lang="en-US" altLang="zh-CN" dirty="0">
                <a:latin typeface="仿宋" panose="02010609060101010101" pitchFamily="49" charset="-122"/>
                <a:ea typeface="仿宋" panose="02010609060101010101" pitchFamily="49" charset="-122"/>
              </a:rPr>
              <a:t>    8.</a:t>
            </a:r>
            <a:r>
              <a:rPr lang="zh-CN" altLang="en-US" dirty="0">
                <a:latin typeface="仿宋" panose="02010609060101010101" pitchFamily="49" charset="-122"/>
                <a:ea typeface="仿宋" panose="02010609060101010101" pitchFamily="49" charset="-122"/>
              </a:rPr>
              <a:t>除刑法规定“应当”附加剥夺政治权利外，对未成年罪犯一般不判处附加剥夺政治权利。如果对未成年罪犯判处附加剥夺政治权利的，应当依法从轻判处。</a:t>
            </a:r>
            <a:endParaRPr lang="en-US" altLang="zh-CN" dirty="0">
              <a:latin typeface="仿宋" panose="02010609060101010101" pitchFamily="49" charset="-122"/>
              <a:ea typeface="仿宋" panose="02010609060101010101" pitchFamily="49" charset="-122"/>
            </a:endParaRPr>
          </a:p>
          <a:p>
            <a:pPr algn="just" eaLnBrk="1">
              <a:defRPr/>
            </a:pPr>
            <a:r>
              <a:rPr lang="en-US" altLang="zh-CN" dirty="0">
                <a:latin typeface="仿宋" panose="02010609060101010101" pitchFamily="49" charset="-122"/>
                <a:ea typeface="仿宋" panose="02010609060101010101" pitchFamily="49" charset="-122"/>
              </a:rPr>
              <a:t>        </a:t>
            </a:r>
          </a:p>
          <a:p>
            <a:pPr algn="just" eaLnBrk="1">
              <a:defRPr/>
            </a:pPr>
            <a:r>
              <a:rPr lang="en-US" altLang="zh-CN" dirty="0">
                <a:latin typeface="仿宋" panose="02010609060101010101" pitchFamily="49" charset="-122"/>
                <a:ea typeface="仿宋" panose="02010609060101010101" pitchFamily="49" charset="-122"/>
              </a:rPr>
              <a:t>    9.</a:t>
            </a:r>
            <a:r>
              <a:rPr lang="zh-CN" altLang="en-US" dirty="0">
                <a:latin typeface="仿宋" panose="02010609060101010101" pitchFamily="49" charset="-122"/>
                <a:ea typeface="仿宋" panose="02010609060101010101" pitchFamily="49" charset="-122"/>
              </a:rPr>
              <a:t>对未成年罪犯实施刑法规定的“并处”没收财产或者罚金的犯罪，应当依法判处相应的财产刑；对未成年罪犯实施刑法规定的“可以并处”没收财产或者罚金的犯罪，一般不判处财产刑。对未成年罪犯判处罚金刑时，应当依法从轻或者减轻判处，并根据犯罪情节，综合考虑其缴纳罚金的能力，确定罚金数额，但罚金的最低数额不得少于</a:t>
            </a:r>
            <a:r>
              <a:rPr lang="en-US" altLang="zh-CN" dirty="0">
                <a:latin typeface="仿宋" panose="02010609060101010101" pitchFamily="49" charset="-122"/>
                <a:ea typeface="仿宋" panose="02010609060101010101" pitchFamily="49" charset="-122"/>
              </a:rPr>
              <a:t>500</a:t>
            </a:r>
            <a:r>
              <a:rPr lang="zh-CN" altLang="en-US" dirty="0">
                <a:latin typeface="仿宋" panose="02010609060101010101" pitchFamily="49" charset="-122"/>
                <a:ea typeface="仿宋" panose="02010609060101010101" pitchFamily="49" charset="-122"/>
              </a:rPr>
              <a:t>元人民币。</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8DC60F0-CBF7-47C7-9F0F-B95F94D4DFC3}"/>
              </a:ext>
            </a:extLst>
          </p:cNvPr>
          <p:cNvSpPr/>
          <p:nvPr/>
        </p:nvSpPr>
        <p:spPr>
          <a:xfrm>
            <a:off x="35496" y="44624"/>
            <a:ext cx="9001000" cy="7048083"/>
          </a:xfrm>
          <a:prstGeom prst="rect">
            <a:avLst/>
          </a:prstGeom>
        </p:spPr>
        <p:txBody>
          <a:bodyPr wrap="square">
            <a:spAutoFit/>
          </a:bodyPr>
          <a:lstStyle/>
          <a:p>
            <a:pPr eaLnBrk="1">
              <a:defRPr/>
            </a:pPr>
            <a:r>
              <a:rPr lang="zh-CN" altLang="en-US" sz="2400" b="1" dirty="0">
                <a:solidFill>
                  <a:srgbClr val="000000"/>
                </a:solidFill>
                <a:latin typeface="黑体" panose="02010609060101010101" pitchFamily="49" charset="-122"/>
                <a:ea typeface="黑体" panose="02010609060101010101" pitchFamily="49" charset="-122"/>
              </a:rPr>
              <a:t>五、精神疾病</a:t>
            </a:r>
            <a:endParaRPr lang="en-US" altLang="zh-CN" sz="2400" b="1" dirty="0">
              <a:solidFill>
                <a:srgbClr val="000000"/>
              </a:solidFill>
              <a:latin typeface="黑体" panose="02010609060101010101" pitchFamily="49" charset="-122"/>
              <a:ea typeface="黑体" panose="02010609060101010101" pitchFamily="49" charset="-122"/>
            </a:endParaRPr>
          </a:p>
          <a:p>
            <a:pPr eaLnBrk="1">
              <a:defRPr/>
            </a:pPr>
            <a:endParaRPr lang="en-US" altLang="zh-CN" sz="1000" b="1"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通常，达到刑事责任年龄的人就被法律推定为具备了刑法意义上的</a:t>
            </a:r>
            <a:r>
              <a:rPr lang="zh-CN" altLang="en-US" sz="2400" dirty="0">
                <a:solidFill>
                  <a:srgbClr val="0066FF"/>
                </a:solidFill>
                <a:latin typeface="黑体" panose="02010609060101010101" pitchFamily="49" charset="-122"/>
                <a:ea typeface="黑体" panose="02010609060101010101" pitchFamily="49" charset="-122"/>
              </a:rPr>
              <a:t>辨认和控制</a:t>
            </a:r>
            <a:r>
              <a:rPr lang="zh-CN" altLang="en-US" sz="2400" dirty="0">
                <a:solidFill>
                  <a:srgbClr val="000000"/>
                </a:solidFill>
                <a:latin typeface="黑体" panose="02010609060101010101" pitchFamily="49" charset="-122"/>
                <a:ea typeface="黑体" panose="02010609060101010101" pitchFamily="49" charset="-122"/>
              </a:rPr>
              <a:t>自己行为的能力，即具有刑事责任能力。但是有些人由于</a:t>
            </a:r>
            <a:r>
              <a:rPr lang="zh-CN" altLang="en-US" sz="2400" dirty="0">
                <a:solidFill>
                  <a:srgbClr val="0066FF"/>
                </a:solidFill>
                <a:latin typeface="黑体" panose="02010609060101010101" pitchFamily="49" charset="-122"/>
                <a:ea typeface="黑体" panose="02010609060101010101" pitchFamily="49" charset="-122"/>
              </a:rPr>
              <a:t>精神或生理上的缺陷</a:t>
            </a:r>
            <a:r>
              <a:rPr lang="zh-CN" altLang="en-US" sz="2400" dirty="0">
                <a:solidFill>
                  <a:srgbClr val="000000"/>
                </a:solidFill>
                <a:latin typeface="黑体" panose="02010609060101010101" pitchFamily="49" charset="-122"/>
                <a:ea typeface="黑体" panose="02010609060101010101" pitchFamily="49" charset="-122"/>
              </a:rPr>
              <a:t>而丧失或减弱辨认或控制自己行为的能力，法律对此特殊情况作出了规定，是对刑事责任能力的</a:t>
            </a:r>
            <a:r>
              <a:rPr lang="zh-CN" altLang="en-US" sz="2400" dirty="0">
                <a:solidFill>
                  <a:srgbClr val="0066FF"/>
                </a:solidFill>
                <a:latin typeface="黑体" panose="02010609060101010101" pitchFamily="49" charset="-122"/>
                <a:ea typeface="黑体" panose="02010609060101010101" pitchFamily="49" charset="-122"/>
              </a:rPr>
              <a:t>反面规定</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latin typeface="仿宋" panose="02010609060101010101" pitchFamily="49" charset="-122"/>
                <a:ea typeface="仿宋" panose="02010609060101010101" pitchFamily="49" charset="-122"/>
              </a:rPr>
              <a:t>    第</a:t>
            </a:r>
            <a:r>
              <a:rPr lang="en-US" altLang="zh-CN" sz="2400" dirty="0">
                <a:latin typeface="仿宋" panose="02010609060101010101" pitchFamily="49" charset="-122"/>
                <a:ea typeface="仿宋" panose="02010609060101010101" pitchFamily="49" charset="-122"/>
              </a:rPr>
              <a:t>18</a:t>
            </a:r>
            <a:r>
              <a:rPr lang="zh-CN" altLang="en-US" sz="2400" dirty="0">
                <a:latin typeface="仿宋" panose="02010609060101010101" pitchFamily="49" charset="-122"/>
                <a:ea typeface="仿宋" panose="02010609060101010101" pitchFamily="49" charset="-122"/>
              </a:rPr>
              <a:t>条</a:t>
            </a:r>
            <a:r>
              <a:rPr lang="en-US" altLang="zh-CN" sz="2400"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特殊人员的刑事责任能力</a:t>
            </a:r>
            <a:r>
              <a:rPr lang="en-US" altLang="zh-CN" sz="2400" dirty="0">
                <a:latin typeface="仿宋" panose="02010609060101010101" pitchFamily="49" charset="-122"/>
                <a:ea typeface="仿宋" panose="02010609060101010101" pitchFamily="49" charset="-122"/>
              </a:rPr>
              <a:t>]</a:t>
            </a:r>
            <a:r>
              <a:rPr lang="zh-CN" altLang="en-US" sz="2400" dirty="0">
                <a:latin typeface="仿宋" panose="02010609060101010101" pitchFamily="49" charset="-122"/>
                <a:ea typeface="仿宋" panose="02010609060101010101" pitchFamily="49" charset="-122"/>
              </a:rPr>
              <a:t>精神病人在不能辨认或者不能控制自己行为的时候造成危害结果，经法定程序鉴定确认的，不负刑事责任，但是应当责令他的家属或者监护人严加看管和医疗；在必要的时候，由政府强制医疗。</a:t>
            </a:r>
            <a:endParaRPr lang="en-US" altLang="zh-CN" sz="2400" dirty="0">
              <a:latin typeface="仿宋" panose="02010609060101010101" pitchFamily="49" charset="-122"/>
              <a:ea typeface="仿宋" panose="02010609060101010101" pitchFamily="49" charset="-122"/>
            </a:endParaRPr>
          </a:p>
          <a:p>
            <a:pPr algn="just" eaLnBrk="1">
              <a:defRPr/>
            </a:pPr>
            <a:r>
              <a:rPr lang="en-US" altLang="zh-CN" sz="2400" dirty="0">
                <a:latin typeface="仿宋" panose="02010609060101010101" pitchFamily="49" charset="-122"/>
                <a:ea typeface="仿宋" panose="02010609060101010101" pitchFamily="49" charset="-122"/>
              </a:rPr>
              <a:t>    </a:t>
            </a:r>
            <a:r>
              <a:rPr lang="zh-CN" altLang="en-US" sz="2400" dirty="0">
                <a:latin typeface="仿宋" panose="02010609060101010101" pitchFamily="49" charset="-122"/>
                <a:ea typeface="仿宋" panose="02010609060101010101" pitchFamily="49" charset="-122"/>
              </a:rPr>
              <a:t>间歇性的精神病人在精神正常的时候犯罪，应当负刑事责任。</a:t>
            </a:r>
            <a:endParaRPr lang="en-US" altLang="zh-CN" sz="2400" dirty="0">
              <a:latin typeface="仿宋" panose="02010609060101010101" pitchFamily="49" charset="-122"/>
              <a:ea typeface="仿宋" panose="02010609060101010101" pitchFamily="49" charset="-122"/>
            </a:endParaRPr>
          </a:p>
          <a:p>
            <a:pPr algn="just" eaLnBrk="1">
              <a:defRPr/>
            </a:pPr>
            <a:r>
              <a:rPr lang="en-US" altLang="zh-CN" sz="2400" dirty="0">
                <a:latin typeface="仿宋" panose="02010609060101010101" pitchFamily="49" charset="-122"/>
                <a:ea typeface="仿宋" panose="02010609060101010101" pitchFamily="49" charset="-122"/>
              </a:rPr>
              <a:t>    </a:t>
            </a:r>
            <a:r>
              <a:rPr lang="zh-CN" altLang="en-US" sz="2400" dirty="0">
                <a:latin typeface="仿宋" panose="02010609060101010101" pitchFamily="49" charset="-122"/>
                <a:ea typeface="仿宋" panose="02010609060101010101" pitchFamily="49" charset="-122"/>
              </a:rPr>
              <a:t>尚未完全丧失辨认或者控制自己行为能力的精神病人犯罪的，应当负刑事责任，但是可以从轻或者减轻处罚。</a:t>
            </a:r>
            <a:endParaRPr lang="en-US" altLang="zh-CN" sz="2400" dirty="0">
              <a:latin typeface="仿宋" panose="02010609060101010101" pitchFamily="49" charset="-122"/>
              <a:ea typeface="仿宋" panose="02010609060101010101" pitchFamily="49" charset="-122"/>
            </a:endParaRPr>
          </a:p>
          <a:p>
            <a:pPr algn="just" eaLnBrk="1">
              <a:defRPr/>
            </a:pPr>
            <a:r>
              <a:rPr lang="en-US" altLang="zh-CN" sz="2400" dirty="0">
                <a:latin typeface="仿宋" panose="02010609060101010101" pitchFamily="49" charset="-122"/>
                <a:ea typeface="仿宋" panose="02010609060101010101" pitchFamily="49" charset="-122"/>
              </a:rPr>
              <a:t>    </a:t>
            </a:r>
            <a:r>
              <a:rPr lang="zh-CN" altLang="en-US" sz="2400" dirty="0">
                <a:latin typeface="仿宋" panose="02010609060101010101" pitchFamily="49" charset="-122"/>
                <a:ea typeface="仿宋" panose="02010609060101010101" pitchFamily="49" charset="-122"/>
              </a:rPr>
              <a:t>醉酒的人犯罪，应当负刑事责任。</a:t>
            </a:r>
            <a:endParaRPr lang="en-US" altLang="zh-CN" sz="2400" dirty="0">
              <a:latin typeface="仿宋" panose="02010609060101010101" pitchFamily="49" charset="-122"/>
              <a:ea typeface="仿宋" panose="02010609060101010101" pitchFamily="49" charset="-122"/>
            </a:endParaRPr>
          </a:p>
          <a:p>
            <a:pPr algn="just" eaLnBrk="1">
              <a:defRPr/>
            </a:pPr>
            <a:endParaRPr lang="en-US" altLang="zh-CN" sz="1000" dirty="0">
              <a:latin typeface="仿宋" panose="02010609060101010101" pitchFamily="49" charset="-122"/>
              <a:ea typeface="仿宋" panose="02010609060101010101" pitchFamily="49" charset="-122"/>
            </a:endParaRPr>
          </a:p>
          <a:p>
            <a:pPr algn="just" eaLnBrk="1">
              <a:defRPr/>
            </a:pPr>
            <a:r>
              <a:rPr lang="en-US" altLang="zh-CN" sz="2400" dirty="0">
                <a:latin typeface="仿宋" panose="02010609060101010101" pitchFamily="49" charset="-122"/>
                <a:ea typeface="仿宋" panose="02010609060101010101" pitchFamily="49" charset="-122"/>
              </a:rPr>
              <a:t>    </a:t>
            </a:r>
            <a:r>
              <a:rPr lang="zh-CN" altLang="en-US" sz="2400" dirty="0">
                <a:latin typeface="仿宋" panose="02010609060101010101" pitchFamily="49" charset="-122"/>
                <a:ea typeface="仿宋" panose="02010609060101010101" pitchFamily="49" charset="-122"/>
              </a:rPr>
              <a:t>第</a:t>
            </a:r>
            <a:r>
              <a:rPr lang="en-US" altLang="zh-CN" sz="2400" dirty="0">
                <a:latin typeface="仿宋" panose="02010609060101010101" pitchFamily="49" charset="-122"/>
                <a:ea typeface="仿宋" panose="02010609060101010101" pitchFamily="49" charset="-122"/>
              </a:rPr>
              <a:t>19</a:t>
            </a:r>
            <a:r>
              <a:rPr lang="zh-CN" altLang="en-US" sz="2400" dirty="0">
                <a:latin typeface="仿宋" panose="02010609060101010101" pitchFamily="49" charset="-122"/>
                <a:ea typeface="仿宋" panose="02010609060101010101" pitchFamily="49" charset="-122"/>
              </a:rPr>
              <a:t>条</a:t>
            </a:r>
            <a:r>
              <a:rPr lang="en-US" altLang="zh-CN" sz="2400"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聋哑人、盲人的刑事责任</a:t>
            </a:r>
            <a:r>
              <a:rPr lang="en-US" altLang="zh-CN" sz="2400" dirty="0">
                <a:latin typeface="仿宋" panose="02010609060101010101" pitchFamily="49" charset="-122"/>
                <a:ea typeface="仿宋" panose="02010609060101010101" pitchFamily="49" charset="-122"/>
              </a:rPr>
              <a:t>]</a:t>
            </a:r>
            <a:r>
              <a:rPr lang="zh-CN" altLang="en-US" sz="2400" dirty="0">
                <a:latin typeface="仿宋" panose="02010609060101010101" pitchFamily="49" charset="-122"/>
                <a:ea typeface="仿宋" panose="02010609060101010101" pitchFamily="49" charset="-122"/>
              </a:rPr>
              <a:t>又聋又哑的人或者盲人犯罪，可以从轻、减轻或者免除处罚。</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0C4B6A1-8214-490C-9974-4958B1B096E5}"/>
              </a:ext>
            </a:extLst>
          </p:cNvPr>
          <p:cNvSpPr/>
          <p:nvPr/>
        </p:nvSpPr>
        <p:spPr>
          <a:xfrm>
            <a:off x="71500" y="179249"/>
            <a:ext cx="9001000" cy="6093976"/>
          </a:xfrm>
          <a:prstGeom prst="rect">
            <a:avLst/>
          </a:prstGeom>
        </p:spPr>
        <p:txBody>
          <a:bodyPr wrap="square">
            <a:spAutoFit/>
          </a:bodyPr>
          <a:lstStyle/>
          <a:p>
            <a:pPr algn="just">
              <a:defRPr/>
            </a:pPr>
            <a:r>
              <a:rPr lang="zh-CN" altLang="en-US" sz="2400" dirty="0">
                <a:solidFill>
                  <a:srgbClr val="000000"/>
                </a:solidFill>
                <a:latin typeface="黑体" panose="02010609060101010101" pitchFamily="49" charset="-122"/>
                <a:ea typeface="黑体" panose="02010609060101010101" pitchFamily="49" charset="-122"/>
              </a:rPr>
              <a:t>（一）精神病人刑事责任能力的认定</a:t>
            </a:r>
            <a:endParaRPr lang="en-US" altLang="zh-CN" sz="2400" dirty="0">
              <a:solidFill>
                <a:srgbClr val="000000"/>
              </a:solidFill>
              <a:latin typeface="黑体" panose="02010609060101010101" pitchFamily="49" charset="-122"/>
              <a:ea typeface="黑体" panose="02010609060101010101" pitchFamily="49" charset="-122"/>
            </a:endParaRPr>
          </a:p>
          <a:p>
            <a:pPr algn="just">
              <a:defRPr/>
            </a:pPr>
            <a:endParaRPr lang="en-US" altLang="zh-CN" sz="1000" dirty="0">
              <a:solidFill>
                <a:srgbClr val="000000"/>
              </a:solidFill>
              <a:latin typeface="黑体" panose="02010609060101010101" pitchFamily="49" charset="-122"/>
              <a:ea typeface="黑体" panose="02010609060101010101" pitchFamily="49" charset="-122"/>
            </a:endParaRPr>
          </a:p>
          <a:p>
            <a:pPr algn="just">
              <a:defRPr/>
            </a:pPr>
            <a:r>
              <a:rPr lang="zh-CN" altLang="en-US" sz="2400" dirty="0">
                <a:solidFill>
                  <a:srgbClr val="000000"/>
                </a:solidFill>
                <a:latin typeface="黑体" panose="02010609060101010101" pitchFamily="49" charset="-122"/>
                <a:ea typeface="黑体" panose="02010609060101010101" pitchFamily="49" charset="-122"/>
              </a:rPr>
              <a:t>    精神病人有无责任能力，应当结合</a:t>
            </a:r>
            <a:r>
              <a:rPr lang="zh-CN" altLang="en-US" sz="2400" dirty="0">
                <a:solidFill>
                  <a:srgbClr val="0066FF"/>
                </a:solidFill>
                <a:latin typeface="黑体" panose="02010609060101010101" pitchFamily="49" charset="-122"/>
                <a:ea typeface="黑体" panose="02010609060101010101" pitchFamily="49" charset="-122"/>
              </a:rPr>
              <a:t>医学标准</a:t>
            </a:r>
            <a:r>
              <a:rPr lang="zh-CN" altLang="en-US" sz="2400" dirty="0">
                <a:solidFill>
                  <a:srgbClr val="000000"/>
                </a:solidFill>
                <a:latin typeface="黑体" panose="02010609060101010101" pitchFamily="49" charset="-122"/>
                <a:ea typeface="黑体" panose="02010609060101010101" pitchFamily="49" charset="-122"/>
              </a:rPr>
              <a:t>（生物学标准）和</a:t>
            </a:r>
            <a:r>
              <a:rPr lang="zh-CN" altLang="en-US" sz="2400" dirty="0">
                <a:solidFill>
                  <a:srgbClr val="0066FF"/>
                </a:solidFill>
                <a:latin typeface="黑体" panose="02010609060101010101" pitchFamily="49" charset="-122"/>
                <a:ea typeface="黑体" panose="02010609060101010101" pitchFamily="49" charset="-122"/>
              </a:rPr>
              <a:t>法学标准</a:t>
            </a:r>
            <a:r>
              <a:rPr lang="zh-CN" altLang="en-US" sz="2400" dirty="0">
                <a:solidFill>
                  <a:srgbClr val="000000"/>
                </a:solidFill>
                <a:latin typeface="黑体" panose="02010609060101010101" pitchFamily="49" charset="-122"/>
                <a:ea typeface="黑体" panose="02010609060101010101" pitchFamily="49" charset="-122"/>
              </a:rPr>
              <a:t>（心理学标准）来判断。具体而言：</a:t>
            </a:r>
            <a:r>
              <a:rPr lang="zh-CN" altLang="en-US" sz="2400" dirty="0">
                <a:solidFill>
                  <a:srgbClr val="0066FF"/>
                </a:solidFill>
                <a:latin typeface="黑体" panose="02010609060101010101" pitchFamily="49" charset="-122"/>
                <a:ea typeface="黑体" panose="02010609060101010101" pitchFamily="49" charset="-122"/>
              </a:rPr>
              <a:t>先进行医学判断，再进行法学判断。</a:t>
            </a:r>
            <a:endParaRPr lang="en-US" altLang="zh-CN" sz="2400" dirty="0">
              <a:solidFill>
                <a:srgbClr val="0066FF"/>
              </a:solidFill>
              <a:latin typeface="黑体" panose="02010609060101010101" pitchFamily="49" charset="-122"/>
              <a:ea typeface="黑体" panose="02010609060101010101" pitchFamily="49" charset="-122"/>
            </a:endParaRPr>
          </a:p>
          <a:p>
            <a:pPr algn="just">
              <a:defRPr/>
            </a:pPr>
            <a:endParaRPr lang="en-US" altLang="zh-CN" sz="2400" dirty="0">
              <a:solidFill>
                <a:srgbClr val="000000"/>
              </a:solidFill>
              <a:latin typeface="黑体" panose="02010609060101010101" pitchFamily="49" charset="-122"/>
              <a:ea typeface="黑体" panose="02010609060101010101" pitchFamily="49" charset="-122"/>
            </a:endParaRPr>
          </a:p>
          <a:p>
            <a:pPr algn="just">
              <a:defRPr/>
            </a:pPr>
            <a:r>
              <a:rPr lang="en-US" altLang="zh-CN" sz="2400" dirty="0">
                <a:solidFill>
                  <a:srgbClr val="000000"/>
                </a:solidFill>
                <a:latin typeface="黑体" panose="02010609060101010101" pitchFamily="49" charset="-122"/>
                <a:ea typeface="黑体" panose="02010609060101010101" pitchFamily="49" charset="-122"/>
              </a:rPr>
              <a:t>    1.</a:t>
            </a:r>
            <a:r>
              <a:rPr lang="zh-CN" altLang="en-US" sz="2400" dirty="0">
                <a:solidFill>
                  <a:srgbClr val="000000"/>
                </a:solidFill>
                <a:latin typeface="黑体" panose="02010609060101010101" pitchFamily="49" charset="-122"/>
                <a:ea typeface="黑体" panose="02010609060101010101" pitchFamily="49" charset="-122"/>
              </a:rPr>
              <a:t>医学标准</a:t>
            </a:r>
            <a:endParaRPr lang="en-US" altLang="zh-CN" sz="2400" dirty="0">
              <a:solidFill>
                <a:srgbClr val="000000"/>
              </a:solidFill>
              <a:latin typeface="黑体" panose="02010609060101010101" pitchFamily="49" charset="-122"/>
              <a:ea typeface="黑体" panose="02010609060101010101" pitchFamily="49" charset="-122"/>
            </a:endParaRPr>
          </a:p>
          <a:p>
            <a:pPr algn="just">
              <a:defRPr/>
            </a:pPr>
            <a:endParaRPr lang="en-US" altLang="zh-CN" sz="1000" dirty="0">
              <a:solidFill>
                <a:srgbClr val="000000"/>
              </a:solidFill>
              <a:latin typeface="黑体" panose="02010609060101010101" pitchFamily="49" charset="-122"/>
              <a:ea typeface="黑体" panose="02010609060101010101" pitchFamily="49" charset="-122"/>
            </a:endParaRPr>
          </a:p>
          <a:p>
            <a:pPr algn="just">
              <a:defRPr/>
            </a:pPr>
            <a:r>
              <a:rPr lang="zh-CN" altLang="en-US" sz="2400" dirty="0">
                <a:solidFill>
                  <a:srgbClr val="000000"/>
                </a:solidFill>
                <a:latin typeface="黑体" panose="02010609060101010101" pitchFamily="49" charset="-122"/>
                <a:ea typeface="黑体" panose="02010609060101010101" pitchFamily="49" charset="-122"/>
              </a:rPr>
              <a:t>    这是指由精神病医学专家鉴定行为人是否患有精神病。鉴定结论应当说明：行为人是否具有精神病以及精神病的种类与程度轻重。这有两种可能：</a:t>
            </a:r>
            <a:endParaRPr lang="en-US" altLang="zh-CN" sz="2400" dirty="0">
              <a:solidFill>
                <a:srgbClr val="000000"/>
              </a:solidFill>
              <a:latin typeface="黑体" panose="02010609060101010101" pitchFamily="49" charset="-122"/>
              <a:ea typeface="黑体" panose="02010609060101010101" pitchFamily="49" charset="-122"/>
            </a:endParaRPr>
          </a:p>
          <a:p>
            <a:pPr algn="just">
              <a:defRPr/>
            </a:pPr>
            <a:endParaRPr lang="en-US" altLang="zh-CN" sz="2400" dirty="0">
              <a:solidFill>
                <a:srgbClr val="000000"/>
              </a:solidFill>
              <a:latin typeface="黑体" panose="02010609060101010101" pitchFamily="49" charset="-122"/>
              <a:ea typeface="黑体" panose="02010609060101010101" pitchFamily="49" charset="-122"/>
            </a:endParaRPr>
          </a:p>
          <a:p>
            <a:pPr algn="just">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1</a:t>
            </a:r>
            <a:r>
              <a:rPr lang="zh-CN" altLang="en-US" sz="2400" dirty="0">
                <a:solidFill>
                  <a:srgbClr val="000000"/>
                </a:solidFill>
                <a:latin typeface="黑体" panose="02010609060101010101" pitchFamily="49" charset="-122"/>
                <a:ea typeface="黑体" panose="02010609060101010101" pitchFamily="49" charset="-122"/>
              </a:rPr>
              <a:t>）鉴定结论证明行为人没有精神病。这就无需再按照法学标准判断，</a:t>
            </a:r>
            <a:r>
              <a:rPr lang="zh-CN" altLang="en-US" sz="2400" dirty="0">
                <a:solidFill>
                  <a:srgbClr val="0066FF"/>
                </a:solidFill>
                <a:latin typeface="黑体" panose="02010609060101010101" pitchFamily="49" charset="-122"/>
                <a:ea typeface="黑体" panose="02010609060101010101" pitchFamily="49" charset="-122"/>
              </a:rPr>
              <a:t>结论</a:t>
            </a:r>
            <a:r>
              <a:rPr lang="zh-CN" altLang="en-US" sz="2400" dirty="0">
                <a:solidFill>
                  <a:srgbClr val="000000"/>
                </a:solidFill>
                <a:latin typeface="黑体" panose="02010609060101010101" pitchFamily="49" charset="-122"/>
                <a:ea typeface="黑体" panose="02010609060101010101" pitchFamily="49" charset="-122"/>
              </a:rPr>
              <a:t>：行为人具有责任能力。</a:t>
            </a:r>
            <a:endParaRPr lang="en-US" altLang="zh-CN" sz="2400" dirty="0">
              <a:solidFill>
                <a:srgbClr val="000000"/>
              </a:solidFill>
              <a:latin typeface="黑体" panose="02010609060101010101" pitchFamily="49" charset="-122"/>
              <a:ea typeface="黑体" panose="02010609060101010101" pitchFamily="49" charset="-122"/>
            </a:endParaRPr>
          </a:p>
          <a:p>
            <a:pPr algn="just">
              <a:defRPr/>
            </a:pPr>
            <a:endParaRPr lang="en-US" altLang="zh-CN" sz="1000" dirty="0">
              <a:solidFill>
                <a:srgbClr val="000000"/>
              </a:solidFill>
              <a:latin typeface="黑体" panose="02010609060101010101" pitchFamily="49" charset="-122"/>
              <a:ea typeface="黑体" panose="02010609060101010101" pitchFamily="49" charset="-122"/>
            </a:endParaRPr>
          </a:p>
          <a:p>
            <a:pPr algn="just">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2</a:t>
            </a:r>
            <a:r>
              <a:rPr lang="zh-CN" altLang="en-US" sz="2400" dirty="0">
                <a:solidFill>
                  <a:srgbClr val="000000"/>
                </a:solidFill>
                <a:latin typeface="黑体" panose="02010609060101010101" pitchFamily="49" charset="-122"/>
                <a:ea typeface="黑体" panose="02010609060101010101" pitchFamily="49" charset="-122"/>
              </a:rPr>
              <a:t>）鉴定结论证明行为人有精神病。这需要进一步根据法学标准判断行为人是否有责任能力。</a:t>
            </a:r>
            <a:r>
              <a:rPr lang="zh-CN" altLang="en-US" sz="2400" dirty="0">
                <a:solidFill>
                  <a:srgbClr val="0066FF"/>
                </a:solidFill>
                <a:latin typeface="黑体" panose="02010609060101010101" pitchFamily="49" charset="-122"/>
                <a:ea typeface="黑体" panose="02010609060101010101" pitchFamily="49" charset="-122"/>
              </a:rPr>
              <a:t>结论</a:t>
            </a:r>
            <a:r>
              <a:rPr lang="zh-CN" altLang="en-US" sz="2400" dirty="0">
                <a:solidFill>
                  <a:srgbClr val="000000"/>
                </a:solidFill>
                <a:latin typeface="黑体" panose="02010609060101010101" pitchFamily="49" charset="-122"/>
                <a:ea typeface="黑体" panose="02010609060101010101" pitchFamily="49" charset="-122"/>
              </a:rPr>
              <a:t>：行为人是否有责任能力待定。</a:t>
            </a:r>
            <a:endParaRPr lang="en-US" altLang="zh-CN" sz="2400" dirty="0">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E5911-55CE-F250-FC88-ED6DCB71F23D}"/>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2D0EAE06-0CEE-C97E-3C03-8C6FFF526786}"/>
              </a:ext>
            </a:extLst>
          </p:cNvPr>
          <p:cNvSpPr/>
          <p:nvPr/>
        </p:nvSpPr>
        <p:spPr>
          <a:xfrm>
            <a:off x="35496" y="260648"/>
            <a:ext cx="9001000" cy="4555093"/>
          </a:xfrm>
          <a:prstGeom prst="rect">
            <a:avLst/>
          </a:prstGeom>
        </p:spPr>
        <p:txBody>
          <a:bodyPr wrap="square">
            <a:spAutoFit/>
          </a:bodyPr>
          <a:lstStyle/>
          <a:p>
            <a:pPr algn="just">
              <a:defRPr/>
            </a:pPr>
            <a:r>
              <a:rPr lang="en-US" altLang="zh-CN" sz="2400" dirty="0">
                <a:solidFill>
                  <a:srgbClr val="000000"/>
                </a:solidFill>
                <a:latin typeface="黑体" panose="02010609060101010101" pitchFamily="49" charset="-122"/>
                <a:ea typeface="黑体" panose="02010609060101010101" pitchFamily="49" charset="-122"/>
              </a:rPr>
              <a:t>    2.</a:t>
            </a:r>
            <a:r>
              <a:rPr lang="zh-CN" altLang="en-US" sz="2400" dirty="0">
                <a:solidFill>
                  <a:srgbClr val="000000"/>
                </a:solidFill>
                <a:latin typeface="黑体" panose="02010609060101010101" pitchFamily="49" charset="-122"/>
                <a:ea typeface="黑体" panose="02010609060101010101" pitchFamily="49" charset="-122"/>
              </a:rPr>
              <a:t>法学标准（价值判断）</a:t>
            </a:r>
            <a:endParaRPr lang="en-US" altLang="zh-CN" sz="2400" dirty="0">
              <a:solidFill>
                <a:srgbClr val="000000"/>
              </a:solidFill>
              <a:latin typeface="黑体" panose="02010609060101010101" pitchFamily="49" charset="-122"/>
              <a:ea typeface="黑体" panose="02010609060101010101" pitchFamily="49" charset="-122"/>
            </a:endParaRPr>
          </a:p>
          <a:p>
            <a:pPr algn="just">
              <a:defRPr/>
            </a:pPr>
            <a:endParaRPr lang="en-US" altLang="zh-CN" sz="1000" dirty="0">
              <a:solidFill>
                <a:srgbClr val="000000"/>
              </a:solidFill>
              <a:latin typeface="黑体" panose="02010609060101010101" pitchFamily="49" charset="-122"/>
              <a:ea typeface="黑体" panose="02010609060101010101" pitchFamily="49" charset="-122"/>
            </a:endParaRPr>
          </a:p>
          <a:p>
            <a:pPr algn="just">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这是指判断行为人是否因为患有精神病而不能辨认或者不能控制自己的行为，由司法工作人员根据法学标准判断。</a:t>
            </a:r>
            <a:endParaRPr lang="en-US" altLang="zh-CN" sz="2400" dirty="0">
              <a:solidFill>
                <a:srgbClr val="000000"/>
              </a:solidFill>
              <a:latin typeface="黑体" panose="02010609060101010101" pitchFamily="49" charset="-122"/>
              <a:ea typeface="黑体" panose="02010609060101010101" pitchFamily="49" charset="-122"/>
            </a:endParaRPr>
          </a:p>
          <a:p>
            <a:pPr algn="just">
              <a:defRPr/>
            </a:pPr>
            <a:endParaRPr lang="en-US" altLang="zh-CN" sz="1000" dirty="0">
              <a:solidFill>
                <a:srgbClr val="000000"/>
              </a:solidFill>
              <a:latin typeface="黑体" panose="02010609060101010101" pitchFamily="49" charset="-122"/>
              <a:ea typeface="黑体" panose="02010609060101010101" pitchFamily="49" charset="-122"/>
            </a:endParaRPr>
          </a:p>
          <a:p>
            <a:pPr algn="just">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1</a:t>
            </a:r>
            <a:r>
              <a:rPr lang="zh-CN" altLang="en-US" sz="2400" dirty="0">
                <a:solidFill>
                  <a:srgbClr val="000000"/>
                </a:solidFill>
                <a:latin typeface="黑体" panose="02010609060101010101" pitchFamily="49" charset="-122"/>
                <a:ea typeface="黑体" panose="02010609060101010101" pitchFamily="49" charset="-122"/>
              </a:rPr>
              <a:t>）如果有因果关联，则行为人没有责任能力。</a:t>
            </a:r>
            <a:endParaRPr lang="en-US" altLang="zh-CN" sz="2400" dirty="0">
              <a:solidFill>
                <a:srgbClr val="000000"/>
              </a:solidFill>
              <a:latin typeface="黑体" panose="02010609060101010101" pitchFamily="49" charset="-122"/>
              <a:ea typeface="黑体" panose="02010609060101010101" pitchFamily="49" charset="-122"/>
            </a:endParaRPr>
          </a:p>
          <a:p>
            <a:pPr algn="just">
              <a:defRPr/>
            </a:pPr>
            <a:endParaRPr lang="en-US" altLang="zh-CN" sz="1000" dirty="0">
              <a:solidFill>
                <a:srgbClr val="000000"/>
              </a:solidFill>
              <a:latin typeface="黑体" panose="02010609060101010101" pitchFamily="49" charset="-122"/>
              <a:ea typeface="黑体" panose="02010609060101010101" pitchFamily="49" charset="-122"/>
            </a:endParaRPr>
          </a:p>
          <a:p>
            <a:pPr algn="just">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例如，具有好诉妄想的偏执狂患者，对诬告陷害罪没有责任能力，但对强奸罪则有刑事责任能力。</a:t>
            </a:r>
            <a:endParaRPr lang="en-US" altLang="zh-CN" sz="2400" dirty="0">
              <a:solidFill>
                <a:srgbClr val="000000"/>
              </a:solidFill>
              <a:latin typeface="仿宋" panose="02010609060101010101" pitchFamily="49" charset="-122"/>
              <a:ea typeface="仿宋" panose="02010609060101010101" pitchFamily="49" charset="-122"/>
            </a:endParaRPr>
          </a:p>
          <a:p>
            <a:pPr algn="just">
              <a:defRPr/>
            </a:pPr>
            <a:endParaRPr lang="en-US" altLang="zh-CN" sz="1000" dirty="0">
              <a:solidFill>
                <a:srgbClr val="000000"/>
              </a:solidFill>
              <a:latin typeface="黑体" panose="02010609060101010101" pitchFamily="49" charset="-122"/>
              <a:ea typeface="黑体" panose="02010609060101010101" pitchFamily="49" charset="-122"/>
            </a:endParaRPr>
          </a:p>
          <a:p>
            <a:pPr algn="just">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2</a:t>
            </a:r>
            <a:r>
              <a:rPr lang="zh-CN" altLang="en-US" sz="2400" dirty="0">
                <a:solidFill>
                  <a:srgbClr val="000000"/>
                </a:solidFill>
                <a:latin typeface="黑体" panose="02010609060101010101" pitchFamily="49" charset="-122"/>
                <a:ea typeface="黑体" panose="02010609060101010101" pitchFamily="49" charset="-122"/>
              </a:rPr>
              <a:t>）如果无因果关联，则行为人具有责任能力。</a:t>
            </a:r>
            <a:endParaRPr lang="en-US" altLang="zh-CN" sz="2400" dirty="0">
              <a:solidFill>
                <a:srgbClr val="000000"/>
              </a:solidFill>
              <a:latin typeface="黑体" panose="02010609060101010101" pitchFamily="49" charset="-122"/>
              <a:ea typeface="黑体" panose="02010609060101010101" pitchFamily="49" charset="-122"/>
            </a:endParaRPr>
          </a:p>
          <a:p>
            <a:pPr algn="just">
              <a:defRPr/>
            </a:pPr>
            <a:endParaRPr lang="en-US" altLang="zh-CN" sz="1000" dirty="0">
              <a:solidFill>
                <a:srgbClr val="000000"/>
              </a:solidFill>
              <a:latin typeface="黑体" panose="02010609060101010101" pitchFamily="49" charset="-122"/>
              <a:ea typeface="黑体" panose="02010609060101010101" pitchFamily="49" charset="-122"/>
            </a:endParaRPr>
          </a:p>
          <a:p>
            <a:pPr algn="just">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例如，甲患有被迫害妄想症，在北京旅游期间，煽动群众颠覆国家政权。由于精神病与犯罪行为毫无关联，甲有刑事责任能力。</a:t>
            </a:r>
            <a:endParaRPr lang="en-US" altLang="zh-CN" sz="2400" dirty="0">
              <a:solidFill>
                <a:srgbClr val="000000"/>
              </a:solidFill>
              <a:latin typeface="仿宋" panose="02010609060101010101" pitchFamily="49" charset="-122"/>
              <a:ea typeface="仿宋" panose="02010609060101010101" pitchFamily="49" charset="-122"/>
            </a:endParaRPr>
          </a:p>
        </p:txBody>
      </p:sp>
      <p:pic>
        <p:nvPicPr>
          <p:cNvPr id="4" name="图片 3">
            <a:extLst>
              <a:ext uri="{FF2B5EF4-FFF2-40B4-BE49-F238E27FC236}">
                <a16:creationId xmlns:a16="http://schemas.microsoft.com/office/drawing/2014/main" id="{E04288D5-430B-50FB-7CCB-73C72432C39F}"/>
              </a:ext>
            </a:extLst>
          </p:cNvPr>
          <p:cNvPicPr>
            <a:picLocks noChangeAspect="1"/>
          </p:cNvPicPr>
          <p:nvPr/>
        </p:nvPicPr>
        <p:blipFill>
          <a:blip r:embed="rId2"/>
          <a:stretch>
            <a:fillRect/>
          </a:stretch>
        </p:blipFill>
        <p:spPr>
          <a:xfrm>
            <a:off x="1187624" y="4815741"/>
            <a:ext cx="6953607" cy="1784442"/>
          </a:xfrm>
          <a:prstGeom prst="rect">
            <a:avLst/>
          </a:prstGeom>
        </p:spPr>
      </p:pic>
    </p:spTree>
    <p:extLst>
      <p:ext uri="{BB962C8B-B14F-4D97-AF65-F5344CB8AC3E}">
        <p14:creationId xmlns:p14="http://schemas.microsoft.com/office/powerpoint/2010/main" val="3484327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12864-1923-1FC6-BB45-188CD786A8DC}"/>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DC4DA39C-57E7-38DB-868D-FB37C998DE78}"/>
              </a:ext>
            </a:extLst>
          </p:cNvPr>
          <p:cNvSpPr/>
          <p:nvPr/>
        </p:nvSpPr>
        <p:spPr>
          <a:xfrm>
            <a:off x="0" y="44624"/>
            <a:ext cx="9036496" cy="7109639"/>
          </a:xfrm>
          <a:prstGeom prst="rect">
            <a:avLst/>
          </a:prstGeom>
        </p:spPr>
        <p:txBody>
          <a:bodyPr wrap="square">
            <a:spAutoFit/>
          </a:bodyPr>
          <a:lstStyle/>
          <a:p>
            <a:pPr algn="just">
              <a:defRPr/>
            </a:pPr>
            <a:r>
              <a:rPr lang="zh-CN" altLang="en-US" sz="2400" dirty="0">
                <a:solidFill>
                  <a:srgbClr val="000000"/>
                </a:solidFill>
                <a:latin typeface="黑体" panose="02010609060101010101" pitchFamily="49" charset="-122"/>
                <a:ea typeface="黑体" panose="02010609060101010101" pitchFamily="49" charset="-122"/>
              </a:rPr>
              <a:t>（二）精神病人刑事责任能力的程度</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1.</a:t>
            </a:r>
            <a:r>
              <a:rPr lang="zh-CN" altLang="en-US" sz="2400" dirty="0">
                <a:solidFill>
                  <a:srgbClr val="0066FF"/>
                </a:solidFill>
                <a:latin typeface="黑体" panose="02010609060101010101" pitchFamily="49" charset="-122"/>
                <a:ea typeface="黑体" panose="02010609060101010101" pitchFamily="49" charset="-122"/>
              </a:rPr>
              <a:t>“完全疯”</a:t>
            </a:r>
            <a:r>
              <a:rPr lang="zh-CN" altLang="en-US" sz="2400" dirty="0">
                <a:solidFill>
                  <a:srgbClr val="000000"/>
                </a:solidFill>
                <a:latin typeface="黑体" panose="02010609060101010101" pitchFamily="49" charset="-122"/>
                <a:ea typeface="黑体" panose="02010609060101010101" pitchFamily="49" charset="-122"/>
              </a:rPr>
              <a:t>：完全无责任能力的精神病人</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仿宋" panose="02010609060101010101" pitchFamily="49" charset="-122"/>
                <a:ea typeface="仿宋" panose="02010609060101010101" pitchFamily="49" charset="-122"/>
              </a:rPr>
              <a:t>    第</a:t>
            </a:r>
            <a:r>
              <a:rPr lang="en-US" altLang="zh-CN" sz="2400" dirty="0">
                <a:solidFill>
                  <a:srgbClr val="000000"/>
                </a:solidFill>
                <a:latin typeface="仿宋" panose="02010609060101010101" pitchFamily="49" charset="-122"/>
                <a:ea typeface="仿宋" panose="02010609060101010101" pitchFamily="49" charset="-122"/>
              </a:rPr>
              <a:t>18</a:t>
            </a:r>
            <a:r>
              <a:rPr lang="zh-CN" altLang="en-US" sz="2400" dirty="0">
                <a:solidFill>
                  <a:srgbClr val="000000"/>
                </a:solidFill>
                <a:latin typeface="仿宋" panose="02010609060101010101" pitchFamily="49" charset="-122"/>
                <a:ea typeface="仿宋" panose="02010609060101010101" pitchFamily="49" charset="-122"/>
              </a:rPr>
              <a:t>条第</a:t>
            </a:r>
            <a:r>
              <a:rPr lang="en-US" altLang="zh-CN" sz="2400" dirty="0">
                <a:solidFill>
                  <a:srgbClr val="000000"/>
                </a:solidFill>
                <a:latin typeface="仿宋" panose="02010609060101010101" pitchFamily="49" charset="-122"/>
                <a:ea typeface="仿宋" panose="02010609060101010101" pitchFamily="49" charset="-122"/>
              </a:rPr>
              <a:t>1</a:t>
            </a:r>
            <a:r>
              <a:rPr lang="zh-CN" altLang="en-US" sz="2400" dirty="0">
                <a:solidFill>
                  <a:srgbClr val="000000"/>
                </a:solidFill>
                <a:latin typeface="仿宋" panose="02010609060101010101" pitchFamily="49" charset="-122"/>
                <a:ea typeface="仿宋" panose="02010609060101010101" pitchFamily="49" charset="-122"/>
              </a:rPr>
              <a:t>款 精神病人在不能辨认</a:t>
            </a:r>
            <a:r>
              <a:rPr lang="zh-CN" altLang="en-US" sz="2400" b="1" dirty="0">
                <a:solidFill>
                  <a:srgbClr val="0066FF"/>
                </a:solidFill>
                <a:latin typeface="仿宋" panose="02010609060101010101" pitchFamily="49" charset="-122"/>
                <a:ea typeface="仿宋" panose="02010609060101010101" pitchFamily="49" charset="-122"/>
              </a:rPr>
              <a:t>或者</a:t>
            </a:r>
            <a:r>
              <a:rPr lang="zh-CN" altLang="en-US" sz="2400" dirty="0">
                <a:solidFill>
                  <a:srgbClr val="000000"/>
                </a:solidFill>
                <a:latin typeface="仿宋" panose="02010609060101010101" pitchFamily="49" charset="-122"/>
                <a:ea typeface="仿宋" panose="02010609060101010101" pitchFamily="49" charset="-122"/>
              </a:rPr>
              <a:t>不能控制自己行为的时候造成危害结果，经法定程序鉴定确认的，不负刑事责任，但是应当责令他的家属或者监护人严加看管和医疗；在必要的时候，由政府强制医疗。</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无辨认能力或者控制能力，即无责任能力，不构成犯罪。</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2.</a:t>
            </a:r>
            <a:r>
              <a:rPr lang="zh-CN" altLang="en-US" sz="2400" dirty="0">
                <a:solidFill>
                  <a:srgbClr val="0066FF"/>
                </a:solidFill>
                <a:latin typeface="黑体" panose="02010609060101010101" pitchFamily="49" charset="-122"/>
                <a:ea typeface="黑体" panose="02010609060101010101" pitchFamily="49" charset="-122"/>
              </a:rPr>
              <a:t>“时而疯”</a:t>
            </a:r>
            <a:r>
              <a:rPr lang="zh-CN" altLang="en-US" sz="2400" dirty="0">
                <a:solidFill>
                  <a:srgbClr val="000000"/>
                </a:solidFill>
                <a:latin typeface="黑体" panose="02010609060101010101" pitchFamily="49" charset="-122"/>
                <a:ea typeface="黑体" panose="02010609060101010101" pitchFamily="49" charset="-122"/>
              </a:rPr>
              <a:t>：完全责任能力的精神病人</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第</a:t>
            </a:r>
            <a:r>
              <a:rPr lang="en-US" altLang="zh-CN" sz="2400" dirty="0">
                <a:solidFill>
                  <a:srgbClr val="000000"/>
                </a:solidFill>
                <a:latin typeface="仿宋" panose="02010609060101010101" pitchFamily="49" charset="-122"/>
                <a:ea typeface="仿宋" panose="02010609060101010101" pitchFamily="49" charset="-122"/>
              </a:rPr>
              <a:t>18</a:t>
            </a:r>
            <a:r>
              <a:rPr lang="zh-CN" altLang="en-US" sz="2400" dirty="0">
                <a:solidFill>
                  <a:srgbClr val="000000"/>
                </a:solidFill>
                <a:latin typeface="仿宋" panose="02010609060101010101" pitchFamily="49" charset="-122"/>
                <a:ea typeface="仿宋" panose="02010609060101010101" pitchFamily="49" charset="-122"/>
              </a:rPr>
              <a:t>条第</a:t>
            </a:r>
            <a:r>
              <a:rPr lang="en-US" altLang="zh-CN" sz="2400" dirty="0">
                <a:solidFill>
                  <a:srgbClr val="000000"/>
                </a:solidFill>
                <a:latin typeface="仿宋" panose="02010609060101010101" pitchFamily="49" charset="-122"/>
                <a:ea typeface="仿宋" panose="02010609060101010101" pitchFamily="49" charset="-122"/>
              </a:rPr>
              <a:t>2</a:t>
            </a:r>
            <a:r>
              <a:rPr lang="zh-CN" altLang="en-US" sz="2400" dirty="0">
                <a:solidFill>
                  <a:srgbClr val="000000"/>
                </a:solidFill>
                <a:latin typeface="仿宋" panose="02010609060101010101" pitchFamily="49" charset="-122"/>
                <a:ea typeface="仿宋" panose="02010609060101010101" pitchFamily="49" charset="-122"/>
              </a:rPr>
              <a:t>款 间歇性的精神病人在精神正常的时候犯罪，应当负刑事责任。</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不能从宽处罚，因为精神正常，具有完全的辨认能力和控制能力。（</a:t>
            </a:r>
            <a:r>
              <a:rPr lang="zh-CN" altLang="en-US" sz="2400" dirty="0">
                <a:solidFill>
                  <a:srgbClr val="0066FF"/>
                </a:solidFill>
                <a:latin typeface="黑体" panose="02010609060101010101" pitchFamily="49" charset="-122"/>
                <a:ea typeface="黑体" panose="02010609060101010101" pitchFamily="49" charset="-122"/>
              </a:rPr>
              <a:t>行为与责任能力同时存在原则</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3.</a:t>
            </a:r>
            <a:r>
              <a:rPr lang="zh-CN" altLang="en-US" sz="2400" dirty="0">
                <a:solidFill>
                  <a:srgbClr val="0066FF"/>
                </a:solidFill>
                <a:latin typeface="黑体" panose="02010609060101010101" pitchFamily="49" charset="-122"/>
                <a:ea typeface="黑体" panose="02010609060101010101" pitchFamily="49" charset="-122"/>
              </a:rPr>
              <a:t>“半疯半醒”</a:t>
            </a:r>
            <a:r>
              <a:rPr lang="zh-CN" altLang="en-US" sz="2400" dirty="0">
                <a:solidFill>
                  <a:srgbClr val="000000"/>
                </a:solidFill>
                <a:latin typeface="黑体" panose="02010609060101010101" pitchFamily="49" charset="-122"/>
                <a:ea typeface="黑体" panose="02010609060101010101" pitchFamily="49" charset="-122"/>
              </a:rPr>
              <a:t>：限定责任能力的精神病人</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第</a:t>
            </a:r>
            <a:r>
              <a:rPr lang="en-US" altLang="zh-CN" sz="2400" dirty="0">
                <a:solidFill>
                  <a:srgbClr val="000000"/>
                </a:solidFill>
                <a:latin typeface="仿宋" panose="02010609060101010101" pitchFamily="49" charset="-122"/>
                <a:ea typeface="仿宋" panose="02010609060101010101" pitchFamily="49" charset="-122"/>
              </a:rPr>
              <a:t>18</a:t>
            </a:r>
            <a:r>
              <a:rPr lang="zh-CN" altLang="en-US" sz="2400" dirty="0">
                <a:solidFill>
                  <a:srgbClr val="000000"/>
                </a:solidFill>
                <a:latin typeface="仿宋" panose="02010609060101010101" pitchFamily="49" charset="-122"/>
                <a:ea typeface="仿宋" panose="02010609060101010101" pitchFamily="49" charset="-122"/>
              </a:rPr>
              <a:t>条第</a:t>
            </a:r>
            <a:r>
              <a:rPr lang="en-US" altLang="zh-CN" sz="2400" dirty="0">
                <a:solidFill>
                  <a:srgbClr val="000000"/>
                </a:solidFill>
                <a:latin typeface="仿宋" panose="02010609060101010101" pitchFamily="49" charset="-122"/>
                <a:ea typeface="仿宋" panose="02010609060101010101" pitchFamily="49" charset="-122"/>
              </a:rPr>
              <a:t>3</a:t>
            </a:r>
            <a:r>
              <a:rPr lang="zh-CN" altLang="en-US" sz="2400" dirty="0">
                <a:solidFill>
                  <a:srgbClr val="000000"/>
                </a:solidFill>
                <a:latin typeface="仿宋" panose="02010609060101010101" pitchFamily="49" charset="-122"/>
                <a:ea typeface="仿宋" panose="02010609060101010101" pitchFamily="49" charset="-122"/>
              </a:rPr>
              <a:t>款 尚未完全丧失辨认或者控制自己行为能力的精神病人犯罪的，应当负刑事责任，但是可以从轻或者减轻处罚。    </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“尚未完全丧失”有两层意思：第一，行为人还有部分责任能力，因此应当负刑事责任；第二，行为人丧失部分责任能力，因此可以从轻或者减轻处罚。</a:t>
            </a:r>
            <a:endParaRPr lang="en-US" altLang="zh-CN" sz="2400" dirty="0">
              <a:solidFill>
                <a:srgbClr val="0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069773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6946947-4847-429F-AC45-8E147E959B62}"/>
              </a:ext>
            </a:extLst>
          </p:cNvPr>
          <p:cNvSpPr/>
          <p:nvPr/>
        </p:nvSpPr>
        <p:spPr>
          <a:xfrm>
            <a:off x="143669" y="181957"/>
            <a:ext cx="8856662" cy="6586418"/>
          </a:xfrm>
          <a:prstGeom prst="rect">
            <a:avLst/>
          </a:prstGeom>
        </p:spPr>
        <p:txBody>
          <a:bodyPr>
            <a:spAutoFit/>
          </a:bodyPr>
          <a:lstStyle/>
          <a:p>
            <a:pPr algn="ctr" eaLnBrk="1">
              <a:defRPr/>
            </a:pPr>
            <a:r>
              <a:rPr lang="zh-CN" altLang="en-US" sz="2400" b="1" dirty="0">
                <a:solidFill>
                  <a:srgbClr val="000000"/>
                </a:solidFill>
                <a:latin typeface="黑体" panose="02010609060101010101" pitchFamily="49" charset="-122"/>
                <a:ea typeface="黑体" panose="02010609060101010101" pitchFamily="49" charset="-122"/>
              </a:rPr>
              <a:t>犯罪主体概述</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zh-CN" altLang="en-US" dirty="0">
                <a:solidFill>
                  <a:srgbClr val="000000"/>
                </a:solidFill>
                <a:latin typeface="Times New Roman" panose="02020603050405020304" pitchFamily="18" charset="0"/>
              </a:rPr>
              <a:t>    </a:t>
            </a:r>
            <a:endParaRPr lang="en-US" altLang="zh-CN" dirty="0">
              <a:solidFill>
                <a:srgbClr val="000000"/>
              </a:solidFill>
              <a:latin typeface="Times New Roman" panose="02020603050405020304" pitchFamily="18" charset="0"/>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小案例</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母亲让饲养的恶犬将</a:t>
            </a:r>
            <a:r>
              <a:rPr lang="en-US" altLang="zh-CN" sz="2400" dirty="0">
                <a:solidFill>
                  <a:srgbClr val="000000"/>
                </a:solidFill>
                <a:latin typeface="仿宋" panose="02010609060101010101" pitchFamily="49" charset="-122"/>
                <a:ea typeface="仿宋" panose="02010609060101010101" pitchFamily="49" charset="-122"/>
              </a:rPr>
              <a:t>3</a:t>
            </a:r>
            <a:r>
              <a:rPr lang="zh-CN" altLang="en-US" sz="2400" dirty="0">
                <a:solidFill>
                  <a:srgbClr val="000000"/>
                </a:solidFill>
                <a:latin typeface="仿宋" panose="02010609060101010101" pitchFamily="49" charset="-122"/>
                <a:ea typeface="仿宋" panose="02010609060101010101" pitchFamily="49" charset="-122"/>
              </a:rPr>
              <a:t>岁的儿子咬死。恶犬是犯罪主体吗？（杀子案）</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400" dirty="0">
              <a:solidFill>
                <a:srgbClr val="000000"/>
              </a:solidFill>
              <a:latin typeface="Times New Roman" panose="02020603050405020304" pitchFamily="18" charset="0"/>
            </a:endParaRPr>
          </a:p>
          <a:p>
            <a:pPr algn="just" eaLnBrk="1">
              <a:defRPr/>
            </a:pPr>
            <a:r>
              <a:rPr lang="zh-CN" altLang="en-US" sz="2400" b="1" dirty="0">
                <a:solidFill>
                  <a:srgbClr val="000000"/>
                </a:solidFill>
                <a:latin typeface="黑体" panose="02010609060101010101" pitchFamily="49" charset="-122"/>
                <a:ea typeface="黑体" panose="02010609060101010101" pitchFamily="49" charset="-122"/>
              </a:rPr>
              <a:t>一、犯罪主体的概念</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是指实施刑法规定的危害社会的</a:t>
            </a:r>
            <a:r>
              <a:rPr lang="zh-CN" altLang="en-US" sz="2400" dirty="0">
                <a:solidFill>
                  <a:srgbClr val="0066FF"/>
                </a:solidFill>
                <a:latin typeface="黑体" panose="02010609060101010101" pitchFamily="49" charset="-122"/>
                <a:ea typeface="黑体" panose="02010609060101010101" pitchFamily="49" charset="-122"/>
              </a:rPr>
              <a:t>行为</a:t>
            </a:r>
            <a:r>
              <a:rPr lang="zh-CN" altLang="en-US" sz="2400" dirty="0">
                <a:solidFill>
                  <a:srgbClr val="000000"/>
                </a:solidFill>
                <a:latin typeface="黑体" panose="02010609060101010101" pitchFamily="49" charset="-122"/>
                <a:ea typeface="黑体" panose="02010609060101010101" pitchFamily="49" charset="-122"/>
              </a:rPr>
              <a:t>、具有相应刑事责任</a:t>
            </a:r>
            <a:r>
              <a:rPr lang="zh-CN" altLang="en-US" sz="2400" dirty="0">
                <a:solidFill>
                  <a:srgbClr val="0066FF"/>
                </a:solidFill>
                <a:latin typeface="黑体" panose="02010609060101010101" pitchFamily="49" charset="-122"/>
                <a:ea typeface="黑体" panose="02010609060101010101" pitchFamily="49" charset="-122"/>
              </a:rPr>
              <a:t>能力</a:t>
            </a:r>
            <a:r>
              <a:rPr lang="zh-CN" altLang="en-US" sz="2400" dirty="0">
                <a:solidFill>
                  <a:srgbClr val="000000"/>
                </a:solidFill>
                <a:latin typeface="黑体" panose="02010609060101010101" pitchFamily="49" charset="-122"/>
                <a:ea typeface="黑体" panose="02010609060101010101" pitchFamily="49" charset="-122"/>
              </a:rPr>
              <a:t>，依法应当承担刑事</a:t>
            </a:r>
            <a:r>
              <a:rPr lang="zh-CN" altLang="en-US" sz="2400" dirty="0">
                <a:solidFill>
                  <a:srgbClr val="0066FF"/>
                </a:solidFill>
                <a:latin typeface="黑体" panose="02010609060101010101" pitchFamily="49" charset="-122"/>
                <a:ea typeface="黑体" panose="02010609060101010101" pitchFamily="49" charset="-122"/>
              </a:rPr>
              <a:t>责任</a:t>
            </a:r>
            <a:r>
              <a:rPr lang="zh-CN" altLang="en-US" sz="2400" dirty="0">
                <a:solidFill>
                  <a:srgbClr val="000000"/>
                </a:solidFill>
                <a:latin typeface="黑体" panose="02010609060101010101" pitchFamily="49" charset="-122"/>
                <a:ea typeface="黑体" panose="02010609060101010101" pitchFamily="49" charset="-122"/>
              </a:rPr>
              <a:t>的人。这里所说的</a:t>
            </a:r>
            <a:r>
              <a:rPr lang="zh-CN" altLang="en-US" sz="2400" dirty="0">
                <a:solidFill>
                  <a:srgbClr val="0066FF"/>
                </a:solidFill>
                <a:latin typeface="黑体" panose="02010609060101010101" pitchFamily="49" charset="-122"/>
                <a:ea typeface="黑体" panose="02010609060101010101" pitchFamily="49" charset="-122"/>
              </a:rPr>
              <a:t>“人”</a:t>
            </a:r>
            <a:r>
              <a:rPr lang="zh-CN" altLang="en-US" sz="2400" dirty="0">
                <a:solidFill>
                  <a:srgbClr val="000000"/>
                </a:solidFill>
                <a:latin typeface="黑体" panose="02010609060101010101" pitchFamily="49" charset="-122"/>
                <a:ea typeface="黑体" panose="02010609060101010101" pitchFamily="49" charset="-122"/>
              </a:rPr>
              <a:t>，既包括自然人，也包括单位。</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b="1" dirty="0">
                <a:solidFill>
                  <a:srgbClr val="000000"/>
                </a:solidFill>
                <a:latin typeface="黑体" panose="02010609060101010101" pitchFamily="49" charset="-122"/>
                <a:ea typeface="黑体" panose="02010609060101010101" pitchFamily="49" charset="-122"/>
              </a:rPr>
              <a:t>二、犯罪主体的种类</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犯罪主体包括</a:t>
            </a:r>
            <a:r>
              <a:rPr lang="zh-CN" altLang="en-US" sz="2400" b="1" dirty="0">
                <a:solidFill>
                  <a:srgbClr val="0066FF"/>
                </a:solidFill>
                <a:latin typeface="黑体" panose="02010609060101010101" pitchFamily="49" charset="-122"/>
                <a:ea typeface="黑体" panose="02010609060101010101" pitchFamily="49" charset="-122"/>
              </a:rPr>
              <a:t>自然人</a:t>
            </a:r>
            <a:r>
              <a:rPr lang="zh-CN" altLang="en-US" sz="2400" b="1" dirty="0">
                <a:solidFill>
                  <a:srgbClr val="000000"/>
                </a:solidFill>
                <a:latin typeface="黑体" panose="02010609060101010101" pitchFamily="49" charset="-122"/>
                <a:ea typeface="黑体" panose="02010609060101010101" pitchFamily="49" charset="-122"/>
              </a:rPr>
              <a:t>和</a:t>
            </a:r>
            <a:r>
              <a:rPr lang="zh-CN" altLang="en-US" sz="2400" b="1" dirty="0">
                <a:solidFill>
                  <a:srgbClr val="0066FF"/>
                </a:solidFill>
                <a:latin typeface="黑体" panose="02010609060101010101" pitchFamily="49" charset="-122"/>
                <a:ea typeface="黑体" panose="02010609060101010101" pitchFamily="49" charset="-122"/>
              </a:rPr>
              <a:t>单位</a:t>
            </a:r>
            <a:r>
              <a:rPr lang="zh-CN" altLang="en-US" sz="2400" dirty="0">
                <a:solidFill>
                  <a:srgbClr val="000000"/>
                </a:solidFill>
                <a:latin typeface="黑体" panose="02010609060101010101" pitchFamily="49" charset="-122"/>
                <a:ea typeface="黑体" panose="02010609060101010101" pitchFamily="49" charset="-122"/>
              </a:rPr>
              <a:t>两类。动物或者其他的物体不能成为犯罪主体。人利用动物犯罪的，人是犯罪的主体，动物不是犯罪主体。</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Times New Roman" panose="02020603050405020304" pitchFamily="18" charset="0"/>
              </a:rPr>
              <a:t>        </a:t>
            </a: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例如：文首“杀子案”中，母亲是利用动物杀人，母亲是犯罪主体，恶犬不是犯罪主体。</a:t>
            </a:r>
            <a:endParaRPr lang="en-US" altLang="zh-CN" sz="2400" dirty="0">
              <a:solidFill>
                <a:srgbClr val="00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309123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AB8E0AE-6A44-408C-91FB-181A17F0F482}"/>
              </a:ext>
            </a:extLst>
          </p:cNvPr>
          <p:cNvSpPr/>
          <p:nvPr/>
        </p:nvSpPr>
        <p:spPr>
          <a:xfrm>
            <a:off x="53975" y="115888"/>
            <a:ext cx="9036050" cy="6463308"/>
          </a:xfrm>
          <a:prstGeom prst="rect">
            <a:avLst/>
          </a:prstGeom>
        </p:spPr>
        <p:txBody>
          <a:bodyPr>
            <a:spAutoFit/>
          </a:bodyPr>
          <a:lstStyle/>
          <a:p>
            <a:pPr algn="just" eaLnBrk="1">
              <a:defRPr/>
            </a:pPr>
            <a:r>
              <a:rPr lang="zh-CN" altLang="en-US" sz="2400" dirty="0">
                <a:solidFill>
                  <a:srgbClr val="000000"/>
                </a:solidFill>
                <a:latin typeface="黑体" panose="02010609060101010101" pitchFamily="49" charset="-122"/>
                <a:ea typeface="黑体" panose="02010609060101010101" pitchFamily="49" charset="-122"/>
              </a:rPr>
              <a:t>（三）特殊人群</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1.</a:t>
            </a:r>
            <a:r>
              <a:rPr lang="zh-CN" altLang="en-US" sz="2400" dirty="0">
                <a:solidFill>
                  <a:srgbClr val="000000"/>
                </a:solidFill>
                <a:latin typeface="黑体" panose="02010609060101010101" pitchFamily="49" charset="-122"/>
                <a:ea typeface="黑体" panose="02010609060101010101" pitchFamily="49" charset="-122"/>
              </a:rPr>
              <a:t>又聋又哑的人和盲人</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聋哑人、盲人，虽然视觉、听觉、口语能力丧失，但是精神正常，属于完全有责任能力，</a:t>
            </a:r>
            <a:r>
              <a:rPr lang="zh-CN" altLang="en-US" sz="2400" dirty="0">
                <a:solidFill>
                  <a:srgbClr val="0066FF"/>
                </a:solidFill>
                <a:latin typeface="黑体" panose="02010609060101010101" pitchFamily="49" charset="-122"/>
                <a:ea typeface="黑体" panose="02010609060101010101" pitchFamily="49" charset="-122"/>
              </a:rPr>
              <a:t>应当负</a:t>
            </a:r>
            <a:r>
              <a:rPr lang="zh-CN" altLang="en-US" sz="2400" dirty="0">
                <a:solidFill>
                  <a:srgbClr val="000000"/>
                </a:solidFill>
                <a:latin typeface="黑体" panose="02010609060101010101" pitchFamily="49" charset="-122"/>
                <a:ea typeface="黑体" panose="02010609060101010101" pitchFamily="49" charset="-122"/>
              </a:rPr>
              <a:t>刑事责任。但是考虑到是残疾人，</a:t>
            </a:r>
            <a:r>
              <a:rPr lang="zh-CN" altLang="en-US" sz="2400" dirty="0">
                <a:solidFill>
                  <a:srgbClr val="0066FF"/>
                </a:solidFill>
                <a:latin typeface="黑体" panose="02010609060101010101" pitchFamily="49" charset="-122"/>
                <a:ea typeface="黑体" panose="02010609060101010101" pitchFamily="49" charset="-122"/>
              </a:rPr>
              <a:t>可以</a:t>
            </a:r>
            <a:r>
              <a:rPr lang="zh-CN" altLang="en-US" sz="2400" dirty="0">
                <a:solidFill>
                  <a:srgbClr val="000000"/>
                </a:solidFill>
                <a:latin typeface="黑体" panose="02010609060101010101" pitchFamily="49" charset="-122"/>
                <a:ea typeface="黑体" panose="02010609060101010101" pitchFamily="49" charset="-122"/>
              </a:rPr>
              <a:t>从轻、减轻或者免除处罚。注意：聋哑人必须是又聋又哑才可以减免处罚。</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2.</a:t>
            </a:r>
            <a:r>
              <a:rPr lang="zh-CN" altLang="en-US" sz="2400" dirty="0">
                <a:solidFill>
                  <a:srgbClr val="000000"/>
                </a:solidFill>
                <a:latin typeface="黑体" panose="02010609060101010101" pitchFamily="49" charset="-122"/>
                <a:ea typeface="黑体" panose="02010609060101010101" pitchFamily="49" charset="-122"/>
              </a:rPr>
              <a:t>醉酒的人</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第一种，生理性醉酒，即日常生活中的醉酒，属于</a:t>
            </a:r>
            <a:r>
              <a:rPr lang="zh-CN" altLang="en-US" sz="2400" dirty="0">
                <a:solidFill>
                  <a:srgbClr val="0066FF"/>
                </a:solidFill>
                <a:latin typeface="黑体" panose="02010609060101010101" pitchFamily="49" charset="-122"/>
                <a:ea typeface="黑体" panose="02010609060101010101" pitchFamily="49" charset="-122"/>
              </a:rPr>
              <a:t>完全有</a:t>
            </a:r>
            <a:r>
              <a:rPr lang="zh-CN" altLang="en-US" sz="2400" dirty="0">
                <a:solidFill>
                  <a:srgbClr val="000000"/>
                </a:solidFill>
                <a:latin typeface="黑体" panose="02010609060101010101" pitchFamily="49" charset="-122"/>
                <a:ea typeface="黑体" panose="02010609060101010101" pitchFamily="49" charset="-122"/>
              </a:rPr>
              <a:t>刑事责任能力，应当负刑事责任（第</a:t>
            </a:r>
            <a:r>
              <a:rPr lang="en-US" altLang="zh-CN" sz="2400" dirty="0">
                <a:solidFill>
                  <a:srgbClr val="000000"/>
                </a:solidFill>
                <a:latin typeface="黑体" panose="02010609060101010101" pitchFamily="49" charset="-122"/>
                <a:ea typeface="黑体" panose="02010609060101010101" pitchFamily="49" charset="-122"/>
              </a:rPr>
              <a:t>18</a:t>
            </a:r>
            <a:r>
              <a:rPr lang="zh-CN" altLang="en-US" sz="2400" dirty="0">
                <a:solidFill>
                  <a:srgbClr val="000000"/>
                </a:solidFill>
                <a:latin typeface="黑体" panose="02010609060101010101" pitchFamily="49" charset="-122"/>
                <a:ea typeface="黑体" panose="02010609060101010101" pitchFamily="49" charset="-122"/>
              </a:rPr>
              <a:t>条第</a:t>
            </a:r>
            <a:r>
              <a:rPr lang="en-US" altLang="zh-CN" sz="2400" dirty="0">
                <a:solidFill>
                  <a:srgbClr val="000000"/>
                </a:solidFill>
                <a:latin typeface="黑体" panose="02010609060101010101" pitchFamily="49" charset="-122"/>
                <a:ea typeface="黑体" panose="02010609060101010101" pitchFamily="49" charset="-122"/>
              </a:rPr>
              <a:t>4</a:t>
            </a:r>
            <a:r>
              <a:rPr lang="zh-CN" altLang="en-US" sz="2400" dirty="0">
                <a:solidFill>
                  <a:srgbClr val="000000"/>
                </a:solidFill>
                <a:latin typeface="黑体" panose="02010609060101010101" pitchFamily="49" charset="-122"/>
                <a:ea typeface="黑体" panose="02010609060101010101" pitchFamily="49" charset="-122"/>
              </a:rPr>
              <a:t>款）。注意：没有可以从轻、减轻处罚的规定。</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第二种，病理性醉酒，是指因酒精中毒导致幻觉、妄想等精神病症状，是精神病的一种。这属于</a:t>
            </a:r>
            <a:r>
              <a:rPr lang="zh-CN" altLang="en-US" sz="2400" dirty="0">
                <a:solidFill>
                  <a:srgbClr val="0066FF"/>
                </a:solidFill>
                <a:latin typeface="黑体" panose="02010609060101010101" pitchFamily="49" charset="-122"/>
                <a:ea typeface="黑体" panose="02010609060101010101" pitchFamily="49" charset="-122"/>
              </a:rPr>
              <a:t>完全无</a:t>
            </a:r>
            <a:r>
              <a:rPr lang="zh-CN" altLang="en-US" sz="2400" dirty="0">
                <a:solidFill>
                  <a:srgbClr val="000000"/>
                </a:solidFill>
                <a:latin typeface="黑体" panose="02010609060101010101" pitchFamily="49" charset="-122"/>
                <a:ea typeface="黑体" panose="02010609060101010101" pitchFamily="49" charset="-122"/>
              </a:rPr>
              <a:t>刑事责任能力，不负刑事责任。</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3.</a:t>
            </a:r>
            <a:r>
              <a:rPr lang="zh-CN" altLang="en-US" sz="2400" dirty="0">
                <a:solidFill>
                  <a:srgbClr val="000000"/>
                </a:solidFill>
                <a:latin typeface="黑体" panose="02010609060101010101" pitchFamily="49" charset="-122"/>
                <a:ea typeface="黑体" panose="02010609060101010101" pitchFamily="49" charset="-122"/>
              </a:rPr>
              <a:t>吸毒的人</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我国刑法没有将吸毒状态认定为丧失或减轻责任能力的情形，因此吸毒状态仍然被认为</a:t>
            </a:r>
            <a:r>
              <a:rPr lang="zh-CN" altLang="en-US" sz="2400" dirty="0">
                <a:solidFill>
                  <a:srgbClr val="0066FF"/>
                </a:solidFill>
                <a:latin typeface="黑体" panose="02010609060101010101" pitchFamily="49" charset="-122"/>
                <a:ea typeface="黑体" panose="02010609060101010101" pitchFamily="49" charset="-122"/>
              </a:rPr>
              <a:t>完全有</a:t>
            </a:r>
            <a:r>
              <a:rPr lang="zh-CN" altLang="en-US" sz="2400" dirty="0">
                <a:solidFill>
                  <a:srgbClr val="000000"/>
                </a:solidFill>
                <a:latin typeface="黑体" panose="02010609060101010101" pitchFamily="49" charset="-122"/>
                <a:ea typeface="黑体" panose="02010609060101010101" pitchFamily="49" charset="-122"/>
              </a:rPr>
              <a:t>责任能力。</a:t>
            </a:r>
            <a:endParaRPr lang="en-US" altLang="zh-CN" sz="2400" dirty="0">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94999C0-C562-4AB9-B16B-30A03A3C6059}"/>
              </a:ext>
            </a:extLst>
          </p:cNvPr>
          <p:cNvSpPr/>
          <p:nvPr/>
        </p:nvSpPr>
        <p:spPr>
          <a:xfrm>
            <a:off x="107950" y="188640"/>
            <a:ext cx="8928100" cy="6247864"/>
          </a:xfrm>
          <a:prstGeom prst="rect">
            <a:avLst/>
          </a:prstGeom>
        </p:spPr>
        <p:txBody>
          <a:bodyPr>
            <a:spAutoFit/>
          </a:bodyPr>
          <a:lstStyle/>
          <a:p>
            <a:pPr algn="just" eaLnBrk="1">
              <a:defRPr/>
            </a:pPr>
            <a:r>
              <a:rPr lang="zh-CN" altLang="en-US" sz="2400" b="1" dirty="0">
                <a:solidFill>
                  <a:srgbClr val="000000"/>
                </a:solidFill>
                <a:latin typeface="黑体" panose="02010609060101010101" pitchFamily="49" charset="-122"/>
                <a:ea typeface="黑体" panose="02010609060101010101" pitchFamily="49" charset="-122"/>
              </a:rPr>
              <a:t>（四）原因自由行为</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b="1"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指在</a:t>
            </a:r>
            <a:r>
              <a:rPr lang="zh-CN" altLang="en-US" sz="2400" b="1" dirty="0">
                <a:solidFill>
                  <a:srgbClr val="0066FF"/>
                </a:solidFill>
                <a:latin typeface="黑体" panose="02010609060101010101" pitchFamily="49" charset="-122"/>
                <a:ea typeface="黑体" panose="02010609060101010101" pitchFamily="49" charset="-122"/>
              </a:rPr>
              <a:t>预见到自己可能犯罪</a:t>
            </a:r>
            <a:r>
              <a:rPr lang="zh-CN" altLang="en-US" sz="2400" dirty="0">
                <a:solidFill>
                  <a:srgbClr val="000000"/>
                </a:solidFill>
                <a:latin typeface="黑体" panose="02010609060101010101" pitchFamily="49" charset="-122"/>
                <a:ea typeface="黑体" panose="02010609060101010101" pitchFamily="49" charset="-122"/>
              </a:rPr>
              <a:t>的情况下，行为人</a:t>
            </a:r>
            <a:r>
              <a:rPr lang="zh-CN" altLang="en-US" sz="2400" b="1" dirty="0">
                <a:solidFill>
                  <a:srgbClr val="0066FF"/>
                </a:solidFill>
                <a:latin typeface="黑体" panose="02010609060101010101" pitchFamily="49" charset="-122"/>
                <a:ea typeface="黑体" panose="02010609060101010101" pitchFamily="49" charset="-122"/>
              </a:rPr>
              <a:t>故意或者过失使自己陷入责任能力丧失或者降低的状态</a:t>
            </a:r>
            <a:r>
              <a:rPr lang="zh-CN" altLang="en-US" sz="2400" b="1" dirty="0">
                <a:solidFill>
                  <a:srgbClr val="000000"/>
                </a:solidFill>
                <a:latin typeface="黑体" panose="02010609060101010101" pitchFamily="49" charset="-122"/>
                <a:ea typeface="黑体" panose="02010609060101010101" pitchFamily="49" charset="-122"/>
              </a:rPr>
              <a:t>，并在该状态下引起犯罪结果的情形，</a:t>
            </a:r>
            <a:r>
              <a:rPr lang="zh-CN" altLang="en-US" sz="2400" b="1" dirty="0">
                <a:solidFill>
                  <a:srgbClr val="0066FF"/>
                </a:solidFill>
                <a:latin typeface="黑体" panose="02010609060101010101" pitchFamily="49" charset="-122"/>
                <a:ea typeface="黑体" panose="02010609060101010101" pitchFamily="49" charset="-122"/>
              </a:rPr>
              <a:t>应承担刑事责任</a:t>
            </a:r>
            <a:r>
              <a:rPr lang="zh-CN" altLang="en-US" sz="2400" b="1" dirty="0">
                <a:solidFill>
                  <a:srgbClr val="000000"/>
                </a:solidFill>
                <a:latin typeface="黑体" panose="02010609060101010101" pitchFamily="49" charset="-122"/>
                <a:ea typeface="黑体" panose="02010609060101010101" pitchFamily="49" charset="-122"/>
              </a:rPr>
              <a:t>。</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b="1"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b="1"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换言之，行为人在实施犯罪的</a:t>
            </a:r>
            <a:r>
              <a:rPr lang="zh-CN" altLang="en-US" sz="2400" b="1" dirty="0">
                <a:solidFill>
                  <a:srgbClr val="000000"/>
                </a:solidFill>
                <a:latin typeface="黑体" panose="02010609060101010101" pitchFamily="49" charset="-122"/>
                <a:ea typeface="黑体" panose="02010609060101010101" pitchFamily="49" charset="-122"/>
              </a:rPr>
              <a:t>前一行为</a:t>
            </a:r>
            <a:r>
              <a:rPr lang="zh-CN" altLang="en-US"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66FF"/>
                </a:solidFill>
                <a:latin typeface="黑体" panose="02010609060101010101" pitchFamily="49" charset="-122"/>
                <a:ea typeface="黑体" panose="02010609060101010101" pitchFamily="49" charset="-122"/>
              </a:rPr>
              <a:t>原因行为</a:t>
            </a:r>
            <a:r>
              <a:rPr lang="zh-CN" altLang="en-US" sz="2400" dirty="0">
                <a:solidFill>
                  <a:srgbClr val="000000"/>
                </a:solidFill>
                <a:latin typeface="黑体" panose="02010609060101010101" pitchFamily="49" charset="-122"/>
                <a:ea typeface="黑体" panose="02010609060101010101" pitchFamily="49" charset="-122"/>
              </a:rPr>
              <a:t>）时头脑是清醒的，但其</a:t>
            </a:r>
            <a:r>
              <a:rPr lang="zh-CN" altLang="en-US" sz="2400" b="1" dirty="0">
                <a:solidFill>
                  <a:srgbClr val="0066FF"/>
                </a:solidFill>
                <a:latin typeface="黑体" panose="02010609060101010101" pitchFamily="49" charset="-122"/>
                <a:ea typeface="黑体" panose="02010609060101010101" pitchFamily="49" charset="-122"/>
              </a:rPr>
              <a:t>故意使自己陷入</a:t>
            </a:r>
            <a:r>
              <a:rPr lang="zh-CN" altLang="en-US" sz="2400" dirty="0">
                <a:solidFill>
                  <a:srgbClr val="000000"/>
                </a:solidFill>
                <a:latin typeface="黑体" panose="02010609060101010101" pitchFamily="49" charset="-122"/>
                <a:ea typeface="黑体" panose="02010609060101010101" pitchFamily="49" charset="-122"/>
              </a:rPr>
              <a:t>过度疲劳、醉酒、吸毒等辨认、控制能力降低或者精神错乱的状态，并在此状态下开始着手实施后一带有侵害性的行为。</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例如，实践中的酒后乱性、吸毒后乱性、吃安眠药后乱性，均可以用原因自由行为来进行解释，应承担刑事责任。</a:t>
            </a: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该类行为（亦称原因自由行为）之所以要承担刑事责任，其理由在于：</a:t>
            </a:r>
            <a:r>
              <a:rPr lang="zh-CN" altLang="en-US" sz="2400" b="1" dirty="0">
                <a:solidFill>
                  <a:srgbClr val="0066FF"/>
                </a:solidFill>
                <a:latin typeface="黑体" panose="02010609060101010101" pitchFamily="49" charset="-122"/>
                <a:ea typeface="黑体" panose="02010609060101010101" pitchFamily="49" charset="-122"/>
              </a:rPr>
              <a:t>原因行为（前行为）是自由的</a:t>
            </a:r>
            <a:r>
              <a:rPr lang="zh-CN" altLang="en-US" sz="2400" b="1"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行为人在自由意志支配的状态下，选择了去实施犯罪行为，</a:t>
            </a:r>
            <a:r>
              <a:rPr lang="zh-CN" altLang="en-US" sz="2400" b="1" dirty="0">
                <a:solidFill>
                  <a:srgbClr val="000000"/>
                </a:solidFill>
                <a:latin typeface="黑体" panose="02010609060101010101" pitchFamily="49" charset="-122"/>
                <a:ea typeface="黑体" panose="02010609060101010101" pitchFamily="49" charset="-122"/>
              </a:rPr>
              <a:t>犯罪是其自由意志选择的结果</a:t>
            </a:r>
            <a:r>
              <a:rPr lang="zh-CN" altLang="en-US" sz="2400" dirty="0">
                <a:solidFill>
                  <a:srgbClr val="000000"/>
                </a:solidFill>
                <a:latin typeface="黑体" panose="02010609060101010101" pitchFamily="49" charset="-122"/>
                <a:ea typeface="黑体" panose="02010609060101010101" pitchFamily="49" charset="-122"/>
              </a:rPr>
              <a:t>。即便在后续实施犯罪过程中，其精神病发作、头脑不清醒等，亦需要承担责任。</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4C54C4B-3FB4-4CD2-83BE-97177ECF6800}"/>
              </a:ext>
            </a:extLst>
          </p:cNvPr>
          <p:cNvSpPr/>
          <p:nvPr/>
        </p:nvSpPr>
        <p:spPr>
          <a:xfrm>
            <a:off x="34925" y="549275"/>
            <a:ext cx="8858250" cy="5940088"/>
          </a:xfrm>
          <a:prstGeom prst="rect">
            <a:avLst/>
          </a:prstGeom>
        </p:spPr>
        <p:txBody>
          <a:bodyPr>
            <a:spAutoFit/>
          </a:bodyPr>
          <a:lstStyle/>
          <a:p>
            <a:pPr algn="just" eaLnBrk="1">
              <a:defRPr/>
            </a:pPr>
            <a:r>
              <a:rPr lang="zh-CN" altLang="en-US" sz="2000" dirty="0">
                <a:solidFill>
                  <a:srgbClr val="000000"/>
                </a:solidFill>
                <a:latin typeface="仿宋" panose="02010609060101010101" pitchFamily="49" charset="-122"/>
                <a:ea typeface="仿宋" panose="02010609060101010101" pitchFamily="49" charset="-122"/>
              </a:rPr>
              <a:t>    例</a:t>
            </a:r>
            <a:r>
              <a:rPr lang="en-US" altLang="zh-CN" sz="2000" dirty="0">
                <a:solidFill>
                  <a:srgbClr val="000000"/>
                </a:solidFill>
                <a:latin typeface="仿宋" panose="02010609060101010101" pitchFamily="49" charset="-122"/>
                <a:ea typeface="仿宋" panose="02010609060101010101" pitchFamily="49" charset="-122"/>
              </a:rPr>
              <a:t>1</a:t>
            </a:r>
            <a:r>
              <a:rPr lang="zh-CN" altLang="en-US" sz="2000" dirty="0">
                <a:solidFill>
                  <a:srgbClr val="000000"/>
                </a:solidFill>
                <a:latin typeface="仿宋" panose="02010609060101010101" pitchFamily="49" charset="-122"/>
                <a:ea typeface="仿宋" panose="02010609060101010101" pitchFamily="49" charset="-122"/>
              </a:rPr>
              <a:t>，甲明知自己有病理性醉酒史，饮酒后会引发病理性醉酒，丧失责任能力。甲为了伤害乙，故意在乙面前喝醉，丧失责任能力，然后伤害了乙。甲应否承担刑事责任？</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让甲承担责任的障碍在于：甲在有责任能力时没有犯罪行为，甲有犯罪行为时又没有责任能力，行为与责任能力不配套，不是同时具备。但是，主流观点认为，甲应承担刑事责任，认为这是行为与责任同时存在原则的一种例外情形。让甲承担责任的主要理由是：甲在实施原因行为（导致丧失责任能力的行为）时，具有意志自由、选择自由，甲支配了自己的这种无责任能力的状态。甲构成故意伤害罪既遂。同时注意：原因自由行为的着手，不是实施原因行为（如饮酒）时，而是实施结果行为（如伤害行为）时。</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2</a:t>
            </a:r>
            <a:r>
              <a:rPr lang="zh-CN" altLang="en-US" sz="2000" dirty="0">
                <a:solidFill>
                  <a:srgbClr val="000000"/>
                </a:solidFill>
                <a:latin typeface="仿宋" panose="02010609060101010101" pitchFamily="49" charset="-122"/>
                <a:ea typeface="仿宋" panose="02010609060101010101" pitchFamily="49" charset="-122"/>
              </a:rPr>
              <a:t>，甲欲强奸乙，故意使自己陷入无责任能力状态，然后却实施了抢劫，抢走乙的包。</a:t>
            </a:r>
            <a:r>
              <a:rPr lang="zh-CN" altLang="en-US" sz="2000" dirty="0">
                <a:latin typeface="仿宋" panose="02010609060101010101" pitchFamily="49" charset="-122"/>
                <a:ea typeface="仿宋" panose="02010609060101010101" pitchFamily="49" charset="-122"/>
              </a:rPr>
              <a:t>甲的强奸构成犯罪预备。甲在实施抢劫时无责任能力，不负刑事责任。如果甲一开始想抢劫，故意使自己陷入无责任能力状态，然后实施了抢劫，则构成抢劫罪既遂。</a:t>
            </a:r>
            <a:endParaRPr lang="en-US" altLang="zh-CN" sz="2000" dirty="0">
              <a:latin typeface="仿宋" panose="02010609060101010101" pitchFamily="49" charset="-122"/>
              <a:ea typeface="仿宋" panose="02010609060101010101" pitchFamily="49" charset="-122"/>
            </a:endParaRPr>
          </a:p>
          <a:p>
            <a:pPr algn="just" eaLnBrk="1">
              <a:defRPr/>
            </a:pP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例</a:t>
            </a:r>
            <a:r>
              <a:rPr lang="en-US" altLang="zh-CN" sz="2000" dirty="0">
                <a:latin typeface="仿宋" panose="02010609060101010101" pitchFamily="49" charset="-122"/>
                <a:ea typeface="仿宋" panose="02010609060101010101" pitchFamily="49" charset="-122"/>
              </a:rPr>
              <a:t>3</a:t>
            </a:r>
            <a:r>
              <a:rPr lang="zh-CN" altLang="en-US" sz="2000" dirty="0">
                <a:latin typeface="仿宋" panose="02010609060101010101" pitchFamily="49" charset="-122"/>
                <a:ea typeface="仿宋" panose="02010609060101010101" pitchFamily="49" charset="-122"/>
              </a:rPr>
              <a:t>，甲欲强奸乙，故意使自己陷入无责任能力状态，然后却认错人，强奸了丙。甲构成强奸罪既遂。</a:t>
            </a:r>
          </a:p>
          <a:p>
            <a:pPr algn="just" eaLnBrk="1">
              <a:defRPr/>
            </a:pPr>
            <a:endParaRPr lang="zh-CN" altLang="en-US" sz="2000" dirty="0">
              <a:solidFill>
                <a:prstClr val="black"/>
              </a:solidFill>
              <a:latin typeface="仿宋" panose="02010609060101010101" pitchFamily="49" charset="-122"/>
              <a:ea typeface="仿宋" panose="02010609060101010101"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矩形 2">
            <a:extLst>
              <a:ext uri="{FF2B5EF4-FFF2-40B4-BE49-F238E27FC236}">
                <a16:creationId xmlns:a16="http://schemas.microsoft.com/office/drawing/2014/main" id="{CC2B1B3C-07D0-C779-3CB6-88492577B123}"/>
              </a:ext>
            </a:extLst>
          </p:cNvPr>
          <p:cNvSpPr>
            <a:spLocks noChangeArrowheads="1"/>
          </p:cNvSpPr>
          <p:nvPr/>
        </p:nvSpPr>
        <p:spPr bwMode="auto">
          <a:xfrm>
            <a:off x="143508" y="305068"/>
            <a:ext cx="8856984"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a:r>
              <a:rPr lang="zh-CN" altLang="en-US" sz="2400" dirty="0">
                <a:latin typeface="黑体" panose="02010609060101010101" pitchFamily="49" charset="-122"/>
                <a:ea typeface="黑体" panose="02010609060101010101" pitchFamily="49" charset="-122"/>
              </a:rPr>
              <a:t>六、犯罪主体的特殊身份</a:t>
            </a:r>
            <a:endParaRPr lang="en-US" altLang="zh-CN" sz="2400" dirty="0">
              <a:latin typeface="黑体" panose="02010609060101010101" pitchFamily="49" charset="-122"/>
              <a:ea typeface="黑体" panose="02010609060101010101" pitchFamily="49" charset="-122"/>
            </a:endParaRPr>
          </a:p>
          <a:p>
            <a:pPr algn="just" eaLnBrk="1"/>
            <a:endParaRPr lang="en-US" altLang="zh-CN" sz="1000" dirty="0">
              <a:latin typeface="黑体" panose="02010609060101010101" pitchFamily="49" charset="-122"/>
              <a:ea typeface="黑体" panose="02010609060101010101" pitchFamily="49" charset="-122"/>
            </a:endParaRPr>
          </a:p>
          <a:p>
            <a:pPr algn="just" eaLnBrk="1"/>
            <a:r>
              <a:rPr lang="zh-CN" altLang="en-US" sz="2400" dirty="0">
                <a:latin typeface="黑体" panose="02010609060101010101" pitchFamily="49" charset="-122"/>
                <a:ea typeface="黑体" panose="02010609060101010101" pitchFamily="49" charset="-122"/>
              </a:rPr>
              <a:t>    是指刑法所规定的影响行为人刑事责任的行为人</a:t>
            </a:r>
            <a:r>
              <a:rPr lang="zh-CN" altLang="en-US" sz="2400" dirty="0">
                <a:solidFill>
                  <a:srgbClr val="0066FF"/>
                </a:solidFill>
                <a:latin typeface="黑体" panose="02010609060101010101" pitchFamily="49" charset="-122"/>
                <a:ea typeface="黑体" panose="02010609060101010101" pitchFamily="49" charset="-122"/>
              </a:rPr>
              <a:t>人身方面特定的资格、地位或状态</a:t>
            </a:r>
            <a:r>
              <a:rPr lang="zh-CN" altLang="en-US" sz="2400" dirty="0">
                <a:latin typeface="黑体" panose="02010609060101010101" pitchFamily="49" charset="-122"/>
                <a:ea typeface="黑体" panose="02010609060101010101" pitchFamily="49" charset="-122"/>
              </a:rPr>
              <a:t>。</a:t>
            </a:r>
            <a:r>
              <a:rPr lang="zh-CN" altLang="en-US" sz="2400" dirty="0">
                <a:latin typeface="仿宋" panose="02010609060101010101" pitchFamily="49" charset="-122"/>
                <a:ea typeface="仿宋" panose="02010609060101010101" pitchFamily="49" charset="-122"/>
              </a:rPr>
              <a:t>如国家工作人员、司法工作人员、军人、辩护人、诉讼代理人、证人、依法被关押的罪犯、男女、亲属等等。</a:t>
            </a:r>
            <a:endParaRPr lang="en-US" altLang="zh-CN" sz="2400" dirty="0">
              <a:latin typeface="仿宋" panose="02010609060101010101" pitchFamily="49" charset="-122"/>
              <a:ea typeface="仿宋" panose="02010609060101010101" pitchFamily="49" charset="-122"/>
            </a:endParaRPr>
          </a:p>
          <a:p>
            <a:pPr algn="just" eaLnBrk="1"/>
            <a:endParaRPr lang="en-US" altLang="zh-CN" sz="1000" dirty="0">
              <a:latin typeface="仿宋" panose="02010609060101010101" pitchFamily="49" charset="-122"/>
              <a:ea typeface="仿宋" panose="02010609060101010101" pitchFamily="49" charset="-122"/>
            </a:endParaRPr>
          </a:p>
          <a:p>
            <a:pPr algn="just" eaLnBrk="1"/>
            <a:r>
              <a:rPr lang="en-US" altLang="zh-CN" sz="2400" dirty="0">
                <a:latin typeface="仿宋" panose="02010609060101010101" pitchFamily="49" charset="-122"/>
                <a:ea typeface="仿宋" panose="02010609060101010101" pitchFamily="49" charset="-122"/>
              </a:rPr>
              <a:t>    </a:t>
            </a: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特殊身份必须是在犯罪开始时就具有的资格、地位，不是在犯罪过程中或犯罪后形成的资格、地位。</a:t>
            </a:r>
            <a:r>
              <a:rPr lang="zh-CN" altLang="en-US" sz="2400" dirty="0">
                <a:solidFill>
                  <a:srgbClr val="0066FF"/>
                </a:solidFill>
                <a:latin typeface="黑体" panose="02010609060101010101" pitchFamily="49" charset="-122"/>
                <a:ea typeface="黑体" panose="02010609060101010101" pitchFamily="49" charset="-122"/>
              </a:rPr>
              <a:t>犯罪集团的首要分子，犯罪的组织、领导者，单位犯罪中的直接责任人员，累犯等不是特殊身份。</a:t>
            </a:r>
            <a:endParaRPr lang="en-US" altLang="zh-CN" sz="2400" dirty="0">
              <a:solidFill>
                <a:srgbClr val="0066FF"/>
              </a:solidFill>
              <a:latin typeface="黑体" panose="02010609060101010101" pitchFamily="49" charset="-122"/>
              <a:ea typeface="黑体" panose="02010609060101010101" pitchFamily="49" charset="-122"/>
            </a:endParaRPr>
          </a:p>
          <a:p>
            <a:pPr algn="just" eaLnBrk="1"/>
            <a:endParaRPr lang="en-US" altLang="zh-CN" sz="1000" dirty="0">
              <a:latin typeface="黑体" panose="02010609060101010101" pitchFamily="49" charset="-122"/>
              <a:ea typeface="黑体" panose="02010609060101010101" pitchFamily="49" charset="-122"/>
            </a:endParaRPr>
          </a:p>
          <a:p>
            <a:pPr algn="just" eaLnBrk="1"/>
            <a:r>
              <a:rPr lang="en-US" altLang="zh-CN" sz="2400" dirty="0">
                <a:latin typeface="仿宋" panose="02010609060101010101" pitchFamily="49" charset="-122"/>
                <a:ea typeface="仿宋" panose="02010609060101010101" pitchFamily="49" charset="-122"/>
              </a:rPr>
              <a:t>    </a:t>
            </a:r>
            <a:r>
              <a:rPr lang="zh-CN" altLang="en-US" sz="2400" dirty="0">
                <a:latin typeface="仿宋" panose="02010609060101010101" pitchFamily="49" charset="-122"/>
                <a:ea typeface="仿宋" panose="02010609060101010101" pitchFamily="49" charset="-122"/>
              </a:rPr>
              <a:t>例如：组织、领导传销活动罪的主体是组织、领导者，这是在其犯罪过程中逐渐形成的组织、领导地位，不是特殊身份。但脱逃罪的主体是在押罪犯，在其逃离监管场所前已经是在押罪犯，是特殊身份。</a:t>
            </a:r>
            <a:endParaRPr lang="en-US" altLang="zh-CN" sz="2400" dirty="0">
              <a:latin typeface="仿宋" panose="02010609060101010101" pitchFamily="49" charset="-122"/>
              <a:ea typeface="仿宋" panose="02010609060101010101" pitchFamily="49" charset="-122"/>
            </a:endParaRPr>
          </a:p>
          <a:p>
            <a:pPr algn="just" eaLnBrk="1"/>
            <a:endParaRPr lang="en-US" altLang="zh-CN" sz="1000" dirty="0">
              <a:latin typeface="黑体" panose="02010609060101010101" pitchFamily="49" charset="-122"/>
              <a:ea typeface="黑体" panose="02010609060101010101" pitchFamily="49" charset="-122"/>
            </a:endParaRPr>
          </a:p>
          <a:p>
            <a:pPr algn="just" eaLnBrk="1"/>
            <a:r>
              <a:rPr lang="en-US" altLang="zh-CN" sz="2400" dirty="0">
                <a:latin typeface="黑体" panose="02010609060101010101" pitchFamily="49" charset="-122"/>
                <a:ea typeface="黑体" panose="02010609060101010101" pitchFamily="49" charset="-122"/>
              </a:rPr>
              <a:t>    2.</a:t>
            </a:r>
            <a:r>
              <a:rPr lang="zh-CN" altLang="en-US" sz="2400" dirty="0">
                <a:latin typeface="黑体" panose="02010609060101010101" pitchFamily="49" charset="-122"/>
                <a:ea typeface="黑体" panose="02010609060101010101" pitchFamily="49" charset="-122"/>
              </a:rPr>
              <a:t>男女性别、国家工作人员的近亲属等是</a:t>
            </a:r>
            <a:r>
              <a:rPr lang="zh-CN" altLang="en-US" sz="2400" dirty="0">
                <a:solidFill>
                  <a:srgbClr val="0066FF"/>
                </a:solidFill>
                <a:latin typeface="黑体" panose="02010609060101010101" pitchFamily="49" charset="-122"/>
                <a:ea typeface="黑体" panose="02010609060101010101" pitchFamily="49" charset="-122"/>
              </a:rPr>
              <a:t>自然身份</a:t>
            </a:r>
            <a:r>
              <a:rPr lang="zh-CN" altLang="en-US" sz="2400" dirty="0">
                <a:latin typeface="黑体" panose="02010609060101010101" pitchFamily="49" charset="-122"/>
                <a:ea typeface="黑体" panose="02010609060101010101" pitchFamily="49" charset="-122"/>
              </a:rPr>
              <a:t>，国家工作人员、证人等是</a:t>
            </a:r>
            <a:r>
              <a:rPr lang="zh-CN" altLang="en-US" sz="2400" dirty="0">
                <a:solidFill>
                  <a:srgbClr val="0066FF"/>
                </a:solidFill>
                <a:latin typeface="黑体" panose="02010609060101010101" pitchFamily="49" charset="-122"/>
                <a:ea typeface="黑体" panose="02010609060101010101" pitchFamily="49" charset="-122"/>
              </a:rPr>
              <a:t>法定身份</a:t>
            </a:r>
            <a:r>
              <a:rPr lang="zh-CN" altLang="en-US" sz="2400" dirty="0">
                <a:latin typeface="黑体" panose="02010609060101010101" pitchFamily="49" charset="-122"/>
                <a:ea typeface="黑体" panose="02010609060101010101" pitchFamily="49" charset="-122"/>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39F6CC0-07ED-4763-A47B-ABA11AE0413E}"/>
              </a:ext>
            </a:extLst>
          </p:cNvPr>
          <p:cNvSpPr/>
          <p:nvPr/>
        </p:nvSpPr>
        <p:spPr>
          <a:xfrm>
            <a:off x="0" y="220429"/>
            <a:ext cx="9144000" cy="6417141"/>
          </a:xfrm>
          <a:prstGeom prst="rect">
            <a:avLst/>
          </a:prstGeom>
        </p:spPr>
        <p:txBody>
          <a:bodyPr>
            <a:spAutoFit/>
          </a:bodyPr>
          <a:lstStyle/>
          <a:p>
            <a:pPr algn="just" eaLnBrk="1">
              <a:defRPr/>
            </a:pPr>
            <a:r>
              <a:rPr lang="zh-CN" altLang="en-US" sz="2400" dirty="0">
                <a:solidFill>
                  <a:srgbClr val="000000"/>
                </a:solidFill>
                <a:latin typeface="黑体" panose="02010609060101010101" pitchFamily="49" charset="-122"/>
                <a:ea typeface="黑体" panose="02010609060101010101" pitchFamily="49" charset="-122"/>
              </a:rPr>
              <a:t>    一般而言，凡自然人都可成为犯罪主体，但身份犯比较特别。身份犯又可以分为</a:t>
            </a:r>
            <a:r>
              <a:rPr lang="zh-CN" altLang="en-US" sz="2400" b="1" dirty="0">
                <a:solidFill>
                  <a:srgbClr val="0066FF"/>
                </a:solidFill>
                <a:latin typeface="黑体" panose="02010609060101010101" pitchFamily="49" charset="-122"/>
                <a:ea typeface="黑体" panose="02010609060101010101" pitchFamily="49" charset="-122"/>
              </a:rPr>
              <a:t>真正身份犯和非真正身份犯</a:t>
            </a:r>
            <a:r>
              <a:rPr lang="zh-CN" altLang="en-US" sz="2400" dirty="0">
                <a:solidFill>
                  <a:srgbClr val="000000"/>
                </a:solidFill>
                <a:latin typeface="黑体" panose="02010609060101010101" pitchFamily="49" charset="-122"/>
                <a:ea typeface="黑体" panose="02010609060101010101" pitchFamily="49" charset="-122"/>
              </a:rPr>
              <a:t>。前者是</a:t>
            </a:r>
            <a:r>
              <a:rPr lang="zh-CN" altLang="en-US" sz="2400" b="1" dirty="0">
                <a:solidFill>
                  <a:srgbClr val="0066FF"/>
                </a:solidFill>
                <a:latin typeface="黑体" panose="02010609060101010101" pitchFamily="49" charset="-122"/>
                <a:ea typeface="黑体" panose="02010609060101010101" pitchFamily="49" charset="-122"/>
              </a:rPr>
              <a:t>定罪</a:t>
            </a:r>
            <a:r>
              <a:rPr lang="zh-CN" altLang="en-US" sz="2400" dirty="0">
                <a:solidFill>
                  <a:srgbClr val="000000"/>
                </a:solidFill>
                <a:latin typeface="黑体" panose="02010609060101010101" pitchFamily="49" charset="-122"/>
                <a:ea typeface="黑体" panose="02010609060101010101" pitchFamily="49" charset="-122"/>
              </a:rPr>
              <a:t>身份犯，不具有此身份的人不能单独构成该罪；后者即</a:t>
            </a:r>
            <a:r>
              <a:rPr lang="zh-CN" altLang="en-US" sz="2400" b="1" dirty="0">
                <a:solidFill>
                  <a:srgbClr val="0066FF"/>
                </a:solidFill>
                <a:latin typeface="黑体" panose="02010609060101010101" pitchFamily="49" charset="-122"/>
                <a:ea typeface="黑体" panose="02010609060101010101" pitchFamily="49" charset="-122"/>
              </a:rPr>
              <a:t>量刑</a:t>
            </a:r>
            <a:r>
              <a:rPr lang="zh-CN" altLang="en-US" sz="2400" dirty="0">
                <a:solidFill>
                  <a:srgbClr val="000000"/>
                </a:solidFill>
                <a:latin typeface="黑体" panose="02010609060101010101" pitchFamily="49" charset="-122"/>
                <a:ea typeface="黑体" panose="02010609060101010101" pitchFamily="49" charset="-122"/>
              </a:rPr>
              <a:t>身份犯，身份是从轻或从重的处罚条件。</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1000" dirty="0">
                <a:solidFill>
                  <a:srgbClr val="000000"/>
                </a:solidFill>
                <a:latin typeface="仿宋" panose="02010609060101010101" pitchFamily="49" charset="-122"/>
                <a:ea typeface="仿宋" panose="02010609060101010101" pitchFamily="49" charset="-122"/>
              </a:rPr>
              <a:t>    </a:t>
            </a: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1900" dirty="0">
                <a:solidFill>
                  <a:srgbClr val="000000"/>
                </a:solidFill>
                <a:latin typeface="仿宋" panose="02010609060101010101" pitchFamily="49" charset="-122"/>
                <a:ea typeface="仿宋" panose="02010609060101010101" pitchFamily="49" charset="-122"/>
              </a:rPr>
              <a:t>第三百八十二条 </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贪污罪</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66FF"/>
                </a:solidFill>
                <a:latin typeface="仿宋" panose="02010609060101010101" pitchFamily="49" charset="-122"/>
                <a:ea typeface="仿宋" panose="02010609060101010101" pitchFamily="49" charset="-122"/>
              </a:rPr>
              <a:t>国家工作人员</a:t>
            </a:r>
            <a:r>
              <a:rPr lang="zh-CN" altLang="en-US" sz="1900" dirty="0">
                <a:solidFill>
                  <a:srgbClr val="000000"/>
                </a:solidFill>
                <a:latin typeface="仿宋" panose="02010609060101010101" pitchFamily="49" charset="-122"/>
                <a:ea typeface="仿宋" panose="02010609060101010101" pitchFamily="49" charset="-122"/>
              </a:rPr>
              <a:t>利用职务上的便利，侵吞、窃取、骗取或者以其他手段非法占有公共财物的，是贪污罪。</a:t>
            </a:r>
            <a:endParaRPr lang="en-US" altLang="zh-CN" sz="1900" dirty="0">
              <a:solidFill>
                <a:srgbClr val="000000"/>
              </a:solidFill>
              <a:latin typeface="仿宋" panose="02010609060101010101" pitchFamily="49" charset="-122"/>
              <a:ea typeface="仿宋" panose="02010609060101010101" pitchFamily="49" charset="-122"/>
            </a:endParaRPr>
          </a:p>
          <a:p>
            <a:pPr algn="just" eaLnBrk="1">
              <a:defRPr/>
            </a:pPr>
            <a:r>
              <a:rPr lang="zh-CN" altLang="en-US" sz="1900" dirty="0">
                <a:solidFill>
                  <a:srgbClr val="000000"/>
                </a:solidFill>
                <a:latin typeface="仿宋" panose="02010609060101010101" pitchFamily="49" charset="-122"/>
                <a:ea typeface="仿宋" panose="02010609060101010101" pitchFamily="49" charset="-122"/>
              </a:rPr>
              <a:t>    第二百七十一条 </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职务侵占罪</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公司、企业或者其他单位的工作人员，利用职务上的便利，将本单位财物非法占为己有，数额较大的，处三年以下有期徒刑或者拘役，并处罚金</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数额巨大的，处三年以上十年以下有期徒刑，并处罚金</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数额特别巨大的，处十年以上有期徒刑或者无期徒刑，并处罚金。</a:t>
            </a:r>
            <a:endParaRPr lang="en-US" altLang="zh-CN" sz="1900" dirty="0">
              <a:solidFill>
                <a:srgbClr val="000000"/>
              </a:solidFill>
              <a:latin typeface="仿宋" panose="02010609060101010101" pitchFamily="49" charset="-122"/>
              <a:ea typeface="仿宋" panose="02010609060101010101" pitchFamily="49" charset="-122"/>
            </a:endParaRPr>
          </a:p>
          <a:p>
            <a:pPr algn="just" eaLnBrk="1">
              <a:defRPr/>
            </a:pPr>
            <a:r>
              <a:rPr lang="zh-CN" altLang="en-US" sz="1900" dirty="0">
                <a:solidFill>
                  <a:srgbClr val="000000"/>
                </a:solidFill>
                <a:latin typeface="仿宋" panose="02010609060101010101" pitchFamily="49" charset="-122"/>
                <a:ea typeface="仿宋" panose="02010609060101010101" pitchFamily="49" charset="-122"/>
              </a:rPr>
              <a:t>    第三百八十四条 </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挪用公款罪</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66FF"/>
                </a:solidFill>
                <a:latin typeface="仿宋" panose="02010609060101010101" pitchFamily="49" charset="-122"/>
                <a:ea typeface="仿宋" panose="02010609060101010101" pitchFamily="49" charset="-122"/>
              </a:rPr>
              <a:t>国家工作人员</a:t>
            </a:r>
            <a:r>
              <a:rPr lang="zh-CN" altLang="en-US" sz="1900" dirty="0">
                <a:solidFill>
                  <a:srgbClr val="000000"/>
                </a:solidFill>
                <a:latin typeface="仿宋" panose="02010609060101010101" pitchFamily="49" charset="-122"/>
                <a:ea typeface="仿宋" panose="02010609060101010101" pitchFamily="49" charset="-122"/>
              </a:rPr>
              <a:t>利用职务上的便利，挪用公款归个人使用，进行非法活动的，或者挪用公款数额较大、进行营利活动的，或者挪用公款数额较大、超过三个月未还的，是挪用公款罪，处五年以下有期徒刑或者拘役</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情节严重的，处五年以上有期徒刑。挪用公款数额巨大不退还的，处十年以上有期徒刑或者无期徒刑。</a:t>
            </a:r>
            <a:endParaRPr lang="en-US" altLang="zh-CN" sz="1900" dirty="0">
              <a:solidFill>
                <a:srgbClr val="000000"/>
              </a:solidFill>
              <a:latin typeface="仿宋" panose="02010609060101010101" pitchFamily="49" charset="-122"/>
              <a:ea typeface="仿宋" panose="02010609060101010101" pitchFamily="49" charset="-122"/>
            </a:endParaRPr>
          </a:p>
          <a:p>
            <a:pPr algn="just" eaLnBrk="1">
              <a:defRPr/>
            </a:pPr>
            <a:r>
              <a:rPr lang="zh-CN" altLang="en-US" sz="1900" dirty="0">
                <a:solidFill>
                  <a:srgbClr val="000000"/>
                </a:solidFill>
                <a:latin typeface="仿宋" panose="02010609060101010101" pitchFamily="49" charset="-122"/>
                <a:ea typeface="仿宋" panose="02010609060101010101" pitchFamily="49" charset="-122"/>
              </a:rPr>
              <a:t>    第二百七十二条 </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挪用资金罪</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公司、企业或者其他单位的工作人员，利用职务上的便利，挪用本单位资金归个人使用或者借贷给他人，数额较大、超过三个月未还的，或者虽未超过三个月，但数额较大、进行营利活动的，或者进行非法活动的，处三年以下有期徒刑或者拘役</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挪用本单位资金数额巨大的，处三年以上七年以下有期徒刑</a:t>
            </a:r>
            <a:r>
              <a:rPr lang="en-US" altLang="zh-CN" sz="1900" dirty="0">
                <a:solidFill>
                  <a:srgbClr val="000000"/>
                </a:solidFill>
                <a:latin typeface="仿宋" panose="02010609060101010101" pitchFamily="49" charset="-122"/>
                <a:ea typeface="仿宋" panose="02010609060101010101" pitchFamily="49" charset="-122"/>
              </a:rPr>
              <a:t>;</a:t>
            </a:r>
            <a:r>
              <a:rPr lang="zh-CN" altLang="en-US" sz="1900" dirty="0">
                <a:solidFill>
                  <a:srgbClr val="000000"/>
                </a:solidFill>
                <a:latin typeface="仿宋" panose="02010609060101010101" pitchFamily="49" charset="-122"/>
                <a:ea typeface="仿宋" panose="02010609060101010101" pitchFamily="49" charset="-122"/>
              </a:rPr>
              <a:t>数额特别巨大的，处七年以上有期徒刑。</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矩形 1">
            <a:extLst>
              <a:ext uri="{FF2B5EF4-FFF2-40B4-BE49-F238E27FC236}">
                <a16:creationId xmlns:a16="http://schemas.microsoft.com/office/drawing/2014/main" id="{A458BAFE-EB22-E7F9-D7C1-54BFCB35B9B3}"/>
              </a:ext>
            </a:extLst>
          </p:cNvPr>
          <p:cNvSpPr>
            <a:spLocks noChangeArrowheads="1"/>
          </p:cNvSpPr>
          <p:nvPr/>
        </p:nvSpPr>
        <p:spPr bwMode="auto">
          <a:xfrm>
            <a:off x="0" y="1052513"/>
            <a:ext cx="9144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a:r>
              <a:rPr lang="zh-CN" altLang="en-US" sz="2000" dirty="0">
                <a:solidFill>
                  <a:srgbClr val="000000"/>
                </a:solidFill>
                <a:latin typeface="仿宋" panose="02010609060101010101" pitchFamily="49" charset="-122"/>
                <a:ea typeface="仿宋" panose="02010609060101010101" pitchFamily="49" charset="-122"/>
              </a:rPr>
              <a:t>    第二百三十八条 </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非法拘禁罪</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非法拘禁他人或者以其他方法非法剥夺他人人身自由的，处三年以下有期徒刑、拘役、管制或者剥夺政治权利。具有殴打、侮辱情节的，从重处罚。</a:t>
            </a:r>
          </a:p>
          <a:p>
            <a:pPr algn="just" eaLnBrk="1"/>
            <a:r>
              <a:rPr lang="zh-CN" altLang="en-US" sz="2000" dirty="0">
                <a:solidFill>
                  <a:srgbClr val="000000"/>
                </a:solidFill>
                <a:latin typeface="仿宋" panose="02010609060101010101" pitchFamily="49" charset="-122"/>
                <a:ea typeface="仿宋" panose="02010609060101010101" pitchFamily="49" charset="-122"/>
              </a:rPr>
              <a:t>    犯前款罪，致人重伤的，处三年以上十年以下有期徒刑</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致人死亡的，处十年以上有期徒刑。使用暴力致人伤残、死亡的，依照本法第二百三十四条、第二百三十二条的规定定罪处罚。</a:t>
            </a:r>
          </a:p>
          <a:p>
            <a:pPr algn="just" eaLnBrk="1"/>
            <a:r>
              <a:rPr lang="zh-CN" altLang="en-US" sz="2000" dirty="0">
                <a:solidFill>
                  <a:srgbClr val="000000"/>
                </a:solidFill>
                <a:latin typeface="仿宋" panose="02010609060101010101" pitchFamily="49" charset="-122"/>
                <a:ea typeface="仿宋" panose="02010609060101010101" pitchFamily="49" charset="-122"/>
              </a:rPr>
              <a:t>    为索取债务非法扣押、拘禁他人的，依照前两款的规定处罚。</a:t>
            </a:r>
          </a:p>
          <a:p>
            <a:pPr algn="just" eaLnBrk="1"/>
            <a:r>
              <a:rPr lang="zh-CN" altLang="en-US" sz="2000" dirty="0">
                <a:solidFill>
                  <a:srgbClr val="000000"/>
                </a:solidFill>
                <a:latin typeface="仿宋" panose="02010609060101010101" pitchFamily="49" charset="-122"/>
                <a:ea typeface="仿宋" panose="02010609060101010101" pitchFamily="49" charset="-122"/>
              </a:rPr>
              <a:t>    </a:t>
            </a:r>
            <a:r>
              <a:rPr lang="zh-CN" altLang="en-US" sz="2000" b="1" dirty="0">
                <a:solidFill>
                  <a:srgbClr val="0066FF"/>
                </a:solidFill>
                <a:latin typeface="仿宋" panose="02010609060101010101" pitchFamily="49" charset="-122"/>
                <a:ea typeface="仿宋" panose="02010609060101010101" pitchFamily="49" charset="-122"/>
              </a:rPr>
              <a:t>国家机关工作人员</a:t>
            </a:r>
            <a:r>
              <a:rPr lang="zh-CN" altLang="en-US" sz="2000" dirty="0">
                <a:solidFill>
                  <a:srgbClr val="000000"/>
                </a:solidFill>
                <a:latin typeface="仿宋" panose="02010609060101010101" pitchFamily="49" charset="-122"/>
                <a:ea typeface="仿宋" panose="02010609060101010101" pitchFamily="49" charset="-122"/>
              </a:rPr>
              <a:t>利用职权犯前三款罪的，依照前三款的规定从重处罚。</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endParaRPr lang="en-US" altLang="zh-CN" sz="2000" dirty="0">
              <a:solidFill>
                <a:srgbClr val="000000"/>
              </a:solidFill>
              <a:latin typeface="仿宋" panose="02010609060101010101" pitchFamily="49" charset="-122"/>
              <a:ea typeface="仿宋" panose="02010609060101010101" pitchFamily="49" charset="-122"/>
            </a:endParaRPr>
          </a:p>
          <a:p>
            <a:pPr algn="just" eaLnBrk="1"/>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第三百零七条 </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妨害作证罪</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以暴力、威胁、贿买等方法阻止证人作证或者指使他人作伪证的，处三年以下有期徒刑或者拘役</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情节严重的，处三年以上七年以下有期徒刑。</a:t>
            </a:r>
          </a:p>
          <a:p>
            <a:pPr algn="just" eaLnBrk="1"/>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帮助毁灭、伪造证据罪</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帮助当事人毁灭、伪造证据，情节严重的，处三年以下有期徒刑或者拘役。</a:t>
            </a:r>
          </a:p>
          <a:p>
            <a:pPr algn="just" eaLnBrk="1"/>
            <a:r>
              <a:rPr lang="zh-CN" altLang="en-US" sz="2000" dirty="0">
                <a:solidFill>
                  <a:srgbClr val="000000"/>
                </a:solidFill>
                <a:latin typeface="仿宋" panose="02010609060101010101" pitchFamily="49" charset="-122"/>
                <a:ea typeface="仿宋" panose="02010609060101010101" pitchFamily="49" charset="-122"/>
              </a:rPr>
              <a:t>    </a:t>
            </a:r>
            <a:r>
              <a:rPr lang="zh-CN" altLang="en-US" sz="2000" b="1" dirty="0">
                <a:solidFill>
                  <a:srgbClr val="0066FF"/>
                </a:solidFill>
                <a:latin typeface="仿宋" panose="02010609060101010101" pitchFamily="49" charset="-122"/>
                <a:ea typeface="仿宋" panose="02010609060101010101" pitchFamily="49" charset="-122"/>
              </a:rPr>
              <a:t>司法工作人员</a:t>
            </a:r>
            <a:r>
              <a:rPr lang="zh-CN" altLang="en-US" sz="2000" dirty="0">
                <a:solidFill>
                  <a:srgbClr val="000000"/>
                </a:solidFill>
                <a:latin typeface="仿宋" panose="02010609060101010101" pitchFamily="49" charset="-122"/>
                <a:ea typeface="仿宋" panose="02010609060101010101" pitchFamily="49" charset="-122"/>
              </a:rPr>
              <a:t>犯前两款罪的，从重处罚。</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2">
            <a:extLst>
              <a:ext uri="{FF2B5EF4-FFF2-40B4-BE49-F238E27FC236}">
                <a16:creationId xmlns:a16="http://schemas.microsoft.com/office/drawing/2014/main" id="{D6661C6F-AA61-C005-0D9E-153764031A0F}"/>
              </a:ext>
            </a:extLst>
          </p:cNvPr>
          <p:cNvSpPr>
            <a:spLocks noChangeArrowheads="1"/>
          </p:cNvSpPr>
          <p:nvPr/>
        </p:nvSpPr>
        <p:spPr bwMode="auto">
          <a:xfrm>
            <a:off x="2843808" y="158750"/>
            <a:ext cx="4319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latin typeface="黑体" panose="02010609060101010101" pitchFamily="49" charset="-122"/>
                <a:ea typeface="黑体" panose="02010609060101010101" pitchFamily="49" charset="-122"/>
              </a:rPr>
              <a:t>国家工作人员的认定</a:t>
            </a:r>
          </a:p>
        </p:txBody>
      </p:sp>
      <p:sp>
        <p:nvSpPr>
          <p:cNvPr id="2" name="矩形 1">
            <a:extLst>
              <a:ext uri="{FF2B5EF4-FFF2-40B4-BE49-F238E27FC236}">
                <a16:creationId xmlns:a16="http://schemas.microsoft.com/office/drawing/2014/main" id="{C39F6CC0-07ED-4763-A47B-ABA11AE0413E}"/>
              </a:ext>
            </a:extLst>
          </p:cNvPr>
          <p:cNvSpPr/>
          <p:nvPr/>
        </p:nvSpPr>
        <p:spPr>
          <a:xfrm>
            <a:off x="0" y="620713"/>
            <a:ext cx="9144000" cy="5940425"/>
          </a:xfrm>
          <a:prstGeom prst="rect">
            <a:avLst/>
          </a:prstGeom>
        </p:spPr>
        <p:txBody>
          <a:bodyPr>
            <a:spAutoFit/>
          </a:bodyPr>
          <a:lstStyle/>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错误标准是，根据</a:t>
            </a:r>
            <a:r>
              <a:rPr lang="zh-CN" altLang="en-US" sz="2000" b="1" dirty="0">
                <a:solidFill>
                  <a:srgbClr val="0066FF"/>
                </a:solidFill>
                <a:latin typeface="黑体" panose="02010609060101010101" pitchFamily="49" charset="-122"/>
                <a:ea typeface="黑体" panose="02010609060101010101" pitchFamily="49" charset="-122"/>
              </a:rPr>
              <a:t>有无正式编制</a:t>
            </a:r>
            <a:r>
              <a:rPr lang="zh-CN" altLang="en-US" sz="2000" dirty="0">
                <a:solidFill>
                  <a:srgbClr val="000000"/>
                </a:solidFill>
                <a:latin typeface="黑体" panose="02010609060101010101" pitchFamily="49" charset="-122"/>
                <a:ea typeface="黑体" panose="02010609060101010101" pitchFamily="49" charset="-122"/>
              </a:rPr>
              <a:t>来认定，往往认为临时工不是国家工作人员。根据刑法第</a:t>
            </a:r>
            <a:r>
              <a:rPr lang="en-US" altLang="zh-CN" sz="2000" dirty="0">
                <a:solidFill>
                  <a:srgbClr val="000000"/>
                </a:solidFill>
                <a:latin typeface="黑体" panose="02010609060101010101" pitchFamily="49" charset="-122"/>
                <a:ea typeface="黑体" panose="02010609060101010101" pitchFamily="49" charset="-122"/>
              </a:rPr>
              <a:t>93</a:t>
            </a:r>
            <a:r>
              <a:rPr lang="zh-CN" altLang="en-US" sz="2000" dirty="0">
                <a:solidFill>
                  <a:srgbClr val="000000"/>
                </a:solidFill>
                <a:latin typeface="黑体" panose="02010609060101010101" pitchFamily="49" charset="-122"/>
                <a:ea typeface="黑体" panose="02010609060101010101" pitchFamily="49" charset="-122"/>
              </a:rPr>
              <a:t>条规定，正确标准是：</a:t>
            </a:r>
            <a:r>
              <a:rPr lang="zh-CN" altLang="en-US" sz="2000" b="1" dirty="0">
                <a:solidFill>
                  <a:srgbClr val="0066FF"/>
                </a:solidFill>
                <a:latin typeface="黑体" panose="02010609060101010101" pitchFamily="49" charset="-122"/>
                <a:ea typeface="黑体" panose="02010609060101010101" pitchFamily="49" charset="-122"/>
              </a:rPr>
              <a:t>是否从事公务。</a:t>
            </a:r>
            <a:endParaRPr lang="en-US" altLang="zh-CN" sz="2000" b="1" dirty="0">
              <a:solidFill>
                <a:srgbClr val="0066FF"/>
              </a:solidFill>
              <a:latin typeface="黑体" panose="02010609060101010101" pitchFamily="49" charset="-122"/>
              <a:ea typeface="黑体" panose="02010609060101010101" pitchFamily="49" charset="-122"/>
            </a:endParaRPr>
          </a:p>
          <a:p>
            <a:pPr algn="just" eaLnBrk="1">
              <a:defRPr/>
            </a:pPr>
            <a:endParaRPr lang="en-US" altLang="zh-CN" sz="2000" b="1" dirty="0">
              <a:solidFill>
                <a:srgbClr val="0066FF"/>
              </a:solidFill>
              <a:latin typeface="黑体" panose="02010609060101010101" pitchFamily="49" charset="-122"/>
              <a:ea typeface="黑体" panose="02010609060101010101" pitchFamily="49" charset="-122"/>
            </a:endParaRPr>
          </a:p>
          <a:p>
            <a:pPr algn="just" eaLnBrk="1">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判断公务的标准：第一，事务具有公共管理性。这是指事务关系到多数人或不特定人的利益。仅与个别人或少数人相关的事务，不是公务。第二，事务具有行政职责性。这是指事务属于行政职务，并承担行政责任。</a:t>
            </a:r>
            <a:r>
              <a:rPr lang="zh-CN" altLang="en-US" sz="2000" dirty="0">
                <a:solidFill>
                  <a:srgbClr val="000000"/>
                </a:solidFill>
                <a:latin typeface="仿宋" panose="02010609060101010101" pitchFamily="49" charset="-122"/>
                <a:ea typeface="仿宋" panose="02010609060101010101" pitchFamily="49" charset="-122"/>
              </a:rPr>
              <a:t>例如，公立大学财务处会计属于国家工作人员，大学教授属于非国家工作人员。又如，村干部协助政府从事公务时，属于国家工作人员。</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zh-CN" altLang="en-US" sz="2000" dirty="0">
                <a:solidFill>
                  <a:srgbClr val="000000"/>
                </a:solidFill>
                <a:latin typeface="仿宋" panose="02010609060101010101" pitchFamily="49" charset="-122"/>
                <a:ea typeface="仿宋" panose="02010609060101010101" pitchFamily="49" charset="-122"/>
              </a:rPr>
              <a:t>    例</a:t>
            </a:r>
            <a:r>
              <a:rPr lang="en-US" altLang="zh-CN" sz="2000" dirty="0">
                <a:solidFill>
                  <a:srgbClr val="000000"/>
                </a:solidFill>
                <a:latin typeface="仿宋" panose="02010609060101010101" pitchFamily="49" charset="-122"/>
                <a:ea typeface="仿宋" panose="02010609060101010101" pitchFamily="49" charset="-122"/>
              </a:rPr>
              <a:t>1</a:t>
            </a:r>
            <a:r>
              <a:rPr lang="zh-CN" altLang="en-US" sz="2000" dirty="0">
                <a:solidFill>
                  <a:srgbClr val="000000"/>
                </a:solidFill>
                <a:latin typeface="仿宋" panose="02010609060101010101" pitchFamily="49" charset="-122"/>
                <a:ea typeface="仿宋" panose="02010609060101010101" pitchFamily="49" charset="-122"/>
              </a:rPr>
              <a:t>，甲是公立医院的副院长，周一，与医疗器材商洽谈采购事宜，收受对方财物；周二，坐门诊，开处方，收受医药代表的钱财，答应多开其药品。周一，甲从事的是公务，是国家工作人员，构成受贿罪；周二，甲从事的是技术劳动，是非国家工作人员，构成非国家工作人员受贿罪。</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endParaRPr lang="zh-CN" altLang="en-US" sz="2000" dirty="0">
              <a:solidFill>
                <a:srgbClr val="000000"/>
              </a:solidFill>
              <a:latin typeface="仿宋" panose="02010609060101010101" pitchFamily="49" charset="-122"/>
              <a:ea typeface="仿宋" panose="02010609060101010101" pitchFamily="49" charset="-122"/>
            </a:endParaRPr>
          </a:p>
          <a:p>
            <a:pPr algn="just" eaLnBrk="1">
              <a:defRPr/>
            </a:pPr>
            <a:r>
              <a:rPr lang="zh-CN" altLang="en-US" sz="2000" dirty="0">
                <a:solidFill>
                  <a:srgbClr val="000000"/>
                </a:solidFill>
                <a:latin typeface="仿宋" panose="02010609060101010101" pitchFamily="49" charset="-122"/>
                <a:ea typeface="仿宋" panose="02010609060101010101" pitchFamily="49" charset="-122"/>
              </a:rPr>
              <a:t>    例</a:t>
            </a:r>
            <a:r>
              <a:rPr lang="en-US" altLang="zh-CN" sz="2000" dirty="0">
                <a:solidFill>
                  <a:srgbClr val="000000"/>
                </a:solidFill>
                <a:latin typeface="仿宋" panose="02010609060101010101" pitchFamily="49" charset="-122"/>
                <a:ea typeface="仿宋" panose="02010609060101010101" pitchFamily="49" charset="-122"/>
              </a:rPr>
              <a:t>2</a:t>
            </a:r>
            <a:r>
              <a:rPr lang="zh-CN" altLang="en-US" sz="2000" dirty="0">
                <a:solidFill>
                  <a:srgbClr val="000000"/>
                </a:solidFill>
                <a:latin typeface="仿宋" panose="02010609060101010101" pitchFamily="49" charset="-122"/>
                <a:ea typeface="仿宋" panose="02010609060101010101" pitchFamily="49" charset="-122"/>
              </a:rPr>
              <a:t>，“村长收钱案”中，狗蛋协助政府从事公务（管理发放土地征用补偿款），此时狗蛋的身份属于国家工作人员，收受小芳的钱，构成受贿罪。假如该村一块集体土地承包给外村的狗剩，狗剩交纳的土地承包费由狗蛋负责管理分发。狗蛋收了村姑小美的钱，给小美多分发了土地承包费。狗蛋构成非国家工作人员受贿罪。</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2">
            <a:extLst>
              <a:ext uri="{FF2B5EF4-FFF2-40B4-BE49-F238E27FC236}">
                <a16:creationId xmlns:a16="http://schemas.microsoft.com/office/drawing/2014/main" id="{1B0E004B-9645-988D-D5FA-4D1FEBB4678F}"/>
              </a:ext>
            </a:extLst>
          </p:cNvPr>
          <p:cNvSpPr>
            <a:spLocks noChangeArrowheads="1"/>
          </p:cNvSpPr>
          <p:nvPr/>
        </p:nvSpPr>
        <p:spPr bwMode="auto">
          <a:xfrm>
            <a:off x="2771800" y="260648"/>
            <a:ext cx="4319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t>国家工作人员的认定</a:t>
            </a:r>
          </a:p>
        </p:txBody>
      </p:sp>
      <p:pic>
        <p:nvPicPr>
          <p:cNvPr id="8195" name="图片 3">
            <a:extLst>
              <a:ext uri="{FF2B5EF4-FFF2-40B4-BE49-F238E27FC236}">
                <a16:creationId xmlns:a16="http://schemas.microsoft.com/office/drawing/2014/main" id="{F5909A12-1717-D72F-E6AF-C698D537E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975"/>
            <a:ext cx="914400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组合 3">
            <a:extLst>
              <a:ext uri="{FF2B5EF4-FFF2-40B4-BE49-F238E27FC236}">
                <a16:creationId xmlns:a16="http://schemas.microsoft.com/office/drawing/2014/main" id="{5276ACC1-6FE3-CF37-53A1-90F3EFC674C3}"/>
              </a:ext>
            </a:extLst>
          </p:cNvPr>
          <p:cNvGrpSpPr>
            <a:grpSpLocks/>
          </p:cNvGrpSpPr>
          <p:nvPr/>
        </p:nvGrpSpPr>
        <p:grpSpPr bwMode="auto">
          <a:xfrm>
            <a:off x="684213" y="123825"/>
            <a:ext cx="7775575" cy="6723063"/>
            <a:chOff x="422787" y="0"/>
            <a:chExt cx="7124493" cy="6722568"/>
          </a:xfrm>
        </p:grpSpPr>
        <p:pic>
          <p:nvPicPr>
            <p:cNvPr id="10243" name="图片 1">
              <a:extLst>
                <a:ext uri="{FF2B5EF4-FFF2-40B4-BE49-F238E27FC236}">
                  <a16:creationId xmlns:a16="http://schemas.microsoft.com/office/drawing/2014/main" id="{1DCC5414-B3DA-9B95-2E2B-60A65B8FD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690" y="0"/>
              <a:ext cx="7091638" cy="267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图片 2">
              <a:extLst>
                <a:ext uri="{FF2B5EF4-FFF2-40B4-BE49-F238E27FC236}">
                  <a16:creationId xmlns:a16="http://schemas.microsoft.com/office/drawing/2014/main" id="{B6E30D68-98C1-B96B-CD59-FA6A653A6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787" y="2645233"/>
              <a:ext cx="7124493" cy="4077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2">
            <a:extLst>
              <a:ext uri="{FF2B5EF4-FFF2-40B4-BE49-F238E27FC236}">
                <a16:creationId xmlns:a16="http://schemas.microsoft.com/office/drawing/2014/main" id="{A0AF6759-9E3F-2E76-0ABC-6435FC660D36}"/>
              </a:ext>
            </a:extLst>
          </p:cNvPr>
          <p:cNvSpPr>
            <a:spLocks noChangeArrowheads="1"/>
          </p:cNvSpPr>
          <p:nvPr/>
        </p:nvSpPr>
        <p:spPr bwMode="auto">
          <a:xfrm>
            <a:off x="107504" y="230733"/>
            <a:ext cx="46805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latin typeface="黑体" panose="02010609060101010101" pitchFamily="49" charset="-122"/>
                <a:ea typeface="黑体" panose="02010609060101010101" pitchFamily="49" charset="-122"/>
              </a:rPr>
              <a:t>七、单位犯罪（因公犯罪）</a:t>
            </a:r>
          </a:p>
        </p:txBody>
      </p:sp>
      <p:sp>
        <p:nvSpPr>
          <p:cNvPr id="15363" name="矩形 1">
            <a:extLst>
              <a:ext uri="{FF2B5EF4-FFF2-40B4-BE49-F238E27FC236}">
                <a16:creationId xmlns:a16="http://schemas.microsoft.com/office/drawing/2014/main" id="{45A581D3-6B7C-E602-4B65-D8FB7A59EF27}"/>
              </a:ext>
            </a:extLst>
          </p:cNvPr>
          <p:cNvSpPr>
            <a:spLocks noChangeArrowheads="1"/>
          </p:cNvSpPr>
          <p:nvPr/>
        </p:nvSpPr>
        <p:spPr bwMode="auto">
          <a:xfrm>
            <a:off x="0" y="692696"/>
            <a:ext cx="9144000" cy="615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a:r>
              <a:rPr lang="zh-CN" altLang="en-US" sz="2200" dirty="0">
                <a:solidFill>
                  <a:srgbClr val="000000"/>
                </a:solidFill>
                <a:latin typeface="仿宋" panose="02010609060101010101" pitchFamily="49" charset="-122"/>
                <a:ea typeface="仿宋" panose="02010609060101010101" pitchFamily="49" charset="-122"/>
              </a:rPr>
              <a:t>    第三十条 </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单位负刑事责任的范围</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公司、企业、事业单位、机关、团体实施的危害社会的行为，法律规定为单位犯罪的，应当负刑事责任。</a:t>
            </a:r>
          </a:p>
          <a:p>
            <a:pPr algn="just" eaLnBrk="1"/>
            <a:endParaRPr lang="zh-CN" altLang="en-US" sz="1000" dirty="0">
              <a:solidFill>
                <a:srgbClr val="000000"/>
              </a:solidFill>
              <a:latin typeface="仿宋" panose="02010609060101010101" pitchFamily="49" charset="-122"/>
              <a:ea typeface="仿宋" panose="02010609060101010101" pitchFamily="49" charset="-122"/>
            </a:endParaRPr>
          </a:p>
          <a:p>
            <a:pPr algn="just" eaLnBrk="1"/>
            <a:r>
              <a:rPr lang="zh-CN" altLang="en-US" sz="2200" dirty="0">
                <a:solidFill>
                  <a:srgbClr val="000000"/>
                </a:solidFill>
                <a:latin typeface="仿宋" panose="02010609060101010101" pitchFamily="49" charset="-122"/>
                <a:ea typeface="仿宋" panose="02010609060101010101" pitchFamily="49" charset="-122"/>
              </a:rPr>
              <a:t>    第三十一条 </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单位犯罪的处罚原则</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单位犯罪的，对单位判处罚金，并对其直接负责的主管人员和其他直接责任人员判处刑罚。本法分则和其他法律另有规定的，依照规定。</a:t>
            </a:r>
          </a:p>
          <a:p>
            <a:pPr algn="just" eaLnBrk="1"/>
            <a:endParaRPr lang="zh-CN" altLang="en-US" sz="1000" dirty="0">
              <a:solidFill>
                <a:srgbClr val="000000"/>
              </a:solidFill>
              <a:latin typeface="仿宋" panose="02010609060101010101" pitchFamily="49" charset="-122"/>
              <a:ea typeface="仿宋" panose="02010609060101010101" pitchFamily="49" charset="-122"/>
            </a:endParaRPr>
          </a:p>
          <a:p>
            <a:pPr algn="just" eaLnBrk="1"/>
            <a:r>
              <a:rPr lang="zh-CN" altLang="en-US" sz="2200" dirty="0">
                <a:solidFill>
                  <a:srgbClr val="000000"/>
                </a:solidFill>
                <a:latin typeface="仿宋" panose="02010609060101010101" pitchFamily="49" charset="-122"/>
                <a:ea typeface="仿宋" panose="02010609060101010101" pitchFamily="49" charset="-122"/>
              </a:rPr>
              <a:t>   全国人民代表大会常务委员会关于</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中华人民共和国刑法</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第三十条的解释</a:t>
            </a:r>
          </a:p>
          <a:p>
            <a:pPr algn="just" eaLnBrk="1"/>
            <a:r>
              <a:rPr lang="zh-CN" altLang="en-US" sz="2200" dirty="0">
                <a:solidFill>
                  <a:srgbClr val="000000"/>
                </a:solidFill>
                <a:latin typeface="仿宋" panose="02010609060101010101" pitchFamily="49" charset="-122"/>
                <a:ea typeface="仿宋" panose="02010609060101010101" pitchFamily="49" charset="-122"/>
              </a:rPr>
              <a:t>　　</a:t>
            </a:r>
            <a:r>
              <a:rPr lang="en-US" altLang="zh-CN" sz="2200" dirty="0">
                <a:solidFill>
                  <a:srgbClr val="000000"/>
                </a:solidFill>
                <a:latin typeface="仿宋" panose="02010609060101010101" pitchFamily="49" charset="-122"/>
                <a:ea typeface="仿宋" panose="02010609060101010101" pitchFamily="49" charset="-122"/>
              </a:rPr>
              <a:t>(2014</a:t>
            </a:r>
            <a:r>
              <a:rPr lang="zh-CN" altLang="en-US" sz="2200" dirty="0">
                <a:solidFill>
                  <a:srgbClr val="000000"/>
                </a:solidFill>
                <a:latin typeface="仿宋" panose="02010609060101010101" pitchFamily="49" charset="-122"/>
                <a:ea typeface="仿宋" panose="02010609060101010101" pitchFamily="49" charset="-122"/>
              </a:rPr>
              <a:t>年</a:t>
            </a:r>
            <a:r>
              <a:rPr lang="en-US" altLang="zh-CN" sz="2200" dirty="0">
                <a:solidFill>
                  <a:srgbClr val="000000"/>
                </a:solidFill>
                <a:latin typeface="仿宋" panose="02010609060101010101" pitchFamily="49" charset="-122"/>
                <a:ea typeface="仿宋" panose="02010609060101010101" pitchFamily="49" charset="-122"/>
              </a:rPr>
              <a:t>4</a:t>
            </a:r>
            <a:r>
              <a:rPr lang="zh-CN" altLang="en-US" sz="2200" dirty="0">
                <a:solidFill>
                  <a:srgbClr val="000000"/>
                </a:solidFill>
                <a:latin typeface="仿宋" panose="02010609060101010101" pitchFamily="49" charset="-122"/>
                <a:ea typeface="仿宋" panose="02010609060101010101" pitchFamily="49" charset="-122"/>
              </a:rPr>
              <a:t>月</a:t>
            </a:r>
            <a:r>
              <a:rPr lang="en-US" altLang="zh-CN" sz="2200" dirty="0">
                <a:solidFill>
                  <a:srgbClr val="000000"/>
                </a:solidFill>
                <a:latin typeface="仿宋" panose="02010609060101010101" pitchFamily="49" charset="-122"/>
                <a:ea typeface="仿宋" panose="02010609060101010101" pitchFamily="49" charset="-122"/>
              </a:rPr>
              <a:t>24</a:t>
            </a:r>
            <a:r>
              <a:rPr lang="zh-CN" altLang="en-US" sz="2200" dirty="0">
                <a:solidFill>
                  <a:srgbClr val="000000"/>
                </a:solidFill>
                <a:latin typeface="仿宋" panose="02010609060101010101" pitchFamily="49" charset="-122"/>
                <a:ea typeface="仿宋" panose="02010609060101010101" pitchFamily="49" charset="-122"/>
              </a:rPr>
              <a:t>日第十二届全国人民代表大会常务委员会第八次会议通过</a:t>
            </a:r>
            <a:r>
              <a:rPr lang="en-US" altLang="zh-CN" sz="2200" dirty="0">
                <a:solidFill>
                  <a:srgbClr val="000000"/>
                </a:solidFill>
                <a:latin typeface="仿宋" panose="02010609060101010101" pitchFamily="49" charset="-122"/>
                <a:ea typeface="仿宋" panose="02010609060101010101" pitchFamily="49" charset="-122"/>
              </a:rPr>
              <a:t>)</a:t>
            </a:r>
          </a:p>
          <a:p>
            <a:pPr algn="just" eaLnBrk="1"/>
            <a:r>
              <a:rPr lang="zh-CN" altLang="en-US" sz="2200" dirty="0">
                <a:solidFill>
                  <a:srgbClr val="000000"/>
                </a:solidFill>
                <a:latin typeface="仿宋" panose="02010609060101010101" pitchFamily="49" charset="-122"/>
                <a:ea typeface="仿宋" panose="02010609060101010101" pitchFamily="49" charset="-122"/>
              </a:rPr>
              <a:t>　　全国人民代表大会常务委员会根据司法实践中遇到的情况，讨论了刑法第三十条的含义及公司、企业、事业单位、机关、团体等单位实施刑法规定的危害社会的行为，法律未规定追究单位的刑事责任的，如何适用刑法有关规定的问题，解释如下：</a:t>
            </a:r>
          </a:p>
          <a:p>
            <a:pPr algn="just" eaLnBrk="1"/>
            <a:r>
              <a:rPr lang="zh-CN" altLang="en-US" sz="2200" dirty="0">
                <a:solidFill>
                  <a:srgbClr val="000000"/>
                </a:solidFill>
                <a:latin typeface="仿宋" panose="02010609060101010101" pitchFamily="49" charset="-122"/>
                <a:ea typeface="仿宋" panose="02010609060101010101" pitchFamily="49" charset="-122"/>
              </a:rPr>
              <a:t>　　公司、企业、事业单位、机关、团体等单位实施刑法规定的危害社会的行为，刑法分则和其他法律未规定追究单位的刑事责任的，对组织、策划、实施该危害社会行为的人依法追究刑事责任。</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6946947-4847-429F-AC45-8E147E959B62}"/>
              </a:ext>
            </a:extLst>
          </p:cNvPr>
          <p:cNvSpPr/>
          <p:nvPr/>
        </p:nvSpPr>
        <p:spPr>
          <a:xfrm>
            <a:off x="143669" y="116632"/>
            <a:ext cx="8856662" cy="4524315"/>
          </a:xfrm>
          <a:prstGeom prst="rect">
            <a:avLst/>
          </a:prstGeom>
        </p:spPr>
        <p:txBody>
          <a:bodyPr>
            <a:spAutoFit/>
          </a:bodyPr>
          <a:lstStyle/>
          <a:p>
            <a:pPr algn="just" eaLnBrk="1">
              <a:defRPr/>
            </a:pPr>
            <a:r>
              <a:rPr lang="zh-CN" altLang="en-US" sz="2400" dirty="0">
                <a:solidFill>
                  <a:srgbClr val="000000"/>
                </a:solidFill>
                <a:latin typeface="黑体" panose="02010609060101010101" pitchFamily="49" charset="-122"/>
                <a:ea typeface="黑体" panose="02010609060101010101" pitchFamily="49" charset="-122"/>
              </a:rPr>
              <a:t>    </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任何犯罪行为，都是一定的犯罪</a:t>
            </a:r>
            <a:r>
              <a:rPr lang="zh-CN" altLang="en-US" sz="2400" dirty="0">
                <a:solidFill>
                  <a:srgbClr val="0066FF"/>
                </a:solidFill>
                <a:latin typeface="黑体" panose="02010609060101010101" pitchFamily="49" charset="-122"/>
                <a:ea typeface="黑体" panose="02010609060101010101" pitchFamily="49" charset="-122"/>
              </a:rPr>
              <a:t>主体</a:t>
            </a:r>
            <a:r>
              <a:rPr lang="zh-CN" altLang="en-US" sz="2400" dirty="0">
                <a:solidFill>
                  <a:srgbClr val="000000"/>
                </a:solidFill>
                <a:latin typeface="黑体" panose="02010609060101010101" pitchFamily="49" charset="-122"/>
                <a:ea typeface="黑体" panose="02010609060101010101" pitchFamily="49" charset="-122"/>
              </a:rPr>
              <a:t>实施的，没有犯罪主体，就不可能发生危害社会的行为，也就不会有犯罪。所以，犯罪主体是犯罪构成</a:t>
            </a:r>
            <a:r>
              <a:rPr lang="zh-CN" altLang="en-US" sz="2400" b="1" dirty="0">
                <a:solidFill>
                  <a:srgbClr val="0066FF"/>
                </a:solidFill>
                <a:latin typeface="黑体" panose="02010609060101010101" pitchFamily="49" charset="-122"/>
                <a:ea typeface="黑体" panose="02010609060101010101" pitchFamily="49" charset="-122"/>
              </a:rPr>
              <a:t>不可缺少</a:t>
            </a:r>
            <a:r>
              <a:rPr lang="zh-CN" altLang="en-US" sz="2400" dirty="0">
                <a:solidFill>
                  <a:srgbClr val="000000"/>
                </a:solidFill>
                <a:latin typeface="黑体" panose="02010609060101010101" pitchFamily="49" charset="-122"/>
                <a:ea typeface="黑体" panose="02010609060101010101" pitchFamily="49" charset="-122"/>
              </a:rPr>
              <a:t>的要件。</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根据我国刑法规定，</a:t>
            </a:r>
            <a:r>
              <a:rPr lang="zh-CN" altLang="en-US" sz="2400" dirty="0">
                <a:solidFill>
                  <a:srgbClr val="0066FF"/>
                </a:solidFill>
                <a:latin typeface="黑体" panose="02010609060101010101" pitchFamily="49" charset="-122"/>
                <a:ea typeface="黑体" panose="02010609060101010101" pitchFamily="49" charset="-122"/>
              </a:rPr>
              <a:t>自然人</a:t>
            </a:r>
            <a:r>
              <a:rPr lang="zh-CN" altLang="en-US" sz="2400" dirty="0">
                <a:solidFill>
                  <a:srgbClr val="000000"/>
                </a:solidFill>
                <a:latin typeface="黑体" panose="02010609060101010101" pitchFamily="49" charset="-122"/>
                <a:ea typeface="黑体" panose="02010609060101010101" pitchFamily="49" charset="-122"/>
              </a:rPr>
              <a:t>成为犯罪主体必须具备以下条件：</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1.</a:t>
            </a:r>
            <a:r>
              <a:rPr lang="zh-CN" altLang="en-US" sz="2400" dirty="0">
                <a:solidFill>
                  <a:srgbClr val="000000"/>
                </a:solidFill>
                <a:latin typeface="黑体" panose="02010609060101010101" pitchFamily="49" charset="-122"/>
                <a:ea typeface="黑体" panose="02010609060101010101" pitchFamily="49" charset="-122"/>
              </a:rPr>
              <a:t>实施了刑法规定的危害社会的行为；</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2.</a:t>
            </a:r>
            <a:r>
              <a:rPr lang="zh-CN" altLang="en-US" sz="2400" dirty="0">
                <a:solidFill>
                  <a:srgbClr val="000000"/>
                </a:solidFill>
                <a:latin typeface="黑体" panose="02010609060101010101" pitchFamily="49" charset="-122"/>
                <a:ea typeface="黑体" panose="02010609060101010101" pitchFamily="49" charset="-122"/>
              </a:rPr>
              <a:t>达到法定刑事责任年龄；</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3.</a:t>
            </a:r>
            <a:r>
              <a:rPr lang="zh-CN" altLang="en-US" sz="2400" dirty="0">
                <a:solidFill>
                  <a:srgbClr val="000000"/>
                </a:solidFill>
                <a:latin typeface="黑体" panose="02010609060101010101" pitchFamily="49" charset="-122"/>
                <a:ea typeface="黑体" panose="02010609060101010101" pitchFamily="49" charset="-122"/>
              </a:rPr>
              <a:t>具有刑事责任能力。</a:t>
            </a:r>
            <a:endParaRPr lang="en-US" altLang="zh-CN" sz="2400" dirty="0">
              <a:solidFill>
                <a:srgbClr val="0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870913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
            <a:extLst>
              <a:ext uri="{FF2B5EF4-FFF2-40B4-BE49-F238E27FC236}">
                <a16:creationId xmlns:a16="http://schemas.microsoft.com/office/drawing/2014/main" id="{49EBC29D-BD16-712D-657D-38E0F815246B}"/>
              </a:ext>
            </a:extLst>
          </p:cNvPr>
          <p:cNvSpPr>
            <a:spLocks noChangeArrowheads="1"/>
          </p:cNvSpPr>
          <p:nvPr/>
        </p:nvSpPr>
        <p:spPr bwMode="auto">
          <a:xfrm>
            <a:off x="-180528" y="188640"/>
            <a:ext cx="3313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latin typeface="黑体" panose="02010609060101010101" pitchFamily="49" charset="-122"/>
                <a:ea typeface="黑体" panose="02010609060101010101" pitchFamily="49" charset="-122"/>
              </a:rPr>
              <a:t>（一）单位犯罪的概念</a:t>
            </a:r>
          </a:p>
        </p:txBody>
      </p:sp>
      <p:sp>
        <p:nvSpPr>
          <p:cNvPr id="2" name="矩形 1">
            <a:extLst>
              <a:ext uri="{FF2B5EF4-FFF2-40B4-BE49-F238E27FC236}">
                <a16:creationId xmlns:a16="http://schemas.microsoft.com/office/drawing/2014/main" id="{C39F6CC0-07ED-4763-A47B-ABA11AE0413E}"/>
              </a:ext>
            </a:extLst>
          </p:cNvPr>
          <p:cNvSpPr/>
          <p:nvPr/>
        </p:nvSpPr>
        <p:spPr>
          <a:xfrm>
            <a:off x="0" y="620713"/>
            <a:ext cx="9144000" cy="6370975"/>
          </a:xfrm>
          <a:prstGeom prst="rect">
            <a:avLst/>
          </a:prstGeom>
        </p:spPr>
        <p:txBody>
          <a:bodyPr>
            <a:spAutoFit/>
          </a:bodyPr>
          <a:lstStyle/>
          <a:p>
            <a:pPr algn="just" eaLnBrk="1">
              <a:defRPr/>
            </a:pPr>
            <a:r>
              <a:rPr lang="zh-CN" altLang="en-US" sz="2400" dirty="0">
                <a:solidFill>
                  <a:srgbClr val="000000"/>
                </a:solidFill>
                <a:latin typeface="黑体" panose="02010609060101010101" pitchFamily="49" charset="-122"/>
                <a:ea typeface="黑体" panose="02010609060101010101" pitchFamily="49" charset="-122"/>
              </a:rPr>
              <a:t>    单位犯罪是指</a:t>
            </a:r>
            <a:r>
              <a:rPr lang="zh-CN" altLang="en-US" sz="2400" b="1" dirty="0">
                <a:solidFill>
                  <a:srgbClr val="0066FF"/>
                </a:solidFill>
                <a:latin typeface="黑体" panose="02010609060101010101" pitchFamily="49" charset="-122"/>
                <a:ea typeface="黑体" panose="02010609060101010101" pitchFamily="49" charset="-122"/>
              </a:rPr>
              <a:t>公司、企业、事业单位、机关、团体为单位谋取利益，</a:t>
            </a:r>
            <a:r>
              <a:rPr lang="zh-CN" altLang="en-US" sz="2400" b="1" dirty="0">
                <a:latin typeface="黑体" panose="02010609060101010101" pitchFamily="49" charset="-122"/>
                <a:ea typeface="黑体" panose="02010609060101010101" pitchFamily="49" charset="-122"/>
              </a:rPr>
              <a:t>经</a:t>
            </a:r>
            <a:r>
              <a:rPr lang="zh-CN" altLang="en-US" sz="2400" b="1" dirty="0">
                <a:solidFill>
                  <a:srgbClr val="0066FF"/>
                </a:solidFill>
                <a:latin typeface="黑体" panose="02010609060101010101" pitchFamily="49" charset="-122"/>
                <a:ea typeface="黑体" panose="02010609060101010101" pitchFamily="49" charset="-122"/>
              </a:rPr>
              <a:t>单位决策机构或者负责人</a:t>
            </a:r>
            <a:r>
              <a:rPr lang="zh-CN" altLang="en-US" sz="2400" b="1" dirty="0">
                <a:latin typeface="黑体" panose="02010609060101010101" pitchFamily="49" charset="-122"/>
                <a:ea typeface="黑体" panose="02010609060101010101" pitchFamily="49" charset="-122"/>
              </a:rPr>
              <a:t>决定实施的</a:t>
            </a:r>
            <a:r>
              <a:rPr lang="zh-CN" altLang="en-US" sz="2400" b="1" dirty="0">
                <a:solidFill>
                  <a:srgbClr val="0066FF"/>
                </a:solidFill>
                <a:latin typeface="黑体" panose="02010609060101010101" pitchFamily="49" charset="-122"/>
                <a:ea typeface="黑体" panose="02010609060101010101" pitchFamily="49" charset="-122"/>
              </a:rPr>
              <a:t>，法律规定</a:t>
            </a:r>
            <a:r>
              <a:rPr lang="zh-CN" altLang="en-US" sz="2400" b="1" dirty="0">
                <a:latin typeface="黑体" panose="02010609060101010101" pitchFamily="49" charset="-122"/>
                <a:ea typeface="黑体" panose="02010609060101010101" pitchFamily="49" charset="-122"/>
              </a:rPr>
              <a:t>应当负刑事责任的危害社会的行为。</a:t>
            </a:r>
            <a:r>
              <a:rPr lang="zh-CN" altLang="en-US" sz="2400" dirty="0">
                <a:solidFill>
                  <a:srgbClr val="000000"/>
                </a:solidFill>
                <a:latin typeface="黑体" panose="02010609060101010101" pitchFamily="49" charset="-122"/>
                <a:ea typeface="黑体" panose="02010609060101010101" pitchFamily="49" charset="-122"/>
              </a:rPr>
              <a:t>单位犯罪中，对单位中自然人的处罚</a:t>
            </a:r>
            <a:r>
              <a:rPr lang="zh-CN" altLang="en-US" sz="2400" b="1" dirty="0">
                <a:solidFill>
                  <a:srgbClr val="0066FF"/>
                </a:solidFill>
                <a:latin typeface="黑体" panose="02010609060101010101" pitchFamily="49" charset="-122"/>
                <a:ea typeface="黑体" panose="02010609060101010101" pitchFamily="49" charset="-122"/>
              </a:rPr>
              <a:t>相对较轻。</a:t>
            </a:r>
            <a:endParaRPr lang="en-US" altLang="zh-CN" sz="2400" b="1" dirty="0">
              <a:solidFill>
                <a:srgbClr val="0066FF"/>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第三百九十条 </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行贿罪的处罚规定</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对犯行贿罪的，处五年以下有期徒刑或者拘役，并处罚金</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因行贿谋取不正当利益，情节严重的，或者使国家利益遭受重大损失的，处五年以上十年以下有期徒刑，并处罚金</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情节特别严重的，或者使国家利益遭受特别重大损失的，处</a:t>
            </a:r>
            <a:r>
              <a:rPr lang="zh-CN" altLang="en-US" sz="2400" dirty="0">
                <a:solidFill>
                  <a:srgbClr val="0066FF"/>
                </a:solidFill>
                <a:latin typeface="仿宋" panose="02010609060101010101" pitchFamily="49" charset="-122"/>
                <a:ea typeface="仿宋" panose="02010609060101010101" pitchFamily="49" charset="-122"/>
              </a:rPr>
              <a:t>十年以上有期徒刑或者无期徒刑</a:t>
            </a:r>
            <a:r>
              <a:rPr lang="zh-CN" altLang="en-US" sz="2400" dirty="0">
                <a:solidFill>
                  <a:srgbClr val="000000"/>
                </a:solidFill>
                <a:latin typeface="仿宋" panose="02010609060101010101" pitchFamily="49" charset="-122"/>
                <a:ea typeface="仿宋" panose="02010609060101010101" pitchFamily="49" charset="-122"/>
              </a:rPr>
              <a:t>，并处罚金或者没收财产。</a:t>
            </a:r>
          </a:p>
          <a:p>
            <a:pPr algn="just" eaLnBrk="1">
              <a:defRPr/>
            </a:pPr>
            <a:r>
              <a:rPr lang="zh-CN" altLang="en-US" sz="2400" dirty="0">
                <a:solidFill>
                  <a:srgbClr val="000000"/>
                </a:solidFill>
                <a:latin typeface="仿宋" panose="02010609060101010101" pitchFamily="49" charset="-122"/>
                <a:ea typeface="仿宋" panose="02010609060101010101" pitchFamily="49" charset="-122"/>
              </a:rPr>
              <a:t>    第三百九十三条 </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单位行贿罪</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单位为谋取不正当利益而行贿，或者违反国家规定，给予国家工作人员以回扣、手续费，情节严重的，对单位判处罚金，并对其直接负责的主管人员和其他直接责任人员，处</a:t>
            </a:r>
            <a:r>
              <a:rPr lang="zh-CN" altLang="en-US" sz="2400" b="1" dirty="0">
                <a:solidFill>
                  <a:srgbClr val="0066FF"/>
                </a:solidFill>
                <a:latin typeface="仿宋" panose="02010609060101010101" pitchFamily="49" charset="-122"/>
                <a:ea typeface="仿宋" panose="02010609060101010101" pitchFamily="49" charset="-122"/>
              </a:rPr>
              <a:t>五年以下</a:t>
            </a:r>
            <a:r>
              <a:rPr lang="zh-CN" altLang="en-US" sz="2400" dirty="0">
                <a:solidFill>
                  <a:srgbClr val="000000"/>
                </a:solidFill>
                <a:latin typeface="仿宋" panose="02010609060101010101" pitchFamily="49" charset="-122"/>
                <a:ea typeface="仿宋" panose="02010609060101010101" pitchFamily="49" charset="-122"/>
              </a:rPr>
              <a:t>有期徒刑或者拘役，并处罚金。因行贿取得的违法所得归个人所有的，依照本法第三百八十九条、第三百九十条的规定定罪处罚。</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2">
            <a:extLst>
              <a:ext uri="{FF2B5EF4-FFF2-40B4-BE49-F238E27FC236}">
                <a16:creationId xmlns:a16="http://schemas.microsoft.com/office/drawing/2014/main" id="{919F6090-D3B4-7DE1-2F20-35325AD88C95}"/>
              </a:ext>
            </a:extLst>
          </p:cNvPr>
          <p:cNvSpPr>
            <a:spLocks noChangeArrowheads="1"/>
          </p:cNvSpPr>
          <p:nvPr/>
        </p:nvSpPr>
        <p:spPr bwMode="auto">
          <a:xfrm>
            <a:off x="-108520" y="159048"/>
            <a:ext cx="42486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latin typeface="黑体" panose="02010609060101010101" pitchFamily="49" charset="-122"/>
                <a:ea typeface="黑体" panose="02010609060101010101" pitchFamily="49" charset="-122"/>
              </a:rPr>
              <a:t>（二）单位犯罪的成立条件</a:t>
            </a:r>
          </a:p>
        </p:txBody>
      </p:sp>
      <p:sp>
        <p:nvSpPr>
          <p:cNvPr id="2" name="矩形 1">
            <a:extLst>
              <a:ext uri="{FF2B5EF4-FFF2-40B4-BE49-F238E27FC236}">
                <a16:creationId xmlns:a16="http://schemas.microsoft.com/office/drawing/2014/main" id="{C39F6CC0-07ED-4763-A47B-ABA11AE0413E}"/>
              </a:ext>
            </a:extLst>
          </p:cNvPr>
          <p:cNvSpPr/>
          <p:nvPr/>
        </p:nvSpPr>
        <p:spPr>
          <a:xfrm>
            <a:off x="0" y="620713"/>
            <a:ext cx="9144000" cy="6155531"/>
          </a:xfrm>
          <a:prstGeom prst="rect">
            <a:avLst/>
          </a:prstGeom>
        </p:spPr>
        <p:txBody>
          <a:bodyPr>
            <a:spAutoFit/>
          </a:bodyPr>
          <a:lstStyle/>
          <a:p>
            <a:pPr algn="just" eaLnBrk="1">
              <a:defRPr/>
            </a:pPr>
            <a:r>
              <a:rPr lang="zh-CN" altLang="en-US" sz="2400" dirty="0">
                <a:solidFill>
                  <a:srgbClr val="000000"/>
                </a:solidFill>
                <a:latin typeface="黑体" panose="02010609060101010101" pitchFamily="49" charset="-122"/>
                <a:ea typeface="黑体" panose="02010609060101010101" pitchFamily="49" charset="-122"/>
              </a:rPr>
              <a:t>    </a:t>
            </a:r>
            <a:r>
              <a:rPr lang="en-US" altLang="zh-CN" sz="2400" b="1" dirty="0">
                <a:solidFill>
                  <a:srgbClr val="000000"/>
                </a:solidFill>
                <a:latin typeface="黑体" panose="02010609060101010101" pitchFamily="49" charset="-122"/>
                <a:ea typeface="黑体" panose="02010609060101010101" pitchFamily="49" charset="-122"/>
              </a:rPr>
              <a:t>1.</a:t>
            </a:r>
            <a:r>
              <a:rPr lang="zh-CN" altLang="en-US" sz="2400" b="1" dirty="0">
                <a:solidFill>
                  <a:srgbClr val="000000"/>
                </a:solidFill>
                <a:latin typeface="黑体" panose="02010609060101010101" pitchFamily="49" charset="-122"/>
                <a:ea typeface="黑体" panose="02010609060101010101" pitchFamily="49" charset="-122"/>
              </a:rPr>
              <a:t>主体：合法性</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b="1"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单位必须是</a:t>
            </a:r>
            <a:r>
              <a:rPr lang="zh-CN" altLang="en-US" sz="2400" b="1" dirty="0">
                <a:solidFill>
                  <a:srgbClr val="0066FF"/>
                </a:solidFill>
                <a:latin typeface="黑体" panose="02010609060101010101" pitchFamily="49" charset="-122"/>
                <a:ea typeface="黑体" panose="02010609060101010101" pitchFamily="49" charset="-122"/>
              </a:rPr>
              <a:t>依法成立</a:t>
            </a:r>
            <a:r>
              <a:rPr lang="zh-CN" altLang="en-US" sz="2400" dirty="0">
                <a:solidFill>
                  <a:srgbClr val="000000"/>
                </a:solidFill>
                <a:latin typeface="黑体" panose="02010609060101010101" pitchFamily="49" charset="-122"/>
                <a:ea typeface="黑体" panose="02010609060101010101" pitchFamily="49" charset="-122"/>
              </a:rPr>
              <a:t>、拥有一定</a:t>
            </a:r>
            <a:r>
              <a:rPr lang="zh-CN" altLang="en-US" sz="2400" b="1" dirty="0">
                <a:solidFill>
                  <a:srgbClr val="0066FF"/>
                </a:solidFill>
                <a:latin typeface="黑体" panose="02010609060101010101" pitchFamily="49" charset="-122"/>
                <a:ea typeface="黑体" panose="02010609060101010101" pitchFamily="49" charset="-122"/>
              </a:rPr>
              <a:t>财产或者经费</a:t>
            </a:r>
            <a:r>
              <a:rPr lang="zh-CN" altLang="en-US" sz="2400" dirty="0">
                <a:solidFill>
                  <a:srgbClr val="000000"/>
                </a:solidFill>
                <a:latin typeface="黑体" panose="02010609060101010101" pitchFamily="49" charset="-122"/>
                <a:ea typeface="黑体" panose="02010609060101010101" pitchFamily="49" charset="-122"/>
              </a:rPr>
              <a:t>、能以</a:t>
            </a:r>
            <a:r>
              <a:rPr lang="zh-CN" altLang="en-US" sz="2400" b="1" dirty="0">
                <a:solidFill>
                  <a:srgbClr val="0066FF"/>
                </a:solidFill>
                <a:latin typeface="黑体" panose="02010609060101010101" pitchFamily="49" charset="-122"/>
                <a:ea typeface="黑体" panose="02010609060101010101" pitchFamily="49" charset="-122"/>
              </a:rPr>
              <a:t>自已名义承担责任</a:t>
            </a:r>
            <a:r>
              <a:rPr lang="zh-CN" altLang="en-US" sz="2400" dirty="0">
                <a:solidFill>
                  <a:srgbClr val="000000"/>
                </a:solidFill>
                <a:latin typeface="黑体" panose="02010609060101010101" pitchFamily="49" charset="-122"/>
                <a:ea typeface="黑体" panose="02010609060101010101" pitchFamily="49" charset="-122"/>
              </a:rPr>
              <a:t>的公司、企业、事业单位机关、团体。</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1</a:t>
            </a:r>
            <a:r>
              <a:rPr lang="zh-CN" altLang="en-US" sz="2400" dirty="0">
                <a:solidFill>
                  <a:srgbClr val="000000"/>
                </a:solidFill>
                <a:latin typeface="黑体" panose="02010609060101010101" pitchFamily="49" charset="-122"/>
                <a:ea typeface="黑体" panose="02010609060101010101" pitchFamily="49" charset="-122"/>
              </a:rPr>
              <a:t>）任何单位，包括</a:t>
            </a:r>
            <a:r>
              <a:rPr lang="zh-CN" altLang="en-US" sz="2400" b="1" dirty="0">
                <a:solidFill>
                  <a:srgbClr val="0066FF"/>
                </a:solidFill>
                <a:latin typeface="黑体" panose="02010609060101010101" pitchFamily="49" charset="-122"/>
                <a:ea typeface="黑体" panose="02010609060101010101" pitchFamily="49" charset="-122"/>
              </a:rPr>
              <a:t>司法机关、行政机关</a:t>
            </a:r>
            <a:r>
              <a:rPr lang="zh-CN" altLang="en-US" sz="2400" dirty="0">
                <a:solidFill>
                  <a:srgbClr val="000000"/>
                </a:solidFill>
                <a:latin typeface="黑体" panose="02010609060101010101" pitchFamily="49" charset="-122"/>
                <a:ea typeface="黑体" panose="02010609060101010101" pitchFamily="49" charset="-122"/>
              </a:rPr>
              <a:t>都可以成为单位犯罪的主体</a:t>
            </a:r>
            <a:r>
              <a:rPr lang="zh-CN" altLang="en-US" sz="2400" b="1" dirty="0">
                <a:solidFill>
                  <a:srgbClr val="0066FF"/>
                </a:solidFill>
                <a:latin typeface="黑体" panose="02010609060101010101" pitchFamily="49" charset="-122"/>
                <a:ea typeface="黑体" panose="02010609060101010101" pitchFamily="49" charset="-122"/>
              </a:rPr>
              <a:t>（外国）</a:t>
            </a:r>
            <a:endParaRPr lang="en-US" altLang="zh-CN" sz="2400" b="1" dirty="0">
              <a:solidFill>
                <a:srgbClr val="0066FF"/>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2</a:t>
            </a:r>
            <a:r>
              <a:rPr lang="zh-CN" altLang="en-US" sz="2400" dirty="0">
                <a:solidFill>
                  <a:srgbClr val="000000"/>
                </a:solidFill>
                <a:latin typeface="黑体" panose="02010609060101010101" pitchFamily="49" charset="-122"/>
                <a:ea typeface="黑体" panose="02010609060101010101" pitchFamily="49" charset="-122"/>
              </a:rPr>
              <a:t>）</a:t>
            </a:r>
            <a:r>
              <a:rPr lang="zh-CN" altLang="en-US" sz="2400" b="1" dirty="0">
                <a:solidFill>
                  <a:srgbClr val="0066FF"/>
                </a:solidFill>
                <a:latin typeface="黑体" panose="02010609060101010101" pitchFamily="49" charset="-122"/>
                <a:ea typeface="黑体" panose="02010609060101010101" pitchFamily="49" charset="-122"/>
              </a:rPr>
              <a:t>私营、独资</a:t>
            </a:r>
            <a:r>
              <a:rPr lang="zh-CN" altLang="en-US" sz="2400" dirty="0">
                <a:solidFill>
                  <a:srgbClr val="000000"/>
                </a:solidFill>
                <a:latin typeface="黑体" panose="02010609060101010101" pitchFamily="49" charset="-122"/>
                <a:ea typeface="黑体" panose="02010609060101010101" pitchFamily="49" charset="-122"/>
              </a:rPr>
              <a:t>企业要成为单位犯罪的主体，必须具有“</a:t>
            </a:r>
            <a:r>
              <a:rPr lang="zh-CN" altLang="en-US" sz="2400" b="1" dirty="0">
                <a:solidFill>
                  <a:srgbClr val="0066FF"/>
                </a:solidFill>
                <a:latin typeface="黑体" panose="02010609060101010101" pitchFamily="49" charset="-122"/>
                <a:ea typeface="黑体" panose="02010609060101010101" pitchFamily="49" charset="-122"/>
              </a:rPr>
              <a:t>法人资格</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理由：部分私营企业结构比较散乱，难以分清是单位行为还是企业主的个人行为。要求必须具备</a:t>
            </a:r>
            <a:r>
              <a:rPr lang="zh-CN" altLang="en-US" sz="2400" b="1" dirty="0">
                <a:solidFill>
                  <a:srgbClr val="0066FF"/>
                </a:solidFill>
                <a:latin typeface="黑体" panose="02010609060101010101" pitchFamily="49" charset="-122"/>
                <a:ea typeface="黑体" panose="02010609060101010101" pitchFamily="49" charset="-122"/>
              </a:rPr>
              <a:t>法人资格</a:t>
            </a:r>
            <a:r>
              <a:rPr lang="zh-CN" altLang="en-US" sz="2400" dirty="0">
                <a:solidFill>
                  <a:srgbClr val="000000"/>
                </a:solidFill>
                <a:latin typeface="黑体" panose="02010609060101010101" pitchFamily="49" charset="-122"/>
                <a:ea typeface="黑体" panose="02010609060101010101" pitchFamily="49" charset="-122"/>
              </a:rPr>
              <a:t>，即将企业行为与个人行为区分。具备法人资格的一人公司也可以成立单位犯罪。</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3</a:t>
            </a:r>
            <a:r>
              <a:rPr lang="zh-CN" altLang="en-US" sz="2400" dirty="0">
                <a:solidFill>
                  <a:srgbClr val="000000"/>
                </a:solidFill>
                <a:latin typeface="黑体" panose="02010609060101010101" pitchFamily="49" charset="-122"/>
                <a:ea typeface="黑体" panose="02010609060101010101" pitchFamily="49" charset="-122"/>
              </a:rPr>
              <a:t>）单位的</a:t>
            </a:r>
            <a:r>
              <a:rPr lang="zh-CN" altLang="en-US" sz="2400" b="1" dirty="0">
                <a:solidFill>
                  <a:srgbClr val="0066FF"/>
                </a:solidFill>
                <a:latin typeface="黑体" panose="02010609060101010101" pitchFamily="49" charset="-122"/>
                <a:ea typeface="黑体" panose="02010609060101010101" pitchFamily="49" charset="-122"/>
              </a:rPr>
              <a:t>内部机构或者分支机构</a:t>
            </a:r>
            <a:r>
              <a:rPr lang="zh-CN" altLang="en-US" sz="2400" dirty="0">
                <a:solidFill>
                  <a:srgbClr val="000000"/>
                </a:solidFill>
                <a:latin typeface="黑体" panose="02010609060101010101" pitchFamily="49" charset="-122"/>
                <a:ea typeface="黑体" panose="02010609060101010101" pitchFamily="49" charset="-122"/>
              </a:rPr>
              <a:t>，如果</a:t>
            </a:r>
            <a:r>
              <a:rPr lang="zh-CN" altLang="en-US" sz="2400" b="1" dirty="0">
                <a:solidFill>
                  <a:srgbClr val="0066FF"/>
                </a:solidFill>
                <a:latin typeface="黑体" panose="02010609060101010101" pitchFamily="49" charset="-122"/>
                <a:ea typeface="黑体" panose="02010609060101010101" pitchFamily="49" charset="-122"/>
              </a:rPr>
              <a:t>以自己名义犯罪，违法所得归该机构所有</a:t>
            </a:r>
            <a:r>
              <a:rPr lang="zh-CN" altLang="en-US" sz="2400" b="1"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可以成为单位犯罪的主体。</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39F6CC0-07ED-4763-A47B-ABA11AE0413E}"/>
              </a:ext>
            </a:extLst>
          </p:cNvPr>
          <p:cNvSpPr/>
          <p:nvPr/>
        </p:nvSpPr>
        <p:spPr>
          <a:xfrm>
            <a:off x="-108520" y="188640"/>
            <a:ext cx="9144000" cy="6740307"/>
          </a:xfrm>
          <a:prstGeom prst="rect">
            <a:avLst/>
          </a:prstGeom>
        </p:spPr>
        <p:txBody>
          <a:bodyPr>
            <a:spAutoFit/>
          </a:bodyPr>
          <a:lstStyle/>
          <a:p>
            <a:pPr algn="just" eaLnBrk="1">
              <a:defRPr/>
            </a:pPr>
            <a:r>
              <a:rPr lang="zh-CN" altLang="en-US" sz="2400" b="1" dirty="0">
                <a:solidFill>
                  <a:srgbClr val="000000"/>
                </a:solidFill>
                <a:latin typeface="黑体" panose="02010609060101010101" pitchFamily="49" charset="-122"/>
                <a:ea typeface="黑体" panose="02010609060101010101" pitchFamily="49" charset="-122"/>
              </a:rPr>
              <a:t>    </a:t>
            </a:r>
            <a:r>
              <a:rPr lang="en-US" altLang="zh-CN" sz="2400" b="1" dirty="0">
                <a:solidFill>
                  <a:srgbClr val="000000"/>
                </a:solidFill>
                <a:latin typeface="黑体" panose="02010609060101010101" pitchFamily="49" charset="-122"/>
                <a:ea typeface="黑体" panose="02010609060101010101" pitchFamily="49" charset="-122"/>
              </a:rPr>
              <a:t>2.</a:t>
            </a:r>
            <a:r>
              <a:rPr lang="zh-CN" altLang="en-US" sz="2400" b="1" dirty="0">
                <a:solidFill>
                  <a:srgbClr val="000000"/>
                </a:solidFill>
                <a:latin typeface="黑体" panose="02010609060101010101" pitchFamily="49" charset="-122"/>
                <a:ea typeface="黑体" panose="02010609060101010101" pitchFamily="49" charset="-122"/>
              </a:rPr>
              <a:t>主观：为了单位的利益实施犯罪</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b="1"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单位犯罪本质上是</a:t>
            </a:r>
            <a:r>
              <a:rPr lang="zh-CN" altLang="en-US" sz="2400" b="1" dirty="0">
                <a:solidFill>
                  <a:srgbClr val="0066FF"/>
                </a:solidFill>
                <a:latin typeface="黑体" panose="02010609060101010101" pitchFamily="49" charset="-122"/>
                <a:ea typeface="黑体" panose="02010609060101010101" pitchFamily="49" charset="-122"/>
              </a:rPr>
              <a:t>“因公”</a:t>
            </a:r>
            <a:r>
              <a:rPr lang="zh-CN" altLang="en-US" sz="2400" dirty="0">
                <a:solidFill>
                  <a:srgbClr val="000000"/>
                </a:solidFill>
                <a:latin typeface="黑体" panose="02010609060101010101" pitchFamily="49" charset="-122"/>
                <a:ea typeface="黑体" panose="02010609060101010101" pitchFamily="49" charset="-122"/>
              </a:rPr>
              <a:t>犯罪，是为了单位的利益而实施犯罪。可以是为了</a:t>
            </a:r>
            <a:r>
              <a:rPr lang="zh-CN" altLang="en-US" sz="2400" b="1" dirty="0">
                <a:solidFill>
                  <a:srgbClr val="0066FF"/>
                </a:solidFill>
                <a:latin typeface="黑体" panose="02010609060101010101" pitchFamily="49" charset="-122"/>
                <a:ea typeface="黑体" panose="02010609060101010101" pitchFamily="49" charset="-122"/>
              </a:rPr>
              <a:t>单位本身的利益</a:t>
            </a:r>
            <a:r>
              <a:rPr lang="zh-CN" altLang="en-US" sz="2400" dirty="0">
                <a:solidFill>
                  <a:srgbClr val="000000"/>
                </a:solidFill>
                <a:latin typeface="黑体" panose="02010609060101010101" pitchFamily="49" charset="-122"/>
                <a:ea typeface="黑体" panose="02010609060101010101" pitchFamily="49" charset="-122"/>
              </a:rPr>
              <a:t>而实施犯罪（</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单位实施走私犯罪，利益放入单位帐户</a:t>
            </a:r>
            <a:r>
              <a:rPr lang="zh-CN" altLang="en-US" sz="2400" dirty="0">
                <a:solidFill>
                  <a:srgbClr val="000000"/>
                </a:solidFill>
                <a:latin typeface="黑体" panose="02010609060101010101" pitchFamily="49" charset="-122"/>
                <a:ea typeface="黑体" panose="02010609060101010101" pitchFamily="49" charset="-122"/>
              </a:rPr>
              <a:t>），也可以是为了</a:t>
            </a:r>
            <a:r>
              <a:rPr lang="zh-CN" altLang="en-US" sz="2400" b="1" dirty="0">
                <a:solidFill>
                  <a:srgbClr val="000000"/>
                </a:solidFill>
                <a:latin typeface="黑体" panose="02010609060101010101" pitchFamily="49" charset="-122"/>
                <a:ea typeface="黑体" panose="02010609060101010101" pitchFamily="49" charset="-122"/>
              </a:rPr>
              <a:t>单位</a:t>
            </a:r>
            <a:r>
              <a:rPr lang="zh-CN" altLang="en-US" sz="2400" b="1" dirty="0">
                <a:solidFill>
                  <a:srgbClr val="0066FF"/>
                </a:solidFill>
                <a:latin typeface="黑体" panose="02010609060101010101" pitchFamily="49" charset="-122"/>
                <a:ea typeface="黑体" panose="02010609060101010101" pitchFamily="49" charset="-122"/>
              </a:rPr>
              <a:t>全体成员或者绝大多数成员</a:t>
            </a:r>
            <a:r>
              <a:rPr lang="zh-CN" altLang="en-US" sz="2400" dirty="0">
                <a:solidFill>
                  <a:srgbClr val="000000"/>
                </a:solidFill>
                <a:latin typeface="黑体" panose="02010609060101010101" pitchFamily="49" charset="-122"/>
                <a:ea typeface="黑体" panose="02010609060101010101" pitchFamily="49" charset="-122"/>
              </a:rPr>
              <a:t>的利益而实施犯罪行为（</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私分国有资产罪</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1</a:t>
            </a:r>
            <a:r>
              <a:rPr lang="zh-CN" altLang="en-US" sz="2400" dirty="0">
                <a:solidFill>
                  <a:srgbClr val="000000"/>
                </a:solidFill>
                <a:latin typeface="黑体" panose="02010609060101010101" pitchFamily="49" charset="-122"/>
                <a:ea typeface="黑体" panose="02010609060101010101" pitchFamily="49" charset="-122"/>
              </a:rPr>
              <a:t>）盗用</a:t>
            </a:r>
            <a:r>
              <a:rPr lang="zh-CN" altLang="en-US" sz="2400" b="1" dirty="0">
                <a:solidFill>
                  <a:srgbClr val="0066FF"/>
                </a:solidFill>
                <a:latin typeface="黑体" panose="02010609060101010101" pitchFamily="49" charset="-122"/>
                <a:ea typeface="黑体" panose="02010609060101010101" pitchFamily="49" charset="-122"/>
              </a:rPr>
              <a:t>单位名义</a:t>
            </a:r>
            <a:r>
              <a:rPr lang="zh-CN" altLang="en-US" sz="2400" dirty="0">
                <a:solidFill>
                  <a:srgbClr val="000000"/>
                </a:solidFill>
                <a:latin typeface="黑体" panose="02010609060101010101" pitchFamily="49" charset="-122"/>
                <a:ea typeface="黑体" panose="02010609060101010101" pitchFamily="49" charset="-122"/>
              </a:rPr>
              <a:t>，违法所得归</a:t>
            </a:r>
            <a:r>
              <a:rPr lang="zh-CN" altLang="en-US" sz="2400" b="1" dirty="0">
                <a:solidFill>
                  <a:srgbClr val="0066FF"/>
                </a:solidFill>
                <a:latin typeface="黑体" panose="02010609060101010101" pitchFamily="49" charset="-122"/>
                <a:ea typeface="黑体" panose="02010609060101010101" pitchFamily="49" charset="-122"/>
              </a:rPr>
              <a:t>个人所有</a:t>
            </a:r>
            <a:r>
              <a:rPr lang="zh-CN" altLang="en-US" sz="2400" dirty="0">
                <a:solidFill>
                  <a:srgbClr val="000000"/>
                </a:solidFill>
                <a:latin typeface="黑体" panose="02010609060101010101" pitchFamily="49" charset="-122"/>
                <a:ea typeface="黑体" panose="02010609060101010101" pitchFamily="49" charset="-122"/>
              </a:rPr>
              <a:t>的，不是为了单位利益实施的行为，因此，不能认定为成立单位犯罪。</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2</a:t>
            </a:r>
            <a:r>
              <a:rPr lang="zh-CN" altLang="en-US" sz="2400" dirty="0">
                <a:solidFill>
                  <a:srgbClr val="000000"/>
                </a:solidFill>
                <a:latin typeface="黑体" panose="02010609060101010101" pitchFamily="49" charset="-122"/>
                <a:ea typeface="黑体" panose="02010609060101010101" pitchFamily="49" charset="-122"/>
              </a:rPr>
              <a:t>）罪过形式包括：</a:t>
            </a:r>
            <a:r>
              <a:rPr lang="zh-CN" altLang="en-US" sz="2400" b="1" dirty="0">
                <a:solidFill>
                  <a:srgbClr val="0066FF"/>
                </a:solidFill>
                <a:latin typeface="黑体" panose="02010609060101010101" pitchFamily="49" charset="-122"/>
                <a:ea typeface="黑体" panose="02010609060101010101" pitchFamily="49" charset="-122"/>
              </a:rPr>
              <a:t>故意、过失。</a:t>
            </a:r>
            <a:r>
              <a:rPr lang="zh-CN" altLang="en-US" sz="2400" dirty="0">
                <a:solidFill>
                  <a:srgbClr val="000000"/>
                </a:solidFill>
                <a:latin typeface="黑体" panose="02010609060101010101" pitchFamily="49" charset="-122"/>
                <a:ea typeface="黑体" panose="02010609060101010101" pitchFamily="49" charset="-122"/>
              </a:rPr>
              <a:t>一般认为，单位犯罪是“为了单位的利益而实施犯罪”，多为故意犯罪，但单位犯罪亦不排除过失犯罪的可能性。</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刑法</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第二百二十九条的出具证明文件重大失实罪，</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刑法</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第一百三十七条规定的工程重大安全事故罪，这些过失犯罪均可以由单位构成，是</a:t>
            </a:r>
            <a:r>
              <a:rPr lang="zh-CN" altLang="en-US" sz="2400" b="1" dirty="0">
                <a:solidFill>
                  <a:srgbClr val="0066FF"/>
                </a:solidFill>
                <a:latin typeface="仿宋" panose="02010609060101010101" pitchFamily="49" charset="-122"/>
                <a:ea typeface="仿宋" panose="02010609060101010101" pitchFamily="49" charset="-122"/>
              </a:rPr>
              <a:t>单位在决策、生产过程中的失误</a:t>
            </a:r>
            <a:r>
              <a:rPr lang="zh-CN" altLang="en-US" sz="2400" dirty="0">
                <a:solidFill>
                  <a:srgbClr val="000000"/>
                </a:solidFill>
                <a:latin typeface="仿宋" panose="02010609060101010101" pitchFamily="49" charset="-122"/>
                <a:ea typeface="仿宋" panose="02010609060101010101" pitchFamily="49" charset="-122"/>
              </a:rPr>
              <a:t>所导致的。</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39F6CC0-07ED-4763-A47B-ABA11AE0413E}"/>
              </a:ext>
            </a:extLst>
          </p:cNvPr>
          <p:cNvSpPr/>
          <p:nvPr/>
        </p:nvSpPr>
        <p:spPr>
          <a:xfrm>
            <a:off x="0" y="620713"/>
            <a:ext cx="9144000" cy="4308872"/>
          </a:xfrm>
          <a:prstGeom prst="rect">
            <a:avLst/>
          </a:prstGeom>
        </p:spPr>
        <p:txBody>
          <a:bodyPr>
            <a:spAutoFit/>
          </a:bodyPr>
          <a:lstStyle/>
          <a:p>
            <a:pPr algn="just" eaLnBrk="1">
              <a:defRPr/>
            </a:pPr>
            <a:r>
              <a:rPr lang="zh-CN" altLang="en-US" sz="2400" b="1" dirty="0">
                <a:solidFill>
                  <a:srgbClr val="000000"/>
                </a:solidFill>
                <a:latin typeface="黑体" panose="02010609060101010101" pitchFamily="49" charset="-122"/>
                <a:ea typeface="黑体" panose="02010609060101010101" pitchFamily="49" charset="-122"/>
              </a:rPr>
              <a:t>    </a:t>
            </a:r>
            <a:r>
              <a:rPr lang="en-US" altLang="zh-CN" sz="2400" b="1" dirty="0">
                <a:solidFill>
                  <a:srgbClr val="000000"/>
                </a:solidFill>
                <a:latin typeface="黑体" panose="02010609060101010101" pitchFamily="49" charset="-122"/>
                <a:ea typeface="黑体" panose="02010609060101010101" pitchFamily="49" charset="-122"/>
              </a:rPr>
              <a:t>3.</a:t>
            </a:r>
            <a:r>
              <a:rPr lang="zh-CN" altLang="en-US" sz="2400" b="1" dirty="0">
                <a:solidFill>
                  <a:srgbClr val="000000"/>
                </a:solidFill>
                <a:latin typeface="黑体" panose="02010609060101010101" pitchFamily="49" charset="-122"/>
                <a:ea typeface="黑体" panose="02010609060101010101" pitchFamily="49" charset="-122"/>
              </a:rPr>
              <a:t>客观：单位决定、以单位名义实施、违法所得归单位</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b="1"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该行为由单位的决策机构按照单位的</a:t>
            </a:r>
            <a:r>
              <a:rPr lang="zh-CN" altLang="en-US" sz="2400" b="1" dirty="0">
                <a:solidFill>
                  <a:srgbClr val="0066FF"/>
                </a:solidFill>
                <a:latin typeface="黑体" panose="02010609060101010101" pitchFamily="49" charset="-122"/>
                <a:ea typeface="黑体" panose="02010609060101010101" pitchFamily="49" charset="-122"/>
              </a:rPr>
              <a:t>决策程序</a:t>
            </a:r>
            <a:r>
              <a:rPr lang="zh-CN" altLang="en-US" sz="2400" dirty="0">
                <a:solidFill>
                  <a:srgbClr val="000000"/>
                </a:solidFill>
                <a:latin typeface="黑体" panose="02010609060101010101" pitchFamily="49" charset="-122"/>
                <a:ea typeface="黑体" panose="02010609060101010101" pitchFamily="49" charset="-122"/>
              </a:rPr>
              <a:t>决定，并</a:t>
            </a:r>
            <a:r>
              <a:rPr lang="zh-CN" altLang="en-US" sz="2400" b="1" dirty="0">
                <a:solidFill>
                  <a:srgbClr val="0066FF"/>
                </a:solidFill>
                <a:latin typeface="黑体" panose="02010609060101010101" pitchFamily="49" charset="-122"/>
                <a:ea typeface="黑体" panose="02010609060101010101" pitchFamily="49" charset="-122"/>
              </a:rPr>
              <a:t>以单位名义</a:t>
            </a:r>
            <a:r>
              <a:rPr lang="zh-CN" altLang="en-US" sz="2400" dirty="0">
                <a:solidFill>
                  <a:srgbClr val="000000"/>
                </a:solidFill>
                <a:latin typeface="黑体" panose="02010609060101010101" pitchFamily="49" charset="-122"/>
                <a:ea typeface="黑体" panose="02010609060101010101" pitchFamily="49" charset="-122"/>
              </a:rPr>
              <a:t>由</a:t>
            </a:r>
            <a:r>
              <a:rPr lang="zh-CN" altLang="en-US" sz="2400" b="1" dirty="0">
                <a:solidFill>
                  <a:srgbClr val="0066FF"/>
                </a:solidFill>
                <a:latin typeface="黑体" panose="02010609060101010101" pitchFamily="49" charset="-122"/>
                <a:ea typeface="黑体" panose="02010609060101010101" pitchFamily="49" charset="-122"/>
              </a:rPr>
              <a:t>直接责任人员实施</a:t>
            </a:r>
            <a:r>
              <a:rPr lang="zh-CN" altLang="en-US" sz="2400" b="1" dirty="0">
                <a:solidFill>
                  <a:srgbClr val="000000"/>
                </a:solidFill>
                <a:latin typeface="黑体" panose="02010609060101010101" pitchFamily="49" charset="-122"/>
                <a:ea typeface="黑体" panose="02010609060101010101" pitchFamily="49" charset="-122"/>
              </a:rPr>
              <a:t>，犯罪所得为</a:t>
            </a:r>
            <a:r>
              <a:rPr lang="zh-CN" altLang="en-US" sz="2400" b="1" dirty="0">
                <a:solidFill>
                  <a:srgbClr val="0066FF"/>
                </a:solidFill>
                <a:latin typeface="黑体" panose="02010609060101010101" pitchFamily="49" charset="-122"/>
                <a:ea typeface="黑体" panose="02010609060101010101" pitchFamily="49" charset="-122"/>
              </a:rPr>
              <a:t>单位所有</a:t>
            </a:r>
            <a:r>
              <a:rPr lang="zh-CN" altLang="en-US" sz="2400" dirty="0">
                <a:solidFill>
                  <a:srgbClr val="000000"/>
                </a:solidFill>
                <a:latin typeface="黑体" panose="02010609060101010101" pitchFamily="49" charset="-122"/>
                <a:ea typeface="黑体" panose="02010609060101010101" pitchFamily="49" charset="-122"/>
              </a:rPr>
              <a:t>，但不排除以各种理由将非法所得分配给单位</a:t>
            </a:r>
            <a:r>
              <a:rPr lang="zh-CN" altLang="en-US" sz="2400" b="1" dirty="0">
                <a:solidFill>
                  <a:srgbClr val="0066FF"/>
                </a:solidFill>
                <a:latin typeface="黑体" panose="02010609060101010101" pitchFamily="49" charset="-122"/>
                <a:ea typeface="黑体" panose="02010609060101010101" pitchFamily="49" charset="-122"/>
              </a:rPr>
              <a:t>全体成员</a:t>
            </a:r>
            <a:r>
              <a:rPr lang="zh-CN" altLang="en-US" sz="2400" dirty="0">
                <a:solidFill>
                  <a:srgbClr val="000000"/>
                </a:solidFill>
                <a:latin typeface="黑体" panose="02010609060101010101" pitchFamily="49" charset="-122"/>
                <a:ea typeface="黑体" panose="02010609060101010101" pitchFamily="49" charset="-122"/>
              </a:rPr>
              <a:t>享有。</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刑法</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第三百九十六条私分国有资产、私分罚没财物罪。</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b="1" dirty="0">
                <a:solidFill>
                  <a:srgbClr val="000000"/>
                </a:solidFill>
                <a:latin typeface="仿宋" panose="02010609060101010101" pitchFamily="49" charset="-122"/>
                <a:ea typeface="仿宋" panose="02010609060101010101" pitchFamily="49" charset="-122"/>
              </a:rPr>
              <a:t>    4.</a:t>
            </a:r>
            <a:r>
              <a:rPr lang="zh-CN" altLang="en-US" sz="2400" b="1" dirty="0">
                <a:solidFill>
                  <a:srgbClr val="000000"/>
                </a:solidFill>
                <a:latin typeface="黑体" panose="02010609060101010101" pitchFamily="49" charset="-122"/>
                <a:ea typeface="黑体" panose="02010609060101010101" pitchFamily="49" charset="-122"/>
              </a:rPr>
              <a:t>法律特征：刑法</a:t>
            </a:r>
            <a:r>
              <a:rPr lang="zh-CN" altLang="en-US" sz="2400" b="1" dirty="0">
                <a:solidFill>
                  <a:srgbClr val="0066FF"/>
                </a:solidFill>
                <a:latin typeface="黑体" panose="02010609060101010101" pitchFamily="49" charset="-122"/>
                <a:ea typeface="黑体" panose="02010609060101010101" pitchFamily="49" charset="-122"/>
              </a:rPr>
              <a:t>明文规定</a:t>
            </a:r>
            <a:r>
              <a:rPr lang="zh-CN" altLang="en-US" sz="2400" b="1" dirty="0">
                <a:solidFill>
                  <a:srgbClr val="000000"/>
                </a:solidFill>
                <a:latin typeface="黑体" panose="02010609060101010101" pitchFamily="49" charset="-122"/>
                <a:ea typeface="黑体" panose="02010609060101010101" pitchFamily="49" charset="-122"/>
              </a:rPr>
              <a:t>可以由单位构成的犯罪</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b="1" dirty="0">
                <a:solidFill>
                  <a:srgbClr val="0066FF"/>
                </a:solidFill>
                <a:latin typeface="黑体" panose="02010609060101010101" pitchFamily="49" charset="-122"/>
                <a:ea typeface="黑体" panose="02010609060101010101" pitchFamily="49" charset="-122"/>
              </a:rPr>
              <a:t>传统型犯罪</a:t>
            </a:r>
            <a:r>
              <a:rPr lang="zh-CN" altLang="en-US" sz="2400" dirty="0">
                <a:solidFill>
                  <a:srgbClr val="000000"/>
                </a:solidFill>
                <a:latin typeface="黑体" panose="02010609060101010101" pitchFamily="49" charset="-122"/>
                <a:ea typeface="黑体" panose="02010609060101010101" pitchFamily="49" charset="-122"/>
              </a:rPr>
              <a:t>（自然犯）的主体一般是</a:t>
            </a:r>
            <a:r>
              <a:rPr lang="zh-CN" altLang="en-US" sz="2400" b="1" dirty="0">
                <a:solidFill>
                  <a:srgbClr val="0066FF"/>
                </a:solidFill>
                <a:latin typeface="黑体" panose="02010609060101010101" pitchFamily="49" charset="-122"/>
                <a:ea typeface="黑体" panose="02010609060101010101" pitchFamily="49" charset="-122"/>
              </a:rPr>
              <a:t>自然人</a:t>
            </a:r>
            <a:r>
              <a:rPr lang="zh-CN" altLang="en-US"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盗窃罪、诈骗罪、拐卖儿童罪等。</a:t>
            </a:r>
            <a:endParaRPr lang="en-US" altLang="zh-CN" sz="2400" dirty="0">
              <a:solidFill>
                <a:srgbClr val="000000"/>
              </a:solidFill>
              <a:latin typeface="仿宋" panose="02010609060101010101" pitchFamily="49" charset="-122"/>
              <a:ea typeface="仿宋" panose="02010609060101010101" pitchFamily="49"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39F6CC0-07ED-4763-A47B-ABA11AE0413E}"/>
              </a:ext>
            </a:extLst>
          </p:cNvPr>
          <p:cNvSpPr/>
          <p:nvPr/>
        </p:nvSpPr>
        <p:spPr>
          <a:xfrm>
            <a:off x="0" y="404664"/>
            <a:ext cx="9144000" cy="5878532"/>
          </a:xfrm>
          <a:prstGeom prst="rect">
            <a:avLst/>
          </a:prstGeom>
        </p:spPr>
        <p:txBody>
          <a:bodyPr>
            <a:spAutoFit/>
          </a:bodyPr>
          <a:lstStyle/>
          <a:p>
            <a:pPr algn="just" eaLnBrk="1">
              <a:defRPr/>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b="1" dirty="0">
                <a:solidFill>
                  <a:srgbClr val="000000"/>
                </a:solidFill>
                <a:latin typeface="黑体" panose="02010609060101010101" pitchFamily="49" charset="-122"/>
                <a:ea typeface="黑体" panose="02010609060101010101" pitchFamily="49" charset="-122"/>
              </a:rPr>
              <a:t>总结：</a:t>
            </a:r>
            <a:r>
              <a:rPr lang="zh-CN" altLang="en-US" sz="2400" dirty="0">
                <a:solidFill>
                  <a:srgbClr val="000000"/>
                </a:solidFill>
                <a:latin typeface="黑体" panose="02010609060101010101" pitchFamily="49" charset="-122"/>
                <a:ea typeface="黑体" panose="02010609060101010101" pitchFamily="49" charset="-122"/>
              </a:rPr>
              <a:t>根据</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刑法</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的规定</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1</a:t>
            </a:r>
            <a:r>
              <a:rPr lang="zh-CN" altLang="en-US" sz="2400" dirty="0">
                <a:solidFill>
                  <a:srgbClr val="000000"/>
                </a:solidFill>
                <a:latin typeface="黑体" panose="02010609060101010101" pitchFamily="49" charset="-122"/>
                <a:ea typeface="黑体" panose="02010609060101010101" pitchFamily="49" charset="-122"/>
              </a:rPr>
              <a:t>）暴力犯罪通常没有单位犯罪。</a:t>
            </a:r>
            <a:r>
              <a:rPr lang="zh-CN" altLang="en-US" sz="2400" dirty="0">
                <a:solidFill>
                  <a:srgbClr val="000000"/>
                </a:solidFill>
                <a:latin typeface="仿宋" panose="02010609060101010101" pitchFamily="49" charset="-122"/>
                <a:ea typeface="仿宋" panose="02010609060101010101" pitchFamily="49" charset="-122"/>
              </a:rPr>
              <a:t>例如，所有的税收发票犯罪都有单位犯罪，但抗税罪没有单位犯罪；妨害公务罪也没有单位犯罪。</a:t>
            </a:r>
            <a:r>
              <a:rPr lang="zh-CN" altLang="en-US" sz="2400" dirty="0">
                <a:solidFill>
                  <a:srgbClr val="000000"/>
                </a:solidFill>
                <a:latin typeface="黑体" panose="02010609060101010101" pitchFamily="49" charset="-122"/>
                <a:ea typeface="黑体" panose="02010609060101010101" pitchFamily="49" charset="-122"/>
              </a:rPr>
              <a:t>但根据</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刑法修正案（九）</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的规定，拒不执行判决、裁定罪有单位犯罪。</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0000"/>
                </a:solidFill>
                <a:latin typeface="黑体" panose="02010609060101010101" pitchFamily="49" charset="-122"/>
                <a:ea typeface="黑体" panose="02010609060101010101" pitchFamily="49" charset="-122"/>
              </a:rPr>
              <a:t>2</a:t>
            </a:r>
            <a:r>
              <a:rPr lang="zh-CN" altLang="en-US" sz="2400" dirty="0">
                <a:solidFill>
                  <a:srgbClr val="000000"/>
                </a:solidFill>
                <a:latin typeface="黑体" panose="02010609060101010101" pitchFamily="49" charset="-122"/>
                <a:ea typeface="黑体" panose="02010609060101010101" pitchFamily="49" charset="-122"/>
              </a:rPr>
              <a:t>）传统的自然犯通常没有单位犯罪。</a:t>
            </a:r>
            <a:r>
              <a:rPr lang="zh-CN" altLang="en-US" sz="2400" dirty="0">
                <a:solidFill>
                  <a:srgbClr val="000000"/>
                </a:solidFill>
                <a:latin typeface="仿宋" panose="02010609060101010101" pitchFamily="49" charset="-122"/>
                <a:ea typeface="仿宋" panose="02010609060101010101" pitchFamily="49" charset="-122"/>
              </a:rPr>
              <a:t>例如，杀人、伤害、放火、爆炸、抢劫、盗窃、敲诈勒索、诈骗（</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刑法</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第</a:t>
            </a:r>
            <a:r>
              <a:rPr lang="en-US" altLang="zh-CN" sz="2400" dirty="0">
                <a:solidFill>
                  <a:srgbClr val="000000"/>
                </a:solidFill>
                <a:latin typeface="仿宋" panose="02010609060101010101" pitchFamily="49" charset="-122"/>
                <a:ea typeface="仿宋" panose="02010609060101010101" pitchFamily="49" charset="-122"/>
              </a:rPr>
              <a:t>266</a:t>
            </a:r>
            <a:r>
              <a:rPr lang="zh-CN" altLang="en-US" sz="2400" dirty="0">
                <a:solidFill>
                  <a:srgbClr val="000000"/>
                </a:solidFill>
                <a:latin typeface="仿宋" panose="02010609060101010101" pitchFamily="49" charset="-122"/>
                <a:ea typeface="仿宋" panose="02010609060101010101" pitchFamily="49" charset="-122"/>
              </a:rPr>
              <a:t>条规定的普通诈骗）、强奸、拐卖等自然犯，</a:t>
            </a:r>
            <a:r>
              <a:rPr lang="zh-CN" altLang="en-US" sz="2400" dirty="0">
                <a:solidFill>
                  <a:srgbClr val="000000"/>
                </a:solidFill>
                <a:latin typeface="黑体" panose="02010609060101010101" pitchFamily="49" charset="-122"/>
                <a:ea typeface="黑体" panose="02010609060101010101" pitchFamily="49" charset="-122"/>
              </a:rPr>
              <a:t>通常没有单位犯罪。</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0000"/>
                </a:solidFill>
                <a:latin typeface="黑体" panose="02010609060101010101" pitchFamily="49" charset="-122"/>
                <a:ea typeface="黑体" panose="02010609060101010101" pitchFamily="49" charset="-122"/>
              </a:rPr>
              <a:t>3</a:t>
            </a:r>
            <a:r>
              <a:rPr lang="zh-CN" altLang="en-US" sz="2400" dirty="0">
                <a:solidFill>
                  <a:srgbClr val="000000"/>
                </a:solidFill>
                <a:latin typeface="黑体" panose="02010609060101010101" pitchFamily="49" charset="-122"/>
                <a:ea typeface="黑体" panose="02010609060101010101" pitchFamily="49" charset="-122"/>
              </a:rPr>
              <a:t>）货币犯罪（不含走私假币罪）没有单位犯罪。</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4</a:t>
            </a:r>
            <a:r>
              <a:rPr lang="zh-CN" altLang="en-US" sz="2400" dirty="0">
                <a:solidFill>
                  <a:srgbClr val="000000"/>
                </a:solidFill>
                <a:latin typeface="黑体" panose="02010609060101010101" pitchFamily="49" charset="-122"/>
                <a:ea typeface="黑体" panose="02010609060101010101" pitchFamily="49" charset="-122"/>
              </a:rPr>
              <a:t>）妨害国（边）境管理罪（骗取出境证件罪除外）没有单位犯罪。</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5</a:t>
            </a:r>
            <a:r>
              <a:rPr lang="zh-CN" altLang="en-US" sz="2400" dirty="0">
                <a:solidFill>
                  <a:srgbClr val="000000"/>
                </a:solidFill>
                <a:latin typeface="黑体" panose="02010609060101010101" pitchFamily="49" charset="-122"/>
                <a:ea typeface="黑体" panose="02010609060101010101" pitchFamily="49" charset="-122"/>
              </a:rPr>
              <a:t>）金融诈骗罪中有三种犯罪无单位犯罪，它们分别是贷款诈骗罪、信用卡诈骗罪有价证券诈骗罪。</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C46B2-04F2-C1D1-1C12-E5AAF881D3D7}"/>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8193C07A-BE9F-681A-A4F6-47F37BC63DCE}"/>
              </a:ext>
            </a:extLst>
          </p:cNvPr>
          <p:cNvSpPr/>
          <p:nvPr/>
        </p:nvSpPr>
        <p:spPr>
          <a:xfrm>
            <a:off x="0" y="404664"/>
            <a:ext cx="9144000" cy="5632311"/>
          </a:xfrm>
          <a:prstGeom prst="rect">
            <a:avLst/>
          </a:prstGeom>
        </p:spPr>
        <p:txBody>
          <a:bodyPr>
            <a:spAutoFit/>
          </a:bodyPr>
          <a:lstStyle/>
          <a:p>
            <a:pPr algn="just">
              <a:spcAft>
                <a:spcPts val="0"/>
              </a:spcAft>
            </a:pPr>
            <a:r>
              <a:rPr lang="zh-CN" altLang="en-US" sz="2400" b="1" dirty="0">
                <a:solidFill>
                  <a:srgbClr val="231F20"/>
                </a:solidFill>
                <a:latin typeface="黑体" panose="02010609060101010101" pitchFamily="49" charset="-122"/>
                <a:ea typeface="黑体" panose="02010609060101010101" pitchFamily="49" charset="-122"/>
              </a:rPr>
              <a:t>（三）单位犯罪的分类</a:t>
            </a:r>
            <a:endParaRPr lang="en-US" altLang="zh-CN" sz="2400" b="1" dirty="0">
              <a:solidFill>
                <a:srgbClr val="231F20"/>
              </a:solidFill>
              <a:latin typeface="黑体" panose="02010609060101010101" pitchFamily="49" charset="-122"/>
              <a:ea typeface="黑体" panose="02010609060101010101" pitchFamily="49" charset="-122"/>
            </a:endParaRPr>
          </a:p>
          <a:p>
            <a:pPr>
              <a:spcAft>
                <a:spcPts val="0"/>
              </a:spcAft>
            </a:pPr>
            <a:endParaRPr lang="en-US" altLang="zh-CN" sz="2400" b="1" dirty="0">
              <a:latin typeface="黑体" panose="02010609060101010101" pitchFamily="49" charset="-122"/>
              <a:ea typeface="黑体" panose="02010609060101010101" pitchFamily="49" charset="-122"/>
            </a:endParaRPr>
          </a:p>
          <a:p>
            <a:pPr>
              <a:spcAft>
                <a:spcPts val="0"/>
              </a:spcAft>
            </a:pPr>
            <a:r>
              <a:rPr lang="en-US" altLang="zh-CN" sz="2400" dirty="0">
                <a:solidFill>
                  <a:srgbClr val="231F20"/>
                </a:solidFill>
                <a:latin typeface="黑体" panose="02010609060101010101" pitchFamily="49" charset="-122"/>
                <a:ea typeface="黑体" panose="02010609060101010101" pitchFamily="49" charset="-122"/>
              </a:rPr>
              <a:t>    1.</a:t>
            </a:r>
            <a:r>
              <a:rPr lang="zh-CN" altLang="en-US" sz="2400" b="1" dirty="0">
                <a:solidFill>
                  <a:srgbClr val="0066FF"/>
                </a:solidFill>
                <a:latin typeface="黑体" panose="02010609060101010101" pitchFamily="49" charset="-122"/>
                <a:ea typeface="黑体" panose="02010609060101010101" pitchFamily="49" charset="-122"/>
              </a:rPr>
              <a:t>纯正的单位犯罪</a:t>
            </a:r>
            <a:r>
              <a:rPr lang="zh-CN" altLang="en-US" sz="2400" dirty="0">
                <a:solidFill>
                  <a:srgbClr val="231F20"/>
                </a:solidFill>
                <a:latin typeface="黑体" panose="02010609060101010101" pitchFamily="49" charset="-122"/>
                <a:ea typeface="黑体" panose="02010609060101010101" pitchFamily="49" charset="-122"/>
              </a:rPr>
              <a:t>指</a:t>
            </a:r>
            <a:r>
              <a:rPr lang="zh-CN" altLang="en-US" sz="2400" b="1" dirty="0">
                <a:solidFill>
                  <a:srgbClr val="0066FF"/>
                </a:solidFill>
                <a:latin typeface="黑体" panose="02010609060101010101" pitchFamily="49" charset="-122"/>
                <a:ea typeface="黑体" panose="02010609060101010101" pitchFamily="49" charset="-122"/>
              </a:rPr>
              <a:t>只能由单位实施</a:t>
            </a:r>
            <a:r>
              <a:rPr lang="zh-CN" altLang="en-US" sz="2400" dirty="0">
                <a:solidFill>
                  <a:srgbClr val="231F20"/>
                </a:solidFill>
                <a:latin typeface="黑体" panose="02010609060101010101" pitchFamily="49" charset="-122"/>
                <a:ea typeface="黑体" panose="02010609060101010101" pitchFamily="49" charset="-122"/>
              </a:rPr>
              <a:t>而不可能由自然人单独实施的犯罪。</a:t>
            </a:r>
            <a:endParaRPr lang="en-US" altLang="zh-CN" sz="2400" dirty="0">
              <a:solidFill>
                <a:srgbClr val="231F20"/>
              </a:solidFill>
              <a:latin typeface="黑体" panose="02010609060101010101" pitchFamily="49" charset="-122"/>
              <a:ea typeface="黑体" panose="02010609060101010101" pitchFamily="49" charset="-122"/>
            </a:endParaRPr>
          </a:p>
          <a:p>
            <a:pPr>
              <a:spcAft>
                <a:spcPts val="0"/>
              </a:spcAft>
            </a:pPr>
            <a:r>
              <a:rPr lang="en-US" altLang="zh-CN" sz="2400" dirty="0">
                <a:solidFill>
                  <a:srgbClr val="231F20"/>
                </a:solidFill>
                <a:latin typeface="黑体" panose="02010609060101010101" pitchFamily="49" charset="-122"/>
                <a:ea typeface="黑体" panose="02010609060101010101" pitchFamily="49" charset="-122"/>
              </a:rPr>
              <a:t>    </a:t>
            </a:r>
            <a:r>
              <a:rPr lang="zh-CN" altLang="en-US" sz="2400" dirty="0">
                <a:solidFill>
                  <a:srgbClr val="231F20"/>
                </a:solidFill>
                <a:latin typeface="仿宋" panose="02010609060101010101" pitchFamily="49" charset="-122"/>
                <a:ea typeface="仿宋" panose="02010609060101010101" pitchFamily="49" charset="-122"/>
              </a:rPr>
              <a:t>例</a:t>
            </a:r>
            <a:r>
              <a:rPr lang="en-US" altLang="zh-CN" sz="2400" dirty="0">
                <a:solidFill>
                  <a:srgbClr val="231F20"/>
                </a:solidFill>
                <a:latin typeface="仿宋" panose="02010609060101010101" pitchFamily="49" charset="-122"/>
                <a:ea typeface="仿宋" panose="02010609060101010101" pitchFamily="49" charset="-122"/>
              </a:rPr>
              <a:t>.</a:t>
            </a:r>
            <a:r>
              <a:rPr lang="zh-CN" altLang="en-US" sz="2400" dirty="0">
                <a:solidFill>
                  <a:srgbClr val="231F20"/>
                </a:solidFill>
                <a:latin typeface="仿宋" panose="02010609060101010101" pitchFamily="49" charset="-122"/>
                <a:ea typeface="仿宋" panose="02010609060101010101" pitchFamily="49" charset="-122"/>
              </a:rPr>
              <a:t>单位行贿罪、单位受贿罪、挪用特定款物罪、妨害清算罪等。</a:t>
            </a:r>
            <a:endParaRPr lang="en-US" altLang="zh-CN" sz="2400" dirty="0">
              <a:solidFill>
                <a:srgbClr val="231F20"/>
              </a:solidFill>
              <a:latin typeface="仿宋" panose="02010609060101010101" pitchFamily="49" charset="-122"/>
              <a:ea typeface="仿宋" panose="02010609060101010101" pitchFamily="49" charset="-122"/>
            </a:endParaRPr>
          </a:p>
          <a:p>
            <a:pPr>
              <a:spcAft>
                <a:spcPts val="0"/>
              </a:spcAft>
            </a:pPr>
            <a:r>
              <a:rPr lang="en-US" altLang="zh-CN" sz="2400" dirty="0">
                <a:solidFill>
                  <a:srgbClr val="231F20"/>
                </a:solidFill>
                <a:latin typeface="仿宋" panose="02010609060101010101" pitchFamily="49" charset="-122"/>
                <a:ea typeface="仿宋" panose="02010609060101010101" pitchFamily="49" charset="-122"/>
              </a:rPr>
              <a:t>    </a:t>
            </a:r>
            <a:r>
              <a:rPr lang="zh-CN" altLang="en-US" sz="2400" dirty="0">
                <a:solidFill>
                  <a:srgbClr val="231F20"/>
                </a:solidFill>
                <a:latin typeface="黑体" panose="02010609060101010101" pitchFamily="49" charset="-122"/>
                <a:ea typeface="黑体" panose="02010609060101010101" pitchFamily="49" charset="-122"/>
              </a:rPr>
              <a:t>但单位犯罪行为必须由自然人实施，这种情况下，当然要处罚自然人。</a:t>
            </a:r>
            <a:endParaRPr lang="en-US" altLang="zh-CN" sz="2400" dirty="0">
              <a:solidFill>
                <a:srgbClr val="231F20"/>
              </a:solidFill>
              <a:latin typeface="黑体" panose="02010609060101010101" pitchFamily="49" charset="-122"/>
              <a:ea typeface="黑体" panose="02010609060101010101" pitchFamily="49" charset="-122"/>
            </a:endParaRPr>
          </a:p>
          <a:p>
            <a:pPr>
              <a:spcAft>
                <a:spcPts val="0"/>
              </a:spcAft>
            </a:pPr>
            <a:endParaRPr lang="en-US" altLang="zh-CN" sz="2400" dirty="0">
              <a:solidFill>
                <a:srgbClr val="231F20"/>
              </a:solidFill>
              <a:latin typeface="黑体" panose="02010609060101010101" pitchFamily="49" charset="-122"/>
              <a:ea typeface="黑体" panose="02010609060101010101" pitchFamily="49" charset="-122"/>
            </a:endParaRPr>
          </a:p>
          <a:p>
            <a:pPr>
              <a:spcAft>
                <a:spcPts val="0"/>
              </a:spcAft>
            </a:pPr>
            <a:r>
              <a:rPr lang="en-US" altLang="zh-CN" sz="2400" dirty="0">
                <a:solidFill>
                  <a:srgbClr val="231F20"/>
                </a:solidFill>
                <a:latin typeface="黑体" panose="02010609060101010101" pitchFamily="49" charset="-122"/>
                <a:ea typeface="黑体" panose="02010609060101010101" pitchFamily="49" charset="-122"/>
              </a:rPr>
              <a:t>    2.</a:t>
            </a:r>
            <a:r>
              <a:rPr lang="zh-CN" altLang="en-US" sz="2400" b="1" dirty="0">
                <a:solidFill>
                  <a:srgbClr val="0066FF"/>
                </a:solidFill>
                <a:latin typeface="黑体" panose="02010609060101010101" pitchFamily="49" charset="-122"/>
                <a:ea typeface="黑体" panose="02010609060101010101" pitchFamily="49" charset="-122"/>
              </a:rPr>
              <a:t>不纯正的单位犯罪</a:t>
            </a:r>
            <a:r>
              <a:rPr lang="zh-CN" altLang="en-US" sz="2400" dirty="0">
                <a:solidFill>
                  <a:srgbClr val="231F20"/>
                </a:solidFill>
                <a:latin typeface="黑体" panose="02010609060101010101" pitchFamily="49" charset="-122"/>
                <a:ea typeface="黑体" panose="02010609060101010101" pitchFamily="49" charset="-122"/>
              </a:rPr>
              <a:t>指</a:t>
            </a:r>
            <a:r>
              <a:rPr lang="zh-CN" altLang="en-US" sz="2400" b="1" dirty="0">
                <a:solidFill>
                  <a:srgbClr val="0066FF"/>
                </a:solidFill>
                <a:latin typeface="黑体" panose="02010609060101010101" pitchFamily="49" charset="-122"/>
                <a:ea typeface="黑体" panose="02010609060101010101" pitchFamily="49" charset="-122"/>
              </a:rPr>
              <a:t>既可以由单位实施，也可以由自然人实施</a:t>
            </a:r>
            <a:r>
              <a:rPr lang="zh-CN" altLang="en-US" sz="2400" dirty="0">
                <a:solidFill>
                  <a:srgbClr val="231F20"/>
                </a:solidFill>
                <a:latin typeface="黑体" panose="02010609060101010101" pitchFamily="49" charset="-122"/>
                <a:ea typeface="黑体" panose="02010609060101010101" pitchFamily="49" charset="-122"/>
              </a:rPr>
              <a:t>的犯罪。</a:t>
            </a:r>
            <a:endParaRPr lang="en-US" altLang="zh-CN" sz="2400" dirty="0">
              <a:solidFill>
                <a:srgbClr val="231F20"/>
              </a:solidFill>
              <a:latin typeface="黑体" panose="02010609060101010101" pitchFamily="49" charset="-122"/>
              <a:ea typeface="黑体" panose="02010609060101010101" pitchFamily="49" charset="-122"/>
            </a:endParaRPr>
          </a:p>
          <a:p>
            <a:pPr>
              <a:spcAft>
                <a:spcPts val="0"/>
              </a:spcAft>
            </a:pPr>
            <a:endParaRPr lang="zh-CN" altLang="en-US" sz="2400" dirty="0">
              <a:latin typeface="黑体" panose="02010609060101010101" pitchFamily="49" charset="-122"/>
              <a:ea typeface="黑体" panose="02010609060101010101" pitchFamily="49" charset="-122"/>
            </a:endParaRPr>
          </a:p>
          <a:p>
            <a:pPr>
              <a:spcAft>
                <a:spcPts val="0"/>
              </a:spcAft>
            </a:pPr>
            <a:r>
              <a:rPr lang="zh-CN" altLang="en-US" sz="2400" dirty="0">
                <a:solidFill>
                  <a:srgbClr val="231F20"/>
                </a:solidFill>
                <a:latin typeface="黑体" panose="02010609060101010101" pitchFamily="49" charset="-122"/>
                <a:ea typeface="黑体" panose="02010609060101010101" pitchFamily="49" charset="-122"/>
              </a:rPr>
              <a:t>    </a:t>
            </a:r>
            <a:r>
              <a:rPr lang="zh-CN" altLang="en-US" sz="2400" dirty="0">
                <a:solidFill>
                  <a:srgbClr val="231F20"/>
                </a:solidFill>
                <a:latin typeface="仿宋" panose="02010609060101010101" pitchFamily="49" charset="-122"/>
                <a:ea typeface="仿宋" panose="02010609060101010101" pitchFamily="49" charset="-122"/>
              </a:rPr>
              <a:t>例</a:t>
            </a:r>
            <a:r>
              <a:rPr lang="en-US" altLang="zh-CN" sz="2400" dirty="0">
                <a:solidFill>
                  <a:srgbClr val="231F20"/>
                </a:solidFill>
                <a:latin typeface="仿宋" panose="02010609060101010101" pitchFamily="49" charset="-122"/>
                <a:ea typeface="仿宋" panose="02010609060101010101" pitchFamily="49" charset="-122"/>
              </a:rPr>
              <a:t>.</a:t>
            </a:r>
            <a:r>
              <a:rPr lang="zh-CN" altLang="en-US" sz="2400" dirty="0">
                <a:solidFill>
                  <a:srgbClr val="231F20"/>
                </a:solidFill>
                <a:latin typeface="仿宋" panose="02010609060101010101" pitchFamily="49" charset="-122"/>
                <a:ea typeface="仿宋" panose="02010609060101010101" pitchFamily="49" charset="-122"/>
              </a:rPr>
              <a:t>逃税罪、生产、销售伪劣产品罪、拒不执行判决裁定罪、集资诈骗罪、票据诈骗罪、金融凭证诈骗罪、信用证诈骗罪、保险诈骗罪等。</a:t>
            </a:r>
            <a:endParaRPr lang="zh-CN" altLang="en-US" sz="2400"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862593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2">
            <a:extLst>
              <a:ext uri="{FF2B5EF4-FFF2-40B4-BE49-F238E27FC236}">
                <a16:creationId xmlns:a16="http://schemas.microsoft.com/office/drawing/2014/main" id="{428FBD37-A7BD-628C-E034-24DBAC2485B6}"/>
              </a:ext>
            </a:extLst>
          </p:cNvPr>
          <p:cNvSpPr>
            <a:spLocks noChangeArrowheads="1"/>
          </p:cNvSpPr>
          <p:nvPr/>
        </p:nvSpPr>
        <p:spPr bwMode="auto">
          <a:xfrm>
            <a:off x="-15970" y="260648"/>
            <a:ext cx="3313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latin typeface="黑体" panose="02010609060101010101" pitchFamily="49" charset="-122"/>
                <a:ea typeface="黑体" panose="02010609060101010101" pitchFamily="49" charset="-122"/>
              </a:rPr>
              <a:t>（四）单位犯罪的处罚</a:t>
            </a:r>
          </a:p>
        </p:txBody>
      </p:sp>
      <p:sp>
        <p:nvSpPr>
          <p:cNvPr id="2" name="矩形 1">
            <a:extLst>
              <a:ext uri="{FF2B5EF4-FFF2-40B4-BE49-F238E27FC236}">
                <a16:creationId xmlns:a16="http://schemas.microsoft.com/office/drawing/2014/main" id="{C39F6CC0-07ED-4763-A47B-ABA11AE0413E}"/>
              </a:ext>
            </a:extLst>
          </p:cNvPr>
          <p:cNvSpPr/>
          <p:nvPr/>
        </p:nvSpPr>
        <p:spPr>
          <a:xfrm>
            <a:off x="89756" y="908720"/>
            <a:ext cx="8964488" cy="5262979"/>
          </a:xfrm>
          <a:prstGeom prst="rect">
            <a:avLst/>
          </a:prstGeom>
        </p:spPr>
        <p:txBody>
          <a:bodyPr wrap="square">
            <a:spAutoFit/>
          </a:bodyPr>
          <a:lstStyle/>
          <a:p>
            <a:pPr algn="just" eaLnBrk="1">
              <a:defRPr/>
            </a:pPr>
            <a:r>
              <a:rPr lang="zh-CN" altLang="en-US" sz="2400" b="1" dirty="0">
                <a:solidFill>
                  <a:srgbClr val="000000"/>
                </a:solidFill>
                <a:latin typeface="黑体" panose="02010609060101010101" pitchFamily="49" charset="-122"/>
                <a:ea typeface="黑体" panose="02010609060101010101" pitchFamily="49" charset="-122"/>
              </a:rPr>
              <a:t>    （一）原则上：</a:t>
            </a:r>
            <a:r>
              <a:rPr lang="zh-CN" altLang="en-US" sz="2400" b="1" dirty="0">
                <a:solidFill>
                  <a:srgbClr val="0066FF"/>
                </a:solidFill>
                <a:latin typeface="黑体" panose="02010609060101010101" pitchFamily="49" charset="-122"/>
                <a:ea typeface="黑体" panose="02010609060101010101" pitchFamily="49" charset="-122"/>
              </a:rPr>
              <a:t>双罚制</a:t>
            </a:r>
            <a:r>
              <a:rPr lang="zh-CN" altLang="en-US" sz="2400" b="1" dirty="0">
                <a:solidFill>
                  <a:srgbClr val="000000"/>
                </a:solidFill>
                <a:latin typeface="黑体" panose="02010609060101010101" pitchFamily="49" charset="-122"/>
                <a:ea typeface="黑体" panose="02010609060101010101" pitchFamily="49" charset="-122"/>
              </a:rPr>
              <a:t>，既罚单位，也罚个人（主管人员和直接责任人）</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1.</a:t>
            </a:r>
            <a:r>
              <a:rPr lang="zh-CN" altLang="en-US" sz="2400" dirty="0">
                <a:solidFill>
                  <a:srgbClr val="000000"/>
                </a:solidFill>
                <a:latin typeface="黑体" panose="02010609060101010101" pitchFamily="49" charset="-122"/>
                <a:ea typeface="黑体" panose="02010609060101010101" pitchFamily="49" charset="-122"/>
              </a:rPr>
              <a:t>对单位本身只能判处</a:t>
            </a:r>
            <a:r>
              <a:rPr lang="zh-CN" altLang="en-US" sz="2400" dirty="0">
                <a:solidFill>
                  <a:srgbClr val="0066FF"/>
                </a:solidFill>
                <a:latin typeface="黑体" panose="02010609060101010101" pitchFamily="49" charset="-122"/>
                <a:ea typeface="黑体" panose="02010609060101010101" pitchFamily="49" charset="-122"/>
              </a:rPr>
              <a:t>罚金</a:t>
            </a:r>
            <a:r>
              <a:rPr lang="zh-CN" altLang="en-US" sz="2400" dirty="0">
                <a:solidFill>
                  <a:srgbClr val="000000"/>
                </a:solidFill>
                <a:latin typeface="黑体" panose="02010609060101010101" pitchFamily="49" charset="-122"/>
                <a:ea typeface="黑体" panose="02010609060101010101" pitchFamily="49" charset="-122"/>
              </a:rPr>
              <a:t>，</a:t>
            </a:r>
            <a:r>
              <a:rPr lang="zh-CN" altLang="en-US" sz="2400" b="1" dirty="0">
                <a:solidFill>
                  <a:srgbClr val="0066FF"/>
                </a:solidFill>
                <a:latin typeface="黑体" panose="02010609060101010101" pitchFamily="49" charset="-122"/>
                <a:ea typeface="黑体" panose="02010609060101010101" pitchFamily="49" charset="-122"/>
              </a:rPr>
              <a:t>不能判处没收财产</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2.</a:t>
            </a:r>
            <a:r>
              <a:rPr lang="zh-CN" altLang="en-US" sz="2400" dirty="0">
                <a:solidFill>
                  <a:srgbClr val="000000"/>
                </a:solidFill>
                <a:latin typeface="黑体" panose="02010609060101010101" pitchFamily="49" charset="-122"/>
                <a:ea typeface="黑体" panose="02010609060101010101" pitchFamily="49" charset="-122"/>
              </a:rPr>
              <a:t>所处罚的个人，必须是参与犯罪的人。不能因为单位构成犯罪，便处罚没有参与犯罪的主管人员。</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3.</a:t>
            </a:r>
            <a:r>
              <a:rPr lang="zh-CN" altLang="en-US" sz="2400" dirty="0">
                <a:solidFill>
                  <a:srgbClr val="000000"/>
                </a:solidFill>
                <a:latin typeface="黑体" panose="02010609060101010101" pitchFamily="49" charset="-122"/>
                <a:ea typeface="黑体" panose="02010609060101010101" pitchFamily="49" charset="-122"/>
              </a:rPr>
              <a:t>所处罚的个人，只能是两类人（</a:t>
            </a:r>
            <a:r>
              <a:rPr lang="zh-CN" altLang="en-US" sz="2400" b="1" dirty="0">
                <a:solidFill>
                  <a:srgbClr val="0066FF"/>
                </a:solidFill>
                <a:latin typeface="黑体" panose="02010609060101010101" pitchFamily="49" charset="-122"/>
                <a:ea typeface="黑体" panose="02010609060101010101" pitchFamily="49" charset="-122"/>
              </a:rPr>
              <a:t>直接负责的主管人员</a:t>
            </a:r>
            <a:r>
              <a:rPr lang="zh-CN" altLang="en-US" sz="2400" dirty="0">
                <a:solidFill>
                  <a:srgbClr val="000000"/>
                </a:solidFill>
                <a:latin typeface="黑体" panose="02010609060101010101" pitchFamily="49" charset="-122"/>
                <a:ea typeface="黑体" panose="02010609060101010101" pitchFamily="49" charset="-122"/>
              </a:rPr>
              <a:t>和</a:t>
            </a:r>
            <a:r>
              <a:rPr lang="zh-CN" altLang="en-US" sz="2400" b="1" dirty="0">
                <a:solidFill>
                  <a:srgbClr val="0066FF"/>
                </a:solidFill>
                <a:latin typeface="黑体" panose="02010609060101010101" pitchFamily="49" charset="-122"/>
                <a:ea typeface="黑体" panose="02010609060101010101" pitchFamily="49" charset="-122"/>
              </a:rPr>
              <a:t>其他直接责任人</a:t>
            </a:r>
            <a:r>
              <a:rPr lang="zh-CN" altLang="en-US" sz="2400" dirty="0">
                <a:solidFill>
                  <a:srgbClr val="000000"/>
                </a:solidFill>
                <a:latin typeface="黑体" panose="02010609060101010101" pitchFamily="49" charset="-122"/>
                <a:ea typeface="黑体" panose="02010609060101010101" pitchFamily="49" charset="-122"/>
              </a:rPr>
              <a:t>）。其他人即使参与了单位犯罪，也不得处罚。</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4.</a:t>
            </a:r>
            <a:r>
              <a:rPr lang="zh-CN" altLang="en-US" sz="2400" dirty="0">
                <a:solidFill>
                  <a:srgbClr val="000000"/>
                </a:solidFill>
                <a:latin typeface="黑体" panose="02010609060101010101" pitchFamily="49" charset="-122"/>
                <a:ea typeface="黑体" panose="02010609060101010101" pitchFamily="49" charset="-122"/>
              </a:rPr>
              <a:t>处罚个人时，数个个人之间可以构成共同犯罪。但该共同犯罪是处在单位犯罪的框架下的，是为了明确各个人的责任大小、量刑轻重。</a:t>
            </a:r>
            <a:endParaRPr lang="en-US" altLang="zh-CN" sz="2400" dirty="0">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12F69-E3DF-E912-D2A8-13D6E9D218BC}"/>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E2DEA7DF-3184-9144-F964-22AB64F2CA0A}"/>
              </a:ext>
            </a:extLst>
          </p:cNvPr>
          <p:cNvSpPr/>
          <p:nvPr/>
        </p:nvSpPr>
        <p:spPr>
          <a:xfrm>
            <a:off x="89756" y="908720"/>
            <a:ext cx="8964488" cy="4154984"/>
          </a:xfrm>
          <a:prstGeom prst="rect">
            <a:avLst/>
          </a:prstGeom>
        </p:spPr>
        <p:txBody>
          <a:bodyPr wrap="square">
            <a:spAutoFit/>
          </a:bodyPr>
          <a:lstStyle/>
          <a:p>
            <a:pPr algn="just" eaLnBrk="1">
              <a:defRPr/>
            </a:pPr>
            <a:endParaRPr lang="en-US" altLang="zh-CN" sz="2400" b="1" dirty="0">
              <a:solidFill>
                <a:srgbClr val="0066FF"/>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b="1" dirty="0">
                <a:solidFill>
                  <a:srgbClr val="000000"/>
                </a:solidFill>
                <a:latin typeface="黑体" panose="02010609060101010101" pitchFamily="49" charset="-122"/>
                <a:ea typeface="黑体" panose="02010609060101010101" pitchFamily="49" charset="-122"/>
              </a:rPr>
              <a:t>（二）例外：单罚制</a:t>
            </a:r>
            <a:r>
              <a:rPr lang="en-US" altLang="zh-CN"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000000"/>
                </a:solidFill>
                <a:latin typeface="黑体" panose="02010609060101010101" pitchFamily="49" charset="-122"/>
                <a:ea typeface="黑体" panose="02010609060101010101" pitchFamily="49" charset="-122"/>
              </a:rPr>
              <a:t>对单位的</a:t>
            </a:r>
            <a:r>
              <a:rPr lang="zh-CN" altLang="en-US" sz="2400" b="1" dirty="0">
                <a:solidFill>
                  <a:srgbClr val="0066FF"/>
                </a:solidFill>
                <a:latin typeface="黑体" panose="02010609060101010101" pitchFamily="49" charset="-122"/>
                <a:ea typeface="黑体" panose="02010609060101010101" pitchFamily="49" charset="-122"/>
              </a:rPr>
              <a:t>直接负责人员</a:t>
            </a:r>
            <a:r>
              <a:rPr lang="zh-CN" altLang="en-US" sz="2400" b="1" dirty="0">
                <a:solidFill>
                  <a:srgbClr val="000000"/>
                </a:solidFill>
                <a:latin typeface="黑体" panose="02010609060101010101" pitchFamily="49" charset="-122"/>
                <a:ea typeface="黑体" panose="02010609060101010101" pitchFamily="49" charset="-122"/>
              </a:rPr>
              <a:t>判处刑罚，否则有株连无辜之嫌</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工程重大安全事故罪、私分国有资产罪、提供虚假财会报告罪、强迫职工劳动罪、雇用童工从事危重劳动罪、妨害清算罪、消防责任事故罪、重大劳动安全事故罪、资助危害国家安全犯罪活动罪。这类犯罪，之所以</a:t>
            </a:r>
            <a:r>
              <a:rPr lang="zh-CN" altLang="en-US" sz="2400" b="1" dirty="0">
                <a:solidFill>
                  <a:srgbClr val="0066FF"/>
                </a:solidFill>
                <a:latin typeface="仿宋" panose="02010609060101010101" pitchFamily="49" charset="-122"/>
                <a:ea typeface="仿宋" panose="02010609060101010101" pitchFamily="49" charset="-122"/>
              </a:rPr>
              <a:t>仅仅处罚自然人，而不处罚单位</a:t>
            </a:r>
            <a:r>
              <a:rPr lang="zh-CN" altLang="en-US" sz="2400" b="1"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其理由在于：该类单位犯罪，</a:t>
            </a:r>
            <a:r>
              <a:rPr lang="zh-CN" altLang="en-US" sz="2400" b="1" dirty="0">
                <a:solidFill>
                  <a:srgbClr val="0066FF"/>
                </a:solidFill>
                <a:latin typeface="仿宋" panose="02010609060101010101" pitchFamily="49" charset="-122"/>
                <a:ea typeface="仿宋" panose="02010609060101010101" pitchFamily="49" charset="-122"/>
              </a:rPr>
              <a:t>单位自身的利益已经受到了重创，</a:t>
            </a:r>
            <a:r>
              <a:rPr lang="zh-CN" altLang="en-US" sz="2400" dirty="0">
                <a:solidFill>
                  <a:srgbClr val="000000"/>
                </a:solidFill>
                <a:latin typeface="仿宋" panose="02010609060101010101" pitchFamily="49" charset="-122"/>
                <a:ea typeface="仿宋" panose="02010609060101010101" pitchFamily="49" charset="-122"/>
              </a:rPr>
              <a:t>如私分国有资产罪，单位本身并没有从单位犯罪中获益，再处罚单位就不太合适了。</a:t>
            </a:r>
            <a:endParaRPr lang="en-US" altLang="zh-CN" sz="2400" dirty="0">
              <a:solidFill>
                <a:srgbClr val="00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4264015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2">
            <a:extLst>
              <a:ext uri="{FF2B5EF4-FFF2-40B4-BE49-F238E27FC236}">
                <a16:creationId xmlns:a16="http://schemas.microsoft.com/office/drawing/2014/main" id="{AA0F4136-A9F0-686D-8BA1-B188D3EFB57A}"/>
              </a:ext>
            </a:extLst>
          </p:cNvPr>
          <p:cNvSpPr>
            <a:spLocks noChangeArrowheads="1"/>
          </p:cNvSpPr>
          <p:nvPr/>
        </p:nvSpPr>
        <p:spPr bwMode="auto">
          <a:xfrm>
            <a:off x="539552" y="404664"/>
            <a:ext cx="5184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latin typeface="黑体" panose="02010609060101010101" pitchFamily="49" charset="-122"/>
                <a:ea typeface="黑体" panose="02010609060101010101" pitchFamily="49" charset="-122"/>
              </a:rPr>
              <a:t>（三）不以单位犯罪论处的情形</a:t>
            </a:r>
          </a:p>
        </p:txBody>
      </p:sp>
      <p:sp>
        <p:nvSpPr>
          <p:cNvPr id="2" name="矩形 1">
            <a:extLst>
              <a:ext uri="{FF2B5EF4-FFF2-40B4-BE49-F238E27FC236}">
                <a16:creationId xmlns:a16="http://schemas.microsoft.com/office/drawing/2014/main" id="{C39F6CC0-07ED-4763-A47B-ABA11AE0413E}"/>
              </a:ext>
            </a:extLst>
          </p:cNvPr>
          <p:cNvSpPr/>
          <p:nvPr/>
        </p:nvSpPr>
        <p:spPr>
          <a:xfrm>
            <a:off x="100976" y="1052736"/>
            <a:ext cx="8942048" cy="5262979"/>
          </a:xfrm>
          <a:prstGeom prst="rect">
            <a:avLst/>
          </a:prstGeom>
        </p:spPr>
        <p:txBody>
          <a:bodyPr wrap="square">
            <a:spAutoFit/>
          </a:bodyPr>
          <a:lstStyle/>
          <a:p>
            <a:pPr algn="just" eaLnBrk="1">
              <a:defRPr/>
            </a:pPr>
            <a:r>
              <a:rPr lang="en-US" altLang="zh-CN" sz="2400" dirty="0">
                <a:solidFill>
                  <a:srgbClr val="000000"/>
                </a:solidFill>
                <a:latin typeface="+mn-ea"/>
                <a:ea typeface="+mn-ea"/>
              </a:rPr>
              <a:t>    1.</a:t>
            </a:r>
            <a:r>
              <a:rPr lang="zh-CN" altLang="en-US" sz="2400" b="1" dirty="0">
                <a:solidFill>
                  <a:srgbClr val="0066FF"/>
                </a:solidFill>
                <a:latin typeface="黑体" panose="02010609060101010101" pitchFamily="49" charset="-122"/>
                <a:ea typeface="黑体" panose="02010609060101010101" pitchFamily="49" charset="-122"/>
              </a:rPr>
              <a:t>个人为进行违法犯罪活动</a:t>
            </a:r>
            <a:r>
              <a:rPr lang="zh-CN" altLang="en-US" sz="2400" dirty="0">
                <a:solidFill>
                  <a:srgbClr val="000000"/>
                </a:solidFill>
                <a:latin typeface="+mn-ea"/>
                <a:ea typeface="+mn-ea"/>
              </a:rPr>
              <a:t>而设立的公司、企业、事业单位。（打着单位的帽子，行个人犯罪之实）</a:t>
            </a:r>
            <a:r>
              <a:rPr lang="en-US" altLang="zh-CN" sz="2400" dirty="0">
                <a:solidFill>
                  <a:srgbClr val="000000"/>
                </a:solidFill>
                <a:latin typeface="+mn-ea"/>
                <a:ea typeface="+mn-ea"/>
              </a:rPr>
              <a:t>----</a:t>
            </a:r>
            <a:r>
              <a:rPr lang="zh-CN" altLang="en-US" sz="2400" b="1" dirty="0">
                <a:solidFill>
                  <a:srgbClr val="0066FF"/>
                </a:solidFill>
                <a:latin typeface="黑体" panose="02010609060101010101" pitchFamily="49" charset="-122"/>
                <a:ea typeface="黑体" panose="02010609060101010101" pitchFamily="49" charset="-122"/>
              </a:rPr>
              <a:t>单位本身不具有合法性，不应以单位犯罪论处</a:t>
            </a:r>
            <a:endParaRPr lang="en-US" altLang="zh-CN" sz="2400" b="1" dirty="0">
              <a:solidFill>
                <a:srgbClr val="0066FF"/>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en-US" altLang="zh-CN" sz="2400" dirty="0">
                <a:solidFill>
                  <a:srgbClr val="000000"/>
                </a:solidFill>
                <a:latin typeface="+mn-ea"/>
                <a:ea typeface="+mn-ea"/>
              </a:rPr>
              <a:t>2.</a:t>
            </a:r>
            <a:r>
              <a:rPr lang="zh-CN" altLang="en-US" sz="2400" dirty="0">
                <a:solidFill>
                  <a:srgbClr val="000000"/>
                </a:solidFill>
                <a:latin typeface="+mn-ea"/>
                <a:ea typeface="+mn-ea"/>
              </a:rPr>
              <a:t>公司、企业、事业单位设立后，以</a:t>
            </a:r>
            <a:r>
              <a:rPr lang="zh-CN" altLang="en-US" sz="2400" b="1" dirty="0">
                <a:solidFill>
                  <a:srgbClr val="0066FF"/>
                </a:solidFill>
                <a:latin typeface="黑体" panose="02010609060101010101" pitchFamily="49" charset="-122"/>
                <a:ea typeface="黑体" panose="02010609060101010101" pitchFamily="49" charset="-122"/>
              </a:rPr>
              <a:t>实施犯罪为主要活动的。</a:t>
            </a:r>
            <a:r>
              <a:rPr lang="en-US" altLang="zh-CN" sz="2400" dirty="0">
                <a:solidFill>
                  <a:srgbClr val="000000"/>
                </a:solidFill>
                <a:latin typeface="+mn-ea"/>
                <a:ea typeface="+mn-ea"/>
              </a:rPr>
              <a:t>----</a:t>
            </a:r>
            <a:r>
              <a:rPr lang="zh-CN" altLang="en-US" sz="2400" dirty="0">
                <a:solidFill>
                  <a:srgbClr val="000000"/>
                </a:solidFill>
                <a:latin typeface="+mn-ea"/>
                <a:ea typeface="+mn-ea"/>
              </a:rPr>
              <a:t>单位本身虽具有合法性，但主要是实施违法犯罪活动，这种情形下，如果认定为是单位犯罪，对自然人的处罚会相对较轻，会放纵犯罪分子。</a:t>
            </a:r>
            <a:endParaRPr lang="en-US" altLang="zh-CN" sz="2400" dirty="0">
              <a:solidFill>
                <a:srgbClr val="000000"/>
              </a:solidFill>
              <a:latin typeface="+mn-ea"/>
              <a:ea typeface="+mn-ea"/>
            </a:endParaRPr>
          </a:p>
          <a:p>
            <a:pPr algn="just" eaLnBrk="1">
              <a:defRPr/>
            </a:pPr>
            <a:endParaRPr lang="en-US" altLang="zh-CN" sz="2400" dirty="0">
              <a:solidFill>
                <a:srgbClr val="000000"/>
              </a:solidFill>
              <a:latin typeface="+mn-ea"/>
              <a:ea typeface="+mn-ea"/>
            </a:endParaRPr>
          </a:p>
          <a:p>
            <a:pPr algn="just" eaLnBrk="1">
              <a:defRPr/>
            </a:pPr>
            <a:r>
              <a:rPr lang="en-US" altLang="zh-CN" sz="2400" dirty="0">
                <a:solidFill>
                  <a:srgbClr val="000000"/>
                </a:solidFill>
                <a:latin typeface="+mn-ea"/>
                <a:ea typeface="+mn-ea"/>
              </a:rPr>
              <a:t>    3.</a:t>
            </a:r>
            <a:r>
              <a:rPr lang="zh-CN" altLang="en-US" sz="2400" b="1" dirty="0">
                <a:solidFill>
                  <a:srgbClr val="0066FF"/>
                </a:solidFill>
                <a:latin typeface="黑体" panose="02010609060101010101" pitchFamily="49" charset="-122"/>
                <a:ea typeface="黑体" panose="02010609060101010101" pitchFamily="49" charset="-122"/>
              </a:rPr>
              <a:t>盗用单位名义</a:t>
            </a:r>
            <a:r>
              <a:rPr lang="zh-CN" altLang="en-US" sz="2400" dirty="0">
                <a:solidFill>
                  <a:srgbClr val="000000"/>
                </a:solidFill>
                <a:latin typeface="+mn-ea"/>
                <a:ea typeface="+mn-ea"/>
              </a:rPr>
              <a:t>实施犯罪，违法所得由实施犯罪的</a:t>
            </a:r>
            <a:r>
              <a:rPr lang="zh-CN" altLang="en-US" sz="2400" b="1" dirty="0">
                <a:solidFill>
                  <a:srgbClr val="0066FF"/>
                </a:solidFill>
                <a:latin typeface="黑体" panose="02010609060101010101" pitchFamily="49" charset="-122"/>
                <a:ea typeface="黑体" panose="02010609060101010101" pitchFamily="49" charset="-122"/>
              </a:rPr>
              <a:t>个人私分</a:t>
            </a:r>
            <a:r>
              <a:rPr lang="zh-CN" altLang="en-US" sz="2400" dirty="0">
                <a:solidFill>
                  <a:srgbClr val="000000"/>
                </a:solidFill>
                <a:latin typeface="+mn-ea"/>
                <a:ea typeface="+mn-ea"/>
              </a:rPr>
              <a:t>的，依照刑法有关自然人犯罪的规定定罪处罚。</a:t>
            </a:r>
            <a:r>
              <a:rPr lang="en-US" altLang="zh-CN" sz="2400" dirty="0">
                <a:solidFill>
                  <a:srgbClr val="000000"/>
                </a:solidFill>
                <a:latin typeface="+mn-ea"/>
                <a:ea typeface="+mn-ea"/>
              </a:rPr>
              <a:t>----</a:t>
            </a:r>
            <a:r>
              <a:rPr lang="zh-CN" altLang="en-US" sz="2400" dirty="0">
                <a:solidFill>
                  <a:srgbClr val="000000"/>
                </a:solidFill>
                <a:latin typeface="+mn-ea"/>
                <a:ea typeface="+mn-ea"/>
              </a:rPr>
              <a:t>此种情形下，利益并没有归单位所有。因此，不成立单位犯罪。</a:t>
            </a:r>
            <a:endParaRPr lang="en-US" altLang="zh-CN" sz="2400" dirty="0">
              <a:solidFill>
                <a:srgbClr val="000000"/>
              </a:solidFill>
              <a:latin typeface="+mn-ea"/>
              <a:ea typeface="+mn-ea"/>
            </a:endParaRPr>
          </a:p>
          <a:p>
            <a:pPr algn="just" eaLnBrk="1">
              <a:defRPr/>
            </a:pPr>
            <a:endParaRPr lang="en-US" altLang="zh-CN" sz="2400" dirty="0">
              <a:solidFill>
                <a:srgbClr val="000000"/>
              </a:solidFill>
              <a:latin typeface="+mn-ea"/>
              <a:ea typeface="+mn-ea"/>
            </a:endParaRPr>
          </a:p>
          <a:p>
            <a:pPr algn="just" eaLnBrk="1">
              <a:defRPr/>
            </a:pPr>
            <a:r>
              <a:rPr lang="en-US" altLang="zh-CN" sz="2400" dirty="0">
                <a:solidFill>
                  <a:srgbClr val="000000"/>
                </a:solidFill>
                <a:latin typeface="+mn-ea"/>
                <a:ea typeface="+mn-ea"/>
              </a:rPr>
              <a:t>    4.</a:t>
            </a:r>
            <a:r>
              <a:rPr lang="zh-CN" altLang="en-US" sz="2400" b="1" dirty="0">
                <a:solidFill>
                  <a:srgbClr val="0066FF"/>
                </a:solidFill>
                <a:latin typeface="黑体" panose="02010609060101010101" pitchFamily="49" charset="-122"/>
                <a:ea typeface="黑体" panose="02010609060101010101" pitchFamily="49" charset="-122"/>
              </a:rPr>
              <a:t>法律没有规定</a:t>
            </a:r>
            <a:r>
              <a:rPr lang="zh-CN" altLang="en-US" sz="2400" dirty="0">
                <a:solidFill>
                  <a:srgbClr val="000000"/>
                </a:solidFill>
                <a:latin typeface="+mn-ea"/>
                <a:ea typeface="+mn-ea"/>
              </a:rPr>
              <a:t>可以由单位构成的犯罪。</a:t>
            </a:r>
            <a:endParaRPr lang="en-US" altLang="zh-CN" sz="2400" dirty="0">
              <a:solidFill>
                <a:srgbClr val="000000"/>
              </a:solidFill>
              <a:latin typeface="仿宋" panose="02010609060101010101" pitchFamily="49" charset="-122"/>
              <a:ea typeface="仿宋" panose="02010609060101010101" pitchFamily="49"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39F6CC0-07ED-4763-A47B-ABA11AE0413E}"/>
              </a:ext>
            </a:extLst>
          </p:cNvPr>
          <p:cNvSpPr/>
          <p:nvPr/>
        </p:nvSpPr>
        <p:spPr>
          <a:xfrm>
            <a:off x="125760" y="620688"/>
            <a:ext cx="8892480" cy="4524315"/>
          </a:xfrm>
          <a:prstGeom prst="rect">
            <a:avLst/>
          </a:prstGeom>
        </p:spPr>
        <p:txBody>
          <a:bodyPr wrap="square">
            <a:spAutoFit/>
          </a:bodyPr>
          <a:lstStyle/>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（四）单位行为</a:t>
            </a:r>
            <a:r>
              <a:rPr lang="zh-CN" altLang="en-US" sz="2400" b="1" dirty="0">
                <a:solidFill>
                  <a:srgbClr val="0066FF"/>
                </a:solidFill>
                <a:latin typeface="黑体" panose="02010609060101010101" pitchFamily="49" charset="-122"/>
                <a:ea typeface="黑体" panose="02010609060101010101" pitchFamily="49" charset="-122"/>
              </a:rPr>
              <a:t>主体变更</a:t>
            </a:r>
            <a:r>
              <a:rPr lang="zh-CN" altLang="en-US" sz="2400" dirty="0">
                <a:solidFill>
                  <a:srgbClr val="000000"/>
                </a:solidFill>
                <a:latin typeface="黑体" panose="02010609060101010101" pitchFamily="49" charset="-122"/>
                <a:ea typeface="黑体" panose="02010609060101010101" pitchFamily="49" charset="-122"/>
              </a:rPr>
              <a:t>的处理</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1.</a:t>
            </a:r>
            <a:r>
              <a:rPr lang="zh-CN" altLang="en-US" sz="2400" dirty="0">
                <a:solidFill>
                  <a:srgbClr val="000000"/>
                </a:solidFill>
                <a:latin typeface="黑体" panose="02010609060101010101" pitchFamily="49" charset="-122"/>
                <a:ea typeface="黑体" panose="02010609060101010101" pitchFamily="49" charset="-122"/>
              </a:rPr>
              <a:t>单位犯罪后，涉嫌犯罪的单位被</a:t>
            </a:r>
            <a:r>
              <a:rPr lang="zh-CN" altLang="en-US" sz="2400" b="1" dirty="0">
                <a:solidFill>
                  <a:srgbClr val="0066FF"/>
                </a:solidFill>
                <a:latin typeface="黑体" panose="02010609060101010101" pitchFamily="49" charset="-122"/>
                <a:ea typeface="黑体" panose="02010609060101010101" pitchFamily="49" charset="-122"/>
              </a:rPr>
              <a:t>撤销、注销、吊销营业执照</a:t>
            </a:r>
            <a:r>
              <a:rPr lang="zh-CN" altLang="en-US" sz="2400" b="1" dirty="0">
                <a:solidFill>
                  <a:srgbClr val="000000"/>
                </a:solidFill>
                <a:latin typeface="黑体" panose="02010609060101010101" pitchFamily="49" charset="-122"/>
                <a:ea typeface="黑体" panose="02010609060101010101" pitchFamily="49" charset="-122"/>
              </a:rPr>
              <a:t>或者</a:t>
            </a:r>
            <a:r>
              <a:rPr lang="zh-CN" altLang="en-US" sz="2400" b="1" dirty="0">
                <a:solidFill>
                  <a:srgbClr val="0066FF"/>
                </a:solidFill>
                <a:latin typeface="黑体" panose="02010609060101010101" pitchFamily="49" charset="-122"/>
                <a:ea typeface="黑体" panose="02010609060101010101" pitchFamily="49" charset="-122"/>
              </a:rPr>
              <a:t>宣告破产</a:t>
            </a:r>
            <a:r>
              <a:rPr lang="zh-CN" altLang="en-US" sz="2400" dirty="0">
                <a:solidFill>
                  <a:srgbClr val="000000"/>
                </a:solidFill>
                <a:latin typeface="黑体" panose="02010609060101010101" pitchFamily="49" charset="-122"/>
                <a:ea typeface="黑体" panose="02010609060101010101" pitchFamily="49" charset="-122"/>
              </a:rPr>
              <a:t>的，对直接负责的主管人员和其他直接责任人员予以追诉，对该单位不再追诉。</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此种情形下，虽然</a:t>
            </a:r>
            <a:r>
              <a:rPr lang="zh-CN" altLang="en-US" sz="2400" b="1" dirty="0">
                <a:solidFill>
                  <a:srgbClr val="0066FF"/>
                </a:solidFill>
                <a:latin typeface="黑体" panose="02010609060101010101" pitchFamily="49" charset="-122"/>
                <a:ea typeface="黑体" panose="02010609060101010101" pitchFamily="49" charset="-122"/>
              </a:rPr>
              <a:t>单位本身不存在</a:t>
            </a:r>
            <a:r>
              <a:rPr lang="zh-CN" altLang="en-US" sz="2400" dirty="0">
                <a:solidFill>
                  <a:srgbClr val="000000"/>
                </a:solidFill>
                <a:latin typeface="黑体" panose="02010609060101010101" pitchFamily="49" charset="-122"/>
                <a:ea typeface="黑体" panose="02010609060101010101" pitchFamily="49" charset="-122"/>
              </a:rPr>
              <a:t>，但是，当时单位犯罪中实施违法犯罪行为的</a:t>
            </a:r>
            <a:r>
              <a:rPr lang="zh-CN" altLang="en-US" sz="2400" b="1" dirty="0">
                <a:solidFill>
                  <a:srgbClr val="0066FF"/>
                </a:solidFill>
                <a:latin typeface="黑体" panose="02010609060101010101" pitchFamily="49" charset="-122"/>
                <a:ea typeface="黑体" panose="02010609060101010101" pitchFamily="49" charset="-122"/>
              </a:rPr>
              <a:t>自然人是存在</a:t>
            </a:r>
            <a:r>
              <a:rPr lang="zh-CN" altLang="en-US" sz="2400" dirty="0">
                <a:solidFill>
                  <a:srgbClr val="000000"/>
                </a:solidFill>
                <a:latin typeface="黑体" panose="02010609060101010101" pitchFamily="49" charset="-122"/>
                <a:ea typeface="黑体" panose="02010609060101010101" pitchFamily="49" charset="-122"/>
              </a:rPr>
              <a:t>的，就</a:t>
            </a:r>
            <a:r>
              <a:rPr lang="zh-CN" altLang="en-US" sz="2400" b="1" dirty="0">
                <a:solidFill>
                  <a:srgbClr val="0066FF"/>
                </a:solidFill>
                <a:latin typeface="黑体" panose="02010609060101010101" pitchFamily="49" charset="-122"/>
                <a:ea typeface="黑体" panose="02010609060101010101" pitchFamily="49" charset="-122"/>
              </a:rPr>
              <a:t>追究自然人的刑事责任</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2.</a:t>
            </a:r>
            <a:r>
              <a:rPr lang="zh-CN" altLang="en-US" sz="2400" dirty="0">
                <a:solidFill>
                  <a:srgbClr val="000000"/>
                </a:solidFill>
                <a:latin typeface="黑体" panose="02010609060101010101" pitchFamily="49" charset="-122"/>
                <a:ea typeface="黑体" panose="02010609060101010101" pitchFamily="49" charset="-122"/>
              </a:rPr>
              <a:t>单位犯罪后，单位</a:t>
            </a:r>
            <a:r>
              <a:rPr lang="zh-CN" altLang="en-US" sz="2400" b="1" dirty="0">
                <a:solidFill>
                  <a:srgbClr val="0066FF"/>
                </a:solidFill>
                <a:latin typeface="黑体" panose="02010609060101010101" pitchFamily="49" charset="-122"/>
                <a:ea typeface="黑体" panose="02010609060101010101" pitchFamily="49" charset="-122"/>
              </a:rPr>
              <a:t>被合并的</a:t>
            </a:r>
            <a:r>
              <a:rPr lang="zh-CN" altLang="en-US" sz="2400" dirty="0">
                <a:solidFill>
                  <a:srgbClr val="000000"/>
                </a:solidFill>
                <a:latin typeface="黑体" panose="02010609060101010101" pitchFamily="49" charset="-122"/>
                <a:ea typeface="黑体" panose="02010609060101010101" pitchFamily="49" charset="-122"/>
              </a:rPr>
              <a:t>，既追究单位责任，也追究自然人的责任。被告</a:t>
            </a:r>
            <a:r>
              <a:rPr lang="zh-CN" altLang="en-US" sz="2400" b="1" dirty="0">
                <a:solidFill>
                  <a:srgbClr val="0066FF"/>
                </a:solidFill>
                <a:latin typeface="黑体" panose="02010609060101010101" pitchFamily="49" charset="-122"/>
                <a:ea typeface="黑体" panose="02010609060101010101" pitchFamily="49" charset="-122"/>
              </a:rPr>
              <a:t>只列原单位</a:t>
            </a:r>
            <a:r>
              <a:rPr lang="zh-CN" altLang="en-US" sz="2400" dirty="0">
                <a:solidFill>
                  <a:srgbClr val="000000"/>
                </a:solidFill>
                <a:latin typeface="黑体" panose="02010609060101010101" pitchFamily="49" charset="-122"/>
                <a:ea typeface="黑体" panose="02010609060101010101" pitchFamily="49" charset="-122"/>
              </a:rPr>
              <a:t>的名字，这样处理的理由在于，单位并非消失了，而是被合并了（即</a:t>
            </a:r>
            <a:r>
              <a:rPr lang="zh-CN" altLang="en-US" sz="2400" b="1" dirty="0">
                <a:solidFill>
                  <a:srgbClr val="0066FF"/>
                </a:solidFill>
                <a:latin typeface="黑体" panose="02010609060101010101" pitchFamily="49" charset="-122"/>
                <a:ea typeface="黑体" panose="02010609060101010101" pitchFamily="49" charset="-122"/>
              </a:rPr>
              <a:t>换了另外一个存在的方式</a:t>
            </a:r>
            <a:r>
              <a:rPr lang="zh-CN" altLang="en-US" sz="2400" dirty="0">
                <a:solidFill>
                  <a:srgbClr val="000000"/>
                </a:solidFill>
                <a:latin typeface="黑体" panose="02010609060101010101" pitchFamily="49" charset="-122"/>
                <a:ea typeface="黑体" panose="02010609060101010101" pitchFamily="49" charset="-122"/>
              </a:rPr>
              <a:t>），既</a:t>
            </a:r>
            <a:r>
              <a:rPr lang="zh-CN" altLang="en-US" sz="2400" b="1" dirty="0">
                <a:solidFill>
                  <a:srgbClr val="0066FF"/>
                </a:solidFill>
                <a:latin typeface="黑体" panose="02010609060101010101" pitchFamily="49" charset="-122"/>
                <a:ea typeface="黑体" panose="02010609060101010101" pitchFamily="49" charset="-122"/>
              </a:rPr>
              <a:t>应追究单位的刑事责任，也应追究自然人</a:t>
            </a:r>
            <a:r>
              <a:rPr lang="zh-CN" altLang="en-US" sz="2400" dirty="0">
                <a:solidFill>
                  <a:srgbClr val="000000"/>
                </a:solidFill>
                <a:latin typeface="黑体" panose="02010609060101010101" pitchFamily="49" charset="-122"/>
                <a:ea typeface="黑体" panose="02010609060101010101" pitchFamily="49" charset="-122"/>
              </a:rPr>
              <a:t>的刑事责任。</a:t>
            </a:r>
            <a:endParaRPr lang="en-US" altLang="zh-CN" sz="2400" dirty="0">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6946947-4847-429F-AC45-8E147E959B62}"/>
              </a:ext>
            </a:extLst>
          </p:cNvPr>
          <p:cNvSpPr/>
          <p:nvPr/>
        </p:nvSpPr>
        <p:spPr>
          <a:xfrm>
            <a:off x="143669" y="404664"/>
            <a:ext cx="8856662" cy="6001643"/>
          </a:xfrm>
          <a:prstGeom prst="rect">
            <a:avLst/>
          </a:prstGeom>
        </p:spPr>
        <p:txBody>
          <a:bodyPr>
            <a:spAutoFit/>
          </a:bodyPr>
          <a:lstStyle/>
          <a:p>
            <a:pPr algn="just" eaLnBrk="1">
              <a:defRPr/>
            </a:pPr>
            <a:r>
              <a:rPr lang="zh-CN" altLang="en-US" sz="2400" b="1" dirty="0">
                <a:solidFill>
                  <a:srgbClr val="000000"/>
                </a:solidFill>
                <a:latin typeface="黑体" panose="02010609060101010101" pitchFamily="49" charset="-122"/>
                <a:ea typeface="黑体" panose="02010609060101010101" pitchFamily="49" charset="-122"/>
              </a:rPr>
              <a:t>三、刑事责任能力概述</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构成犯罪（</a:t>
            </a:r>
            <a:r>
              <a:rPr lang="zh-CN" altLang="en-US" sz="2400" dirty="0">
                <a:solidFill>
                  <a:srgbClr val="0066FF"/>
                </a:solidFill>
                <a:latin typeface="黑体" panose="02010609060101010101" pitchFamily="49" charset="-122"/>
                <a:ea typeface="黑体" panose="02010609060101010101" pitchFamily="49" charset="-122"/>
              </a:rPr>
              <a:t>承担刑事责任</a:t>
            </a:r>
            <a:r>
              <a:rPr lang="zh-CN" altLang="en-US" sz="2400" dirty="0">
                <a:solidFill>
                  <a:srgbClr val="000000"/>
                </a:solidFill>
                <a:latin typeface="黑体" panose="02010609060101010101" pitchFamily="49" charset="-122"/>
                <a:ea typeface="黑体" panose="02010609060101010101" pitchFamily="49" charset="-122"/>
              </a:rPr>
              <a:t>）的依据在于，行为人在客观上实施了</a:t>
            </a:r>
            <a:r>
              <a:rPr lang="zh-CN" altLang="en-US" sz="2400" dirty="0">
                <a:solidFill>
                  <a:srgbClr val="0066FF"/>
                </a:solidFill>
                <a:latin typeface="黑体" panose="02010609060101010101" pitchFamily="49" charset="-122"/>
                <a:ea typeface="黑体" panose="02010609060101010101" pitchFamily="49" charset="-122"/>
              </a:rPr>
              <a:t>不法行为</a:t>
            </a:r>
            <a:r>
              <a:rPr lang="zh-CN" altLang="en-US" sz="2400" dirty="0">
                <a:solidFill>
                  <a:srgbClr val="000000"/>
                </a:solidFill>
                <a:latin typeface="黑体" panose="02010609060101010101" pitchFamily="49" charset="-122"/>
                <a:ea typeface="黑体" panose="02010609060101010101" pitchFamily="49" charset="-122"/>
              </a:rPr>
              <a:t>，并且行为人</a:t>
            </a:r>
            <a:r>
              <a:rPr lang="zh-CN" altLang="en-US" sz="2400" b="1" dirty="0">
                <a:solidFill>
                  <a:srgbClr val="0066FF"/>
                </a:solidFill>
                <a:latin typeface="黑体" panose="02010609060101010101" pitchFamily="49" charset="-122"/>
                <a:ea typeface="黑体" panose="02010609060101010101" pitchFamily="49" charset="-122"/>
              </a:rPr>
              <a:t>有能力</a:t>
            </a:r>
            <a:r>
              <a:rPr lang="zh-CN" altLang="en-US" sz="2400" dirty="0">
                <a:solidFill>
                  <a:srgbClr val="000000"/>
                </a:solidFill>
                <a:latin typeface="黑体" panose="02010609060101010101" pitchFamily="49" charset="-122"/>
                <a:ea typeface="黑体" panose="02010609060101010101" pitchFamily="49" charset="-122"/>
              </a:rPr>
              <a:t>对其所实施的客观不法行为（创设了法律所不允许的危险）承担责任，具备责任要件。</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刑事责任能力即</a:t>
            </a:r>
            <a:r>
              <a:rPr lang="zh-CN" altLang="en-US" sz="2400" b="1" dirty="0">
                <a:solidFill>
                  <a:srgbClr val="0066FF"/>
                </a:solidFill>
                <a:latin typeface="黑体" panose="02010609060101010101" pitchFamily="49" charset="-122"/>
                <a:ea typeface="黑体" panose="02010609060101010101" pitchFamily="49" charset="-122"/>
              </a:rPr>
              <a:t>辨认</a:t>
            </a:r>
            <a:r>
              <a:rPr lang="zh-CN" altLang="en-US" sz="2400" b="1" dirty="0">
                <a:solidFill>
                  <a:srgbClr val="0066FF"/>
                </a:solidFill>
                <a:highlight>
                  <a:srgbClr val="FFFF00"/>
                </a:highlight>
                <a:latin typeface="黑体" panose="02010609060101010101" pitchFamily="49" charset="-122"/>
                <a:ea typeface="黑体" panose="02010609060101010101" pitchFamily="49" charset="-122"/>
              </a:rPr>
              <a:t>和</a:t>
            </a:r>
            <a:r>
              <a:rPr lang="zh-CN" altLang="en-US" sz="2400" b="1" dirty="0">
                <a:solidFill>
                  <a:srgbClr val="0066FF"/>
                </a:solidFill>
                <a:latin typeface="黑体" panose="02010609060101010101" pitchFamily="49" charset="-122"/>
                <a:ea typeface="黑体" panose="02010609060101010101" pitchFamily="49" charset="-122"/>
              </a:rPr>
              <a:t>控制</a:t>
            </a:r>
            <a:r>
              <a:rPr lang="zh-CN" altLang="en-US" sz="2400" b="1" dirty="0">
                <a:solidFill>
                  <a:srgbClr val="000000"/>
                </a:solidFill>
                <a:latin typeface="黑体" panose="02010609060101010101" pitchFamily="49" charset="-122"/>
                <a:ea typeface="黑体" panose="02010609060101010101" pitchFamily="49" charset="-122"/>
              </a:rPr>
              <a:t>自己行为的能力，</a:t>
            </a:r>
            <a:r>
              <a:rPr lang="zh-CN" altLang="en-US" sz="2400" dirty="0">
                <a:solidFill>
                  <a:srgbClr val="000000"/>
                </a:solidFill>
                <a:latin typeface="黑体" panose="02010609060101010101" pitchFamily="49" charset="-122"/>
                <a:ea typeface="黑体" panose="02010609060101010101" pitchFamily="49" charset="-122"/>
              </a:rPr>
              <a:t>是负刑事责任的生理基础。根据罪过责任原则，负刑事责任必须有罪过（故意或过失的心理），而具有这种罪过心理需要有一定的生理基础。人只有</a:t>
            </a:r>
            <a:r>
              <a:rPr lang="zh-CN" altLang="en-US" sz="2400" dirty="0">
                <a:solidFill>
                  <a:srgbClr val="0066FF"/>
                </a:solidFill>
                <a:latin typeface="黑体" panose="02010609060101010101" pitchFamily="49" charset="-122"/>
                <a:ea typeface="黑体" panose="02010609060101010101" pitchFamily="49" charset="-122"/>
              </a:rPr>
              <a:t>生长到一定年龄，才具备辨认、控制能力</a:t>
            </a:r>
            <a:r>
              <a:rPr lang="zh-CN" altLang="en-US" sz="2400" dirty="0">
                <a:solidFill>
                  <a:srgbClr val="000000"/>
                </a:solidFill>
                <a:latin typeface="黑体" panose="02010609060101010101" pitchFamily="49" charset="-122"/>
                <a:ea typeface="黑体" panose="02010609060101010101" pitchFamily="49" charset="-122"/>
              </a:rPr>
              <a:t>，另外，有些人可能因为</a:t>
            </a:r>
            <a:r>
              <a:rPr lang="zh-CN" altLang="en-US" sz="2400" dirty="0">
                <a:solidFill>
                  <a:srgbClr val="0066FF"/>
                </a:solidFill>
                <a:latin typeface="黑体" panose="02010609060101010101" pitchFamily="49" charset="-122"/>
                <a:ea typeface="黑体" panose="02010609060101010101" pitchFamily="49" charset="-122"/>
              </a:rPr>
              <a:t>精神疾病等</a:t>
            </a:r>
            <a:r>
              <a:rPr lang="zh-CN" altLang="en-US" sz="2400" dirty="0">
                <a:solidFill>
                  <a:srgbClr val="000000"/>
                </a:solidFill>
                <a:latin typeface="黑体" panose="02010609060101010101" pitchFamily="49" charset="-122"/>
                <a:ea typeface="黑体" panose="02010609060101010101" pitchFamily="49" charset="-122"/>
              </a:rPr>
              <a:t>缘故，即使达到一定的年龄仍然缺乏正常的辨认、控制能力。</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因此，达到一定的</a:t>
            </a:r>
            <a:r>
              <a:rPr lang="zh-CN" altLang="en-US" sz="2400" b="1" dirty="0">
                <a:solidFill>
                  <a:srgbClr val="0066FF"/>
                </a:solidFill>
                <a:latin typeface="黑体" panose="02010609060101010101" pitchFamily="49" charset="-122"/>
                <a:ea typeface="黑体" panose="02010609060101010101" pitchFamily="49" charset="-122"/>
              </a:rPr>
              <a:t>年龄且具有正常的辨认、控制能力</a:t>
            </a:r>
            <a:r>
              <a:rPr lang="zh-CN" altLang="en-US" sz="2400" dirty="0">
                <a:solidFill>
                  <a:srgbClr val="000000"/>
                </a:solidFill>
                <a:latin typeface="黑体" panose="02010609060101010101" pitchFamily="49" charset="-122"/>
                <a:ea typeface="黑体" panose="02010609060101010101" pitchFamily="49" charset="-122"/>
              </a:rPr>
              <a:t>，是自然人具备罪过心理的生理条件，</a:t>
            </a:r>
            <a:r>
              <a:rPr lang="zh-CN" altLang="en-US" sz="2400" b="1" dirty="0">
                <a:solidFill>
                  <a:srgbClr val="0066FF"/>
                </a:solidFill>
                <a:latin typeface="黑体" panose="02010609060101010101" pitchFamily="49" charset="-122"/>
                <a:ea typeface="黑体" panose="02010609060101010101" pitchFamily="49" charset="-122"/>
              </a:rPr>
              <a:t>辨认能力是前提，控制能力是关键。无辨认能力就无控制能力，有控制能力就有辨认能力。</a:t>
            </a:r>
            <a:endParaRPr lang="en-US" altLang="zh-CN" sz="2400" b="1" dirty="0">
              <a:solidFill>
                <a:srgbClr val="0066FF"/>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775992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B5D4D63-3EEC-2D02-0755-2F002BEA09F1}"/>
              </a:ext>
            </a:extLst>
          </p:cNvPr>
          <p:cNvSpPr>
            <a:spLocks noChangeArrowheads="1"/>
          </p:cNvSpPr>
          <p:nvPr/>
        </p:nvSpPr>
        <p:spPr bwMode="auto">
          <a:xfrm>
            <a:off x="2843808" y="332656"/>
            <a:ext cx="5184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latin typeface="黑体" panose="02010609060101010101" pitchFamily="49" charset="-122"/>
                <a:ea typeface="黑体" panose="02010609060101010101" pitchFamily="49" charset="-122"/>
              </a:rPr>
              <a:t>单位犯罪的主体资格</a:t>
            </a:r>
          </a:p>
        </p:txBody>
      </p:sp>
      <p:graphicFrame>
        <p:nvGraphicFramePr>
          <p:cNvPr id="4" name="表格 3">
            <a:extLst>
              <a:ext uri="{FF2B5EF4-FFF2-40B4-BE49-F238E27FC236}">
                <a16:creationId xmlns:a16="http://schemas.microsoft.com/office/drawing/2014/main" id="{0446BEC3-D748-275D-8C69-492C47A7C019}"/>
              </a:ext>
            </a:extLst>
          </p:cNvPr>
          <p:cNvGraphicFramePr>
            <a:graphicFrameLocks noGrp="1"/>
          </p:cNvGraphicFramePr>
          <p:nvPr>
            <p:extLst>
              <p:ext uri="{D42A27DB-BD31-4B8C-83A1-F6EECF244321}">
                <p14:modId xmlns:p14="http://schemas.microsoft.com/office/powerpoint/2010/main" val="3040485745"/>
              </p:ext>
            </p:extLst>
          </p:nvPr>
        </p:nvGraphicFramePr>
        <p:xfrm>
          <a:off x="251520" y="1066968"/>
          <a:ext cx="8640960" cy="2499360"/>
        </p:xfrm>
        <a:graphic>
          <a:graphicData uri="http://schemas.openxmlformats.org/drawingml/2006/table">
            <a:tbl>
              <a:tblPr firstCol="1" bandRow="1">
                <a:tableStyleId>{5C22544A-7EE6-4342-B048-85BDC9FD1C3A}</a:tableStyleId>
              </a:tblPr>
              <a:tblGrid>
                <a:gridCol w="1224136">
                  <a:extLst>
                    <a:ext uri="{9D8B030D-6E8A-4147-A177-3AD203B41FA5}">
                      <a16:colId xmlns:a16="http://schemas.microsoft.com/office/drawing/2014/main" val="1267075082"/>
                    </a:ext>
                  </a:extLst>
                </a:gridCol>
                <a:gridCol w="7416824">
                  <a:extLst>
                    <a:ext uri="{9D8B030D-6E8A-4147-A177-3AD203B41FA5}">
                      <a16:colId xmlns:a16="http://schemas.microsoft.com/office/drawing/2014/main" val="1042548669"/>
                    </a:ext>
                  </a:extLst>
                </a:gridCol>
              </a:tblGrid>
              <a:tr h="370840">
                <a:tc>
                  <a:txBody>
                    <a:bodyPr/>
                    <a:lstStyle/>
                    <a:p>
                      <a:r>
                        <a:rPr lang="zh-CN" altLang="en-US" sz="2000" dirty="0">
                          <a:latin typeface="黑体" panose="02010609060101010101" pitchFamily="49" charset="-122"/>
                          <a:ea typeface="黑体" panose="02010609060101010101" pitchFamily="49" charset="-122"/>
                        </a:rPr>
                        <a:t>法人资格</a:t>
                      </a:r>
                    </a:p>
                  </a:txBody>
                  <a:tcPr anchor="ctr" anchorCtr="1"/>
                </a:tc>
                <a:tc>
                  <a:txBody>
                    <a:bodyPr/>
                    <a:lstStyle/>
                    <a:p>
                      <a:pPr algn="l"/>
                      <a:r>
                        <a:rPr lang="zh-CN" altLang="en-US" sz="2000" kern="1200" dirty="0">
                          <a:solidFill>
                            <a:schemeClr val="dk1"/>
                          </a:solidFill>
                          <a:latin typeface="黑体" panose="02010609060101010101" pitchFamily="49" charset="-122"/>
                          <a:ea typeface="黑体" panose="02010609060101010101" pitchFamily="49" charset="-122"/>
                          <a:cs typeface="+mn-cs"/>
                        </a:rPr>
                        <a:t>私营、独资企业构成单位犯罪必须具备法人资格，其他单位没有这项要求</a:t>
                      </a:r>
                      <a:endParaRPr lang="zh-CN" altLang="en-US" sz="2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3396440034"/>
                  </a:ext>
                </a:extLst>
              </a:tr>
              <a:tr h="370840">
                <a:tc>
                  <a:txBody>
                    <a:bodyPr/>
                    <a:lstStyle/>
                    <a:p>
                      <a:r>
                        <a:rPr lang="zh-CN" altLang="en-US" sz="2000" dirty="0">
                          <a:latin typeface="黑体" panose="02010609060101010101" pitchFamily="49" charset="-122"/>
                          <a:ea typeface="黑体" panose="02010609060101010101" pitchFamily="49" charset="-122"/>
                        </a:rPr>
                        <a:t>内部机构</a:t>
                      </a:r>
                    </a:p>
                  </a:txBody>
                  <a:tcPr anchor="ctr" anchorCtr="1"/>
                </a:tc>
                <a:tc>
                  <a:txBody>
                    <a:bodyPr/>
                    <a:lstStyle/>
                    <a:p>
                      <a:pPr algn="l"/>
                      <a:r>
                        <a:rPr lang="zh-CN" altLang="en-US" sz="2000" kern="1200" dirty="0">
                          <a:solidFill>
                            <a:schemeClr val="dk1"/>
                          </a:solidFill>
                          <a:latin typeface="黑体" panose="02010609060101010101" pitchFamily="49" charset="-122"/>
                          <a:ea typeface="黑体" panose="02010609060101010101" pitchFamily="49" charset="-122"/>
                          <a:cs typeface="+mn-cs"/>
                        </a:rPr>
                        <a:t>单位的内部机构或者分支机构，可以成为单位犯罪的主体。但需要符合两个条件：</a:t>
                      </a:r>
                      <a:r>
                        <a:rPr lang="en-US" altLang="zh-CN" sz="2000" kern="1200" dirty="0">
                          <a:solidFill>
                            <a:schemeClr val="dk1"/>
                          </a:solidFill>
                          <a:latin typeface="黑体" panose="02010609060101010101" pitchFamily="49" charset="-122"/>
                          <a:ea typeface="黑体" panose="02010609060101010101" pitchFamily="49" charset="-122"/>
                          <a:cs typeface="+mn-cs"/>
                        </a:rPr>
                        <a:t>1.</a:t>
                      </a:r>
                      <a:r>
                        <a:rPr lang="zh-CN" altLang="en-US" sz="2000" kern="1200" dirty="0">
                          <a:solidFill>
                            <a:schemeClr val="dk1"/>
                          </a:solidFill>
                          <a:latin typeface="黑体" panose="02010609060101010101" pitchFamily="49" charset="-122"/>
                          <a:ea typeface="黑体" panose="02010609060101010101" pitchFamily="49" charset="-122"/>
                          <a:cs typeface="+mn-cs"/>
                        </a:rPr>
                        <a:t>以自己名义犯罪：</a:t>
                      </a:r>
                      <a:r>
                        <a:rPr lang="en-US" altLang="zh-CN" sz="2000" kern="1200" dirty="0">
                          <a:solidFill>
                            <a:schemeClr val="dk1"/>
                          </a:solidFill>
                          <a:latin typeface="黑体" panose="02010609060101010101" pitchFamily="49" charset="-122"/>
                          <a:ea typeface="黑体" panose="02010609060101010101" pitchFamily="49" charset="-122"/>
                          <a:cs typeface="+mn-cs"/>
                        </a:rPr>
                        <a:t>2.</a:t>
                      </a:r>
                      <a:r>
                        <a:rPr lang="zh-CN" altLang="en-US" sz="2000" kern="1200" dirty="0">
                          <a:solidFill>
                            <a:schemeClr val="dk1"/>
                          </a:solidFill>
                          <a:latin typeface="黑体" panose="02010609060101010101" pitchFamily="49" charset="-122"/>
                          <a:ea typeface="黑体" panose="02010609060101010101" pitchFamily="49" charset="-122"/>
                          <a:cs typeface="+mn-cs"/>
                        </a:rPr>
                        <a:t>违法所得归该机构</a:t>
                      </a:r>
                      <a:endParaRPr lang="zh-CN" altLang="en-US" sz="2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1327673979"/>
                  </a:ext>
                </a:extLst>
              </a:tr>
              <a:tr h="370840">
                <a:tc>
                  <a:txBody>
                    <a:bodyPr/>
                    <a:lstStyle/>
                    <a:p>
                      <a:r>
                        <a:rPr lang="zh-CN" altLang="en-US" sz="2000" dirty="0">
                          <a:latin typeface="黑体" panose="02010609060101010101" pitchFamily="49" charset="-122"/>
                          <a:ea typeface="黑体" panose="02010609060101010101" pitchFamily="49" charset="-122"/>
                        </a:rPr>
                        <a:t>国家机关</a:t>
                      </a:r>
                    </a:p>
                  </a:txBody>
                  <a:tcPr anchor="ctr" anchorCtr="1"/>
                </a:tc>
                <a:tc>
                  <a:txBody>
                    <a:bodyPr/>
                    <a:lstStyle/>
                    <a:p>
                      <a:pPr algn="l"/>
                      <a:r>
                        <a:rPr lang="zh-CN" altLang="en-US" sz="2000" kern="1200" dirty="0">
                          <a:solidFill>
                            <a:schemeClr val="dk1"/>
                          </a:solidFill>
                          <a:latin typeface="黑体" panose="02010609060101010101" pitchFamily="49" charset="-122"/>
                          <a:ea typeface="黑体" panose="02010609060101010101" pitchFamily="49" charset="-122"/>
                          <a:cs typeface="+mn-cs"/>
                        </a:rPr>
                        <a:t>国家机关可以成为单位犯罪的主体。</a:t>
                      </a:r>
                      <a:r>
                        <a:rPr lang="zh-CN" altLang="en-US" sz="2000" kern="1200" dirty="0">
                          <a:solidFill>
                            <a:schemeClr val="dk1"/>
                          </a:solidFill>
                          <a:latin typeface="仿宋" panose="02010609060101010101" pitchFamily="49" charset="-122"/>
                          <a:ea typeface="仿宋" panose="02010609060101010101" pitchFamily="49" charset="-122"/>
                          <a:cs typeface="+mn-cs"/>
                        </a:rPr>
                        <a:t>例如某区政府、法院等</a:t>
                      </a:r>
                      <a:endParaRPr lang="zh-CN" altLang="en-US" sz="2000" dirty="0">
                        <a:latin typeface="仿宋" panose="02010609060101010101" pitchFamily="49" charset="-122"/>
                        <a:ea typeface="仿宋" panose="02010609060101010101" pitchFamily="49" charset="-122"/>
                      </a:endParaRPr>
                    </a:p>
                  </a:txBody>
                  <a:tcPr anchor="ctr"/>
                </a:tc>
                <a:extLst>
                  <a:ext uri="{0D108BD9-81ED-4DB2-BD59-A6C34878D82A}">
                    <a16:rowId xmlns:a16="http://schemas.microsoft.com/office/drawing/2014/main" val="2021742531"/>
                  </a:ext>
                </a:extLst>
              </a:tr>
              <a:tr h="370840">
                <a:tc>
                  <a:txBody>
                    <a:bodyPr/>
                    <a:lstStyle/>
                    <a:p>
                      <a:r>
                        <a:rPr lang="zh-CN" altLang="en-US" sz="2000" dirty="0">
                          <a:latin typeface="黑体" panose="02010609060101010101" pitchFamily="49" charset="-122"/>
                          <a:ea typeface="黑体" panose="02010609060101010101" pitchFamily="49" charset="-122"/>
                        </a:rPr>
                        <a:t>外国单位</a:t>
                      </a:r>
                    </a:p>
                  </a:txBody>
                  <a:tcPr anchor="ctr" anchorCtr="1"/>
                </a:tc>
                <a:tc>
                  <a:txBody>
                    <a:bodyPr/>
                    <a:lstStyle/>
                    <a:p>
                      <a:pPr algn="l"/>
                      <a:r>
                        <a:rPr lang="zh-CN" altLang="en-US" sz="2000" kern="1200" dirty="0">
                          <a:solidFill>
                            <a:schemeClr val="dk1"/>
                          </a:solidFill>
                          <a:latin typeface="黑体" panose="02010609060101010101" pitchFamily="49" charset="-122"/>
                          <a:ea typeface="黑体" panose="02010609060101010101" pitchFamily="49" charset="-122"/>
                          <a:cs typeface="+mn-cs"/>
                        </a:rPr>
                        <a:t>外国的公司、企业、事业单位在我国领域内犯罪，适用我国单位犯罪的规定</a:t>
                      </a:r>
                      <a:endParaRPr lang="zh-CN" altLang="en-US" sz="2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1373550222"/>
                  </a:ext>
                </a:extLst>
              </a:tr>
            </a:tbl>
          </a:graphicData>
        </a:graphic>
      </p:graphicFrame>
      <p:sp>
        <p:nvSpPr>
          <p:cNvPr id="5" name="矩形 2">
            <a:extLst>
              <a:ext uri="{FF2B5EF4-FFF2-40B4-BE49-F238E27FC236}">
                <a16:creationId xmlns:a16="http://schemas.microsoft.com/office/drawing/2014/main" id="{4197A533-F44B-165F-BAF1-266A9648D609}"/>
              </a:ext>
            </a:extLst>
          </p:cNvPr>
          <p:cNvSpPr>
            <a:spLocks noChangeArrowheads="1"/>
          </p:cNvSpPr>
          <p:nvPr/>
        </p:nvSpPr>
        <p:spPr bwMode="auto">
          <a:xfrm>
            <a:off x="2771800" y="3890536"/>
            <a:ext cx="5184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latin typeface="黑体" panose="02010609060101010101" pitchFamily="49" charset="-122"/>
                <a:ea typeface="黑体" panose="02010609060101010101" pitchFamily="49" charset="-122"/>
              </a:rPr>
              <a:t>以自然人犯罪认定的情形</a:t>
            </a:r>
          </a:p>
        </p:txBody>
      </p:sp>
      <p:graphicFrame>
        <p:nvGraphicFramePr>
          <p:cNvPr id="6" name="表格 5">
            <a:extLst>
              <a:ext uri="{FF2B5EF4-FFF2-40B4-BE49-F238E27FC236}">
                <a16:creationId xmlns:a16="http://schemas.microsoft.com/office/drawing/2014/main" id="{FABDA1E9-3ECD-FD86-BB1D-30172874CDD3}"/>
              </a:ext>
            </a:extLst>
          </p:cNvPr>
          <p:cNvGraphicFramePr>
            <a:graphicFrameLocks noGrp="1"/>
          </p:cNvGraphicFramePr>
          <p:nvPr>
            <p:extLst>
              <p:ext uri="{D42A27DB-BD31-4B8C-83A1-F6EECF244321}">
                <p14:modId xmlns:p14="http://schemas.microsoft.com/office/powerpoint/2010/main" val="541194509"/>
              </p:ext>
            </p:extLst>
          </p:nvPr>
        </p:nvGraphicFramePr>
        <p:xfrm>
          <a:off x="271163" y="4509120"/>
          <a:ext cx="8640960" cy="1889760"/>
        </p:xfrm>
        <a:graphic>
          <a:graphicData uri="http://schemas.openxmlformats.org/drawingml/2006/table">
            <a:tbl>
              <a:tblPr firstCol="1" bandRow="1">
                <a:tableStyleId>{5C22544A-7EE6-4342-B048-85BDC9FD1C3A}</a:tableStyleId>
              </a:tblPr>
              <a:tblGrid>
                <a:gridCol w="1224136">
                  <a:extLst>
                    <a:ext uri="{9D8B030D-6E8A-4147-A177-3AD203B41FA5}">
                      <a16:colId xmlns:a16="http://schemas.microsoft.com/office/drawing/2014/main" val="1267075082"/>
                    </a:ext>
                  </a:extLst>
                </a:gridCol>
                <a:gridCol w="7416824">
                  <a:extLst>
                    <a:ext uri="{9D8B030D-6E8A-4147-A177-3AD203B41FA5}">
                      <a16:colId xmlns:a16="http://schemas.microsoft.com/office/drawing/2014/main" val="1042548669"/>
                    </a:ext>
                  </a:extLst>
                </a:gridCol>
              </a:tblGrid>
              <a:tr h="370840">
                <a:tc>
                  <a:txBody>
                    <a:bodyPr/>
                    <a:lstStyle/>
                    <a:p>
                      <a:r>
                        <a:rPr lang="zh-CN" altLang="en-US" sz="2000" dirty="0">
                          <a:latin typeface="黑体" panose="02010609060101010101" pitchFamily="49" charset="-122"/>
                          <a:ea typeface="黑体" panose="02010609060101010101" pitchFamily="49" charset="-122"/>
                        </a:rPr>
                        <a:t>主要目的</a:t>
                      </a:r>
                    </a:p>
                  </a:txBody>
                  <a:tcPr anchor="ctr" anchorCtr="1"/>
                </a:tc>
                <a:tc>
                  <a:txBody>
                    <a:bodyPr/>
                    <a:lstStyle/>
                    <a:p>
                      <a:pPr algn="l"/>
                      <a:r>
                        <a:rPr lang="zh-CN" altLang="en-US" sz="2000" kern="1200" dirty="0">
                          <a:solidFill>
                            <a:schemeClr val="dk1"/>
                          </a:solidFill>
                          <a:latin typeface="黑体" panose="02010609060101010101" pitchFamily="49" charset="-122"/>
                          <a:ea typeface="黑体" panose="02010609060101010101" pitchFamily="49" charset="-122"/>
                          <a:cs typeface="+mn-cs"/>
                        </a:rPr>
                        <a:t>个人为进行违法犯罪活动而设立的公司、企业、事业单位实施犯罪的</a:t>
                      </a:r>
                      <a:endParaRPr lang="zh-CN" altLang="en-US" sz="2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3396440034"/>
                  </a:ext>
                </a:extLst>
              </a:tr>
              <a:tr h="370840">
                <a:tc>
                  <a:txBody>
                    <a:bodyPr/>
                    <a:lstStyle/>
                    <a:p>
                      <a:r>
                        <a:rPr lang="zh-CN" altLang="en-US" sz="2000" dirty="0">
                          <a:latin typeface="黑体" panose="02010609060101010101" pitchFamily="49" charset="-122"/>
                          <a:ea typeface="黑体" panose="02010609060101010101" pitchFamily="49" charset="-122"/>
                        </a:rPr>
                        <a:t>主要活动</a:t>
                      </a:r>
                    </a:p>
                  </a:txBody>
                  <a:tcPr anchor="ctr" anchorCtr="1"/>
                </a:tc>
                <a:tc>
                  <a:txBody>
                    <a:bodyPr/>
                    <a:lstStyle/>
                    <a:p>
                      <a:pPr algn="l"/>
                      <a:r>
                        <a:rPr lang="zh-CN" altLang="en-US" sz="2000" kern="1200" dirty="0">
                          <a:solidFill>
                            <a:schemeClr val="dk1"/>
                          </a:solidFill>
                          <a:latin typeface="黑体" panose="02010609060101010101" pitchFamily="49" charset="-122"/>
                          <a:ea typeface="黑体" panose="02010609060101010101" pitchFamily="49" charset="-122"/>
                          <a:cs typeface="+mn-cs"/>
                        </a:rPr>
                        <a:t>公司、企业、事业单位设立后，以实施犯罪为主要活动的</a:t>
                      </a:r>
                      <a:endParaRPr lang="zh-CN" altLang="en-US" sz="2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1327673979"/>
                  </a:ext>
                </a:extLst>
              </a:tr>
              <a:tr h="370840">
                <a:tc>
                  <a:txBody>
                    <a:bodyPr/>
                    <a:lstStyle/>
                    <a:p>
                      <a:r>
                        <a:rPr lang="zh-CN" altLang="en-US" sz="2000" dirty="0">
                          <a:latin typeface="黑体" panose="02010609060101010101" pitchFamily="49" charset="-122"/>
                          <a:ea typeface="黑体" panose="02010609060101010101" pitchFamily="49" charset="-122"/>
                        </a:rPr>
                        <a:t>个人获利</a:t>
                      </a:r>
                    </a:p>
                  </a:txBody>
                  <a:tcPr anchor="ctr" anchorCtr="1"/>
                </a:tc>
                <a:tc>
                  <a:txBody>
                    <a:bodyPr/>
                    <a:lstStyle/>
                    <a:p>
                      <a:pPr algn="l"/>
                      <a:r>
                        <a:rPr lang="zh-CN" altLang="en-US" sz="2000" kern="1200" dirty="0">
                          <a:solidFill>
                            <a:schemeClr val="dk1"/>
                          </a:solidFill>
                          <a:latin typeface="黑体" panose="02010609060101010101" pitchFamily="49" charset="-122"/>
                          <a:ea typeface="黑体" panose="02010609060101010101" pitchFamily="49" charset="-122"/>
                          <a:cs typeface="+mn-cs"/>
                        </a:rPr>
                        <a:t>盗用单位名义实施犯罪，违法所得由实施犯罪的个人私分的</a:t>
                      </a:r>
                      <a:endParaRPr lang="zh-CN" altLang="en-US" sz="2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2021742531"/>
                  </a:ext>
                </a:extLst>
              </a:tr>
              <a:tr h="370840">
                <a:tc>
                  <a:txBody>
                    <a:bodyPr/>
                    <a:lstStyle/>
                    <a:p>
                      <a:r>
                        <a:rPr lang="zh-CN" altLang="en-US" sz="2000" dirty="0">
                          <a:latin typeface="黑体" panose="02010609060101010101" pitchFamily="49" charset="-122"/>
                          <a:ea typeface="黑体" panose="02010609060101010101" pitchFamily="49" charset="-122"/>
                        </a:rPr>
                        <a:t>资格缺失</a:t>
                      </a:r>
                    </a:p>
                  </a:txBody>
                  <a:tcPr anchor="ctr" anchorCtr="1"/>
                </a:tc>
                <a:tc>
                  <a:txBody>
                    <a:bodyPr/>
                    <a:lstStyle/>
                    <a:p>
                      <a:pPr algn="l"/>
                      <a:r>
                        <a:rPr lang="zh-CN" altLang="en-US" sz="2000" kern="1200" dirty="0">
                          <a:solidFill>
                            <a:schemeClr val="dk1"/>
                          </a:solidFill>
                          <a:latin typeface="黑体" panose="02010609060101010101" pitchFamily="49" charset="-122"/>
                          <a:ea typeface="黑体" panose="02010609060101010101" pitchFamily="49" charset="-122"/>
                          <a:cs typeface="+mn-cs"/>
                        </a:rPr>
                        <a:t>没有取得法人资格的私营、独资企业</a:t>
                      </a:r>
                      <a:endParaRPr lang="zh-CN" altLang="en-US" sz="2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1373550222"/>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2">
            <a:extLst>
              <a:ext uri="{FF2B5EF4-FFF2-40B4-BE49-F238E27FC236}">
                <a16:creationId xmlns:a16="http://schemas.microsoft.com/office/drawing/2014/main" id="{A7C3296B-1EB4-71CC-7FBD-C796087B12F3}"/>
              </a:ext>
            </a:extLst>
          </p:cNvPr>
          <p:cNvSpPr>
            <a:spLocks noChangeArrowheads="1"/>
          </p:cNvSpPr>
          <p:nvPr/>
        </p:nvSpPr>
        <p:spPr bwMode="auto">
          <a:xfrm>
            <a:off x="1692275" y="158750"/>
            <a:ext cx="6119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latin typeface="黑体" panose="02010609060101010101" pitchFamily="49" charset="-122"/>
                <a:ea typeface="黑体" panose="02010609060101010101" pitchFamily="49" charset="-122"/>
              </a:rPr>
              <a:t>单位犯罪和单位内部人员个人犯罪的区分</a:t>
            </a:r>
          </a:p>
        </p:txBody>
      </p:sp>
      <p:sp>
        <p:nvSpPr>
          <p:cNvPr id="2" name="矩形 1">
            <a:extLst>
              <a:ext uri="{FF2B5EF4-FFF2-40B4-BE49-F238E27FC236}">
                <a16:creationId xmlns:a16="http://schemas.microsoft.com/office/drawing/2014/main" id="{C39F6CC0-07ED-4763-A47B-ABA11AE0413E}"/>
              </a:ext>
            </a:extLst>
          </p:cNvPr>
          <p:cNvSpPr/>
          <p:nvPr/>
        </p:nvSpPr>
        <p:spPr>
          <a:xfrm>
            <a:off x="0" y="549275"/>
            <a:ext cx="9144000" cy="6186488"/>
          </a:xfrm>
          <a:prstGeom prst="rect">
            <a:avLst/>
          </a:prstGeom>
        </p:spPr>
        <p:txBody>
          <a:bodyPr>
            <a:spAutoFit/>
          </a:bodyPr>
          <a:lstStyle/>
          <a:p>
            <a:pPr algn="just" eaLnBrk="1">
              <a:defRPr/>
            </a:pPr>
            <a:r>
              <a:rPr lang="en-US" altLang="zh-CN" dirty="0">
                <a:solidFill>
                  <a:srgbClr val="000000"/>
                </a:solidFill>
                <a:latin typeface="黑体" panose="02010609060101010101" pitchFamily="49" charset="-122"/>
                <a:ea typeface="黑体" panose="02010609060101010101" pitchFamily="49" charset="-122"/>
              </a:rPr>
              <a:t>    </a:t>
            </a:r>
            <a:r>
              <a:rPr lang="zh-CN" altLang="en-US" dirty="0">
                <a:solidFill>
                  <a:srgbClr val="000000"/>
                </a:solidFill>
                <a:latin typeface="黑体" panose="02010609060101010101" pitchFamily="49" charset="-122"/>
                <a:ea typeface="黑体" panose="02010609060101010101" pitchFamily="49" charset="-122"/>
              </a:rPr>
              <a:t>（</a:t>
            </a:r>
            <a:r>
              <a:rPr lang="en-US" altLang="zh-CN" dirty="0">
                <a:solidFill>
                  <a:srgbClr val="000000"/>
                </a:solidFill>
                <a:latin typeface="黑体" panose="02010609060101010101" pitchFamily="49" charset="-122"/>
                <a:ea typeface="黑体" panose="02010609060101010101" pitchFamily="49" charset="-122"/>
              </a:rPr>
              <a:t>1</a:t>
            </a:r>
            <a:r>
              <a:rPr lang="zh-CN" altLang="en-US" dirty="0">
                <a:solidFill>
                  <a:srgbClr val="000000"/>
                </a:solidFill>
                <a:latin typeface="黑体" panose="02010609060101010101" pitchFamily="49" charset="-122"/>
                <a:ea typeface="黑体" panose="02010609060101010101" pitchFamily="49" charset="-122"/>
              </a:rPr>
              <a:t>）模型</a:t>
            </a:r>
            <a:r>
              <a:rPr lang="en-US" altLang="zh-CN" dirty="0">
                <a:solidFill>
                  <a:srgbClr val="000000"/>
                </a:solidFill>
                <a:latin typeface="黑体" panose="02010609060101010101" pitchFamily="49" charset="-122"/>
                <a:ea typeface="黑体" panose="02010609060101010101" pitchFamily="49" charset="-122"/>
              </a:rPr>
              <a:t>1</a:t>
            </a:r>
            <a:r>
              <a:rPr lang="zh-CN" altLang="en-US" dirty="0">
                <a:solidFill>
                  <a:srgbClr val="000000"/>
                </a:solidFill>
                <a:latin typeface="黑体" panose="02010609060101010101" pitchFamily="49" charset="-122"/>
                <a:ea typeface="黑体" panose="02010609060101010101" pitchFamily="49" charset="-122"/>
              </a:rPr>
              <a:t>，单位意志</a:t>
            </a:r>
            <a:r>
              <a:rPr lang="en-US" altLang="zh-CN" dirty="0">
                <a:solidFill>
                  <a:srgbClr val="000000"/>
                </a:solidFill>
                <a:latin typeface="黑体" panose="02010609060101010101" pitchFamily="49" charset="-122"/>
                <a:ea typeface="黑体" panose="02010609060101010101" pitchFamily="49" charset="-122"/>
              </a:rPr>
              <a:t>+</a:t>
            </a:r>
            <a:r>
              <a:rPr lang="zh-CN" altLang="en-US" dirty="0">
                <a:solidFill>
                  <a:srgbClr val="000000"/>
                </a:solidFill>
                <a:latin typeface="黑体" panose="02010609060101010101" pitchFamily="49" charset="-122"/>
                <a:ea typeface="黑体" panose="02010609060101010101" pitchFamily="49" charset="-122"/>
              </a:rPr>
              <a:t>本单位利益。</a:t>
            </a:r>
            <a:endParaRPr lang="en-US" altLang="zh-CN" dirty="0">
              <a:solidFill>
                <a:srgbClr val="000000"/>
              </a:solidFill>
              <a:latin typeface="黑体" panose="02010609060101010101" pitchFamily="49" charset="-122"/>
              <a:ea typeface="黑体" panose="02010609060101010101" pitchFamily="49" charset="-122"/>
            </a:endParaRPr>
          </a:p>
          <a:p>
            <a:pPr algn="just" eaLnBrk="1">
              <a:defRPr/>
            </a:pPr>
            <a:r>
              <a:rPr lang="en-US" altLang="zh-CN" dirty="0">
                <a:solidFill>
                  <a:srgbClr val="000000"/>
                </a:solidFill>
                <a:latin typeface="+mn-ea"/>
                <a:ea typeface="+mn-ea"/>
              </a:rPr>
              <a:t>    </a:t>
            </a:r>
            <a:r>
              <a:rPr lang="zh-CN" altLang="en-US" dirty="0">
                <a:solidFill>
                  <a:srgbClr val="000000"/>
                </a:solidFill>
                <a:latin typeface="仿宋" panose="02010609060101010101" pitchFamily="49" charset="-122"/>
                <a:ea typeface="仿宋" panose="02010609060101010101" pitchFamily="49" charset="-122"/>
              </a:rPr>
              <a:t>例如，甲公司董事会决议，向官员乙行贿，以便为公司谋取非法利益。这是单位行贿罪。</a:t>
            </a:r>
            <a:endParaRPr lang="en-US" altLang="zh-CN" dirty="0">
              <a:solidFill>
                <a:srgbClr val="000000"/>
              </a:solidFill>
              <a:latin typeface="仿宋" panose="02010609060101010101" pitchFamily="49" charset="-122"/>
              <a:ea typeface="仿宋" panose="02010609060101010101" pitchFamily="49" charset="-122"/>
            </a:endParaRPr>
          </a:p>
          <a:p>
            <a:pPr algn="just" eaLnBrk="1">
              <a:defRPr/>
            </a:pPr>
            <a:r>
              <a:rPr lang="en-US" altLang="zh-CN" dirty="0">
                <a:solidFill>
                  <a:srgbClr val="000000"/>
                </a:solidFill>
                <a:latin typeface="+mn-ea"/>
                <a:ea typeface="+mn-ea"/>
              </a:rPr>
              <a:t>   </a:t>
            </a:r>
            <a:r>
              <a:rPr lang="en-US" altLang="zh-CN" dirty="0">
                <a:solidFill>
                  <a:srgbClr val="000000"/>
                </a:solidFill>
                <a:latin typeface="黑体" panose="02010609060101010101" pitchFamily="49" charset="-122"/>
                <a:ea typeface="黑体" panose="02010609060101010101" pitchFamily="49" charset="-122"/>
              </a:rPr>
              <a:t> </a:t>
            </a:r>
            <a:r>
              <a:rPr lang="zh-CN" altLang="en-US" dirty="0">
                <a:solidFill>
                  <a:srgbClr val="000000"/>
                </a:solidFill>
                <a:latin typeface="黑体" panose="02010609060101010101" pitchFamily="49" charset="-122"/>
                <a:ea typeface="黑体" panose="02010609060101010101" pitchFamily="49" charset="-122"/>
              </a:rPr>
              <a:t>（</a:t>
            </a:r>
            <a:r>
              <a:rPr lang="en-US" altLang="zh-CN" dirty="0">
                <a:solidFill>
                  <a:srgbClr val="000000"/>
                </a:solidFill>
                <a:latin typeface="黑体" panose="02010609060101010101" pitchFamily="49" charset="-122"/>
                <a:ea typeface="黑体" panose="02010609060101010101" pitchFamily="49" charset="-122"/>
              </a:rPr>
              <a:t>2</a:t>
            </a:r>
            <a:r>
              <a:rPr lang="zh-CN" altLang="en-US" dirty="0">
                <a:solidFill>
                  <a:srgbClr val="000000"/>
                </a:solidFill>
                <a:latin typeface="黑体" panose="02010609060101010101" pitchFamily="49" charset="-122"/>
                <a:ea typeface="黑体" panose="02010609060101010101" pitchFamily="49" charset="-122"/>
              </a:rPr>
              <a:t>）模型</a:t>
            </a:r>
            <a:r>
              <a:rPr lang="en-US" altLang="zh-CN" dirty="0">
                <a:solidFill>
                  <a:srgbClr val="000000"/>
                </a:solidFill>
                <a:latin typeface="黑体" panose="02010609060101010101" pitchFamily="49" charset="-122"/>
                <a:ea typeface="黑体" panose="02010609060101010101" pitchFamily="49" charset="-122"/>
              </a:rPr>
              <a:t>2</a:t>
            </a:r>
            <a:r>
              <a:rPr lang="zh-CN" altLang="en-US" dirty="0">
                <a:solidFill>
                  <a:srgbClr val="000000"/>
                </a:solidFill>
                <a:latin typeface="黑体" panose="02010609060101010101" pitchFamily="49" charset="-122"/>
                <a:ea typeface="黑体" panose="02010609060101010101" pitchFamily="49" charset="-122"/>
              </a:rPr>
              <a:t>，单位意志</a:t>
            </a:r>
            <a:r>
              <a:rPr lang="en-US" altLang="zh-CN" dirty="0">
                <a:solidFill>
                  <a:srgbClr val="000000"/>
                </a:solidFill>
                <a:latin typeface="黑体" panose="02010609060101010101" pitchFamily="49" charset="-122"/>
                <a:ea typeface="黑体" panose="02010609060101010101" pitchFamily="49" charset="-122"/>
              </a:rPr>
              <a:t>+</a:t>
            </a:r>
            <a:r>
              <a:rPr lang="zh-CN" altLang="en-US" dirty="0">
                <a:solidFill>
                  <a:srgbClr val="000000"/>
                </a:solidFill>
                <a:latin typeface="黑体" panose="02010609060101010101" pitchFamily="49" charset="-122"/>
                <a:ea typeface="黑体" panose="02010609060101010101" pitchFamily="49" charset="-122"/>
              </a:rPr>
              <a:t>成员个人利益。</a:t>
            </a:r>
            <a:endParaRPr lang="en-US" altLang="zh-CN" dirty="0">
              <a:solidFill>
                <a:srgbClr val="000000"/>
              </a:solidFill>
              <a:latin typeface="黑体" panose="02010609060101010101" pitchFamily="49" charset="-122"/>
              <a:ea typeface="黑体" panose="02010609060101010101" pitchFamily="49" charset="-122"/>
            </a:endParaRPr>
          </a:p>
          <a:p>
            <a:pPr algn="just" eaLnBrk="1">
              <a:defRPr/>
            </a:pPr>
            <a:r>
              <a:rPr lang="en-US" altLang="zh-CN" dirty="0">
                <a:solidFill>
                  <a:srgbClr val="000000"/>
                </a:solidFill>
                <a:latin typeface="+mn-ea"/>
                <a:ea typeface="+mn-ea"/>
              </a:rPr>
              <a:t>    </a:t>
            </a:r>
            <a:r>
              <a:rPr lang="zh-CN" altLang="en-US" dirty="0">
                <a:solidFill>
                  <a:srgbClr val="000000"/>
                </a:solidFill>
                <a:latin typeface="仿宋" panose="02010609060101010101" pitchFamily="49" charset="-122"/>
                <a:ea typeface="仿宋" panose="02010609060101010101" pitchFamily="49" charset="-122"/>
              </a:rPr>
              <a:t>例</a:t>
            </a:r>
            <a:r>
              <a:rPr lang="en-US" altLang="zh-CN" dirty="0">
                <a:solidFill>
                  <a:srgbClr val="000000"/>
                </a:solidFill>
                <a:latin typeface="仿宋" panose="02010609060101010101" pitchFamily="49" charset="-122"/>
                <a:ea typeface="仿宋" panose="02010609060101010101" pitchFamily="49" charset="-122"/>
              </a:rPr>
              <a:t>1</a:t>
            </a:r>
            <a:r>
              <a:rPr lang="zh-CN" altLang="en-US" dirty="0">
                <a:solidFill>
                  <a:srgbClr val="000000"/>
                </a:solidFill>
                <a:latin typeface="仿宋" panose="02010609060101010101" pitchFamily="49" charset="-122"/>
                <a:ea typeface="仿宋" panose="02010609060101010101" pitchFamily="49" charset="-122"/>
              </a:rPr>
              <a:t>，甲公司董事会决议，向官员乙行贿，以便为董事长的孩子办理升学手续。这属于为单位内部特定成员谋取非法利益，不是为单位谋取非法利益，不构成单位犯罪（单位行贿罪），而构成个人犯罪（行贿罪），行为主体是公司的直接责任人员。</a:t>
            </a:r>
            <a:endParaRPr lang="en-US" altLang="zh-CN" dirty="0">
              <a:solidFill>
                <a:srgbClr val="000000"/>
              </a:solidFill>
              <a:latin typeface="仿宋" panose="02010609060101010101" pitchFamily="49" charset="-122"/>
              <a:ea typeface="仿宋" panose="02010609060101010101" pitchFamily="49" charset="-122"/>
            </a:endParaRPr>
          </a:p>
          <a:p>
            <a:pPr algn="just" eaLnBrk="1">
              <a:defRPr/>
            </a:pPr>
            <a:r>
              <a:rPr lang="en-US" altLang="zh-CN" dirty="0">
                <a:solidFill>
                  <a:srgbClr val="000000"/>
                </a:solidFill>
                <a:latin typeface="仿宋" panose="02010609060101010101" pitchFamily="49" charset="-122"/>
                <a:ea typeface="仿宋" panose="02010609060101010101" pitchFamily="49" charset="-122"/>
              </a:rPr>
              <a:t>    </a:t>
            </a:r>
            <a:r>
              <a:rPr lang="zh-CN" altLang="en-US" dirty="0">
                <a:solidFill>
                  <a:srgbClr val="000000"/>
                </a:solidFill>
                <a:latin typeface="仿宋" panose="02010609060101010101" pitchFamily="49" charset="-122"/>
                <a:ea typeface="仿宋" panose="02010609060101010101" pitchFamily="49" charset="-122"/>
              </a:rPr>
              <a:t>例</a:t>
            </a:r>
            <a:r>
              <a:rPr lang="en-US" altLang="zh-CN" dirty="0">
                <a:solidFill>
                  <a:srgbClr val="000000"/>
                </a:solidFill>
                <a:latin typeface="仿宋" panose="02010609060101010101" pitchFamily="49" charset="-122"/>
                <a:ea typeface="仿宋" panose="02010609060101010101" pitchFamily="49" charset="-122"/>
              </a:rPr>
              <a:t>2</a:t>
            </a:r>
            <a:r>
              <a:rPr lang="zh-CN" altLang="en-US" dirty="0">
                <a:solidFill>
                  <a:srgbClr val="000000"/>
                </a:solidFill>
                <a:latin typeface="仿宋" panose="02010609060101010101" pitchFamily="49" charset="-122"/>
                <a:ea typeface="仿宋" panose="02010609060101010101" pitchFamily="49" charset="-122"/>
              </a:rPr>
              <a:t>，某大型国有公司的领导层私分了公司一笔应收账款</a:t>
            </a:r>
            <a:r>
              <a:rPr lang="en-US" altLang="zh-CN" dirty="0">
                <a:solidFill>
                  <a:srgbClr val="000000"/>
                </a:solidFill>
                <a:latin typeface="仿宋" panose="02010609060101010101" pitchFamily="49" charset="-122"/>
                <a:ea typeface="仿宋" panose="02010609060101010101" pitchFamily="49" charset="-122"/>
              </a:rPr>
              <a:t>100</a:t>
            </a:r>
            <a:r>
              <a:rPr lang="zh-CN" altLang="en-US" dirty="0">
                <a:solidFill>
                  <a:srgbClr val="000000"/>
                </a:solidFill>
                <a:latin typeface="仿宋" panose="02010609060101010101" pitchFamily="49" charset="-122"/>
                <a:ea typeface="仿宋" panose="02010609060101010101" pitchFamily="49" charset="-122"/>
              </a:rPr>
              <a:t>万元。该犯罪虽然体现了单位意志，但未为单位谋取利益，而是为单位内部特定成员谋取利益，构成成员的个人犯罪，也即贪污罪，而不构成单位犯罪（私分国有资产罪）。</a:t>
            </a:r>
            <a:endParaRPr lang="en-US" altLang="zh-CN" dirty="0">
              <a:solidFill>
                <a:srgbClr val="000000"/>
              </a:solidFill>
              <a:latin typeface="仿宋" panose="02010609060101010101" pitchFamily="49" charset="-122"/>
              <a:ea typeface="仿宋" panose="02010609060101010101" pitchFamily="49" charset="-122"/>
            </a:endParaRPr>
          </a:p>
          <a:p>
            <a:pPr algn="just" eaLnBrk="1">
              <a:defRPr/>
            </a:pPr>
            <a:r>
              <a:rPr lang="en-US" altLang="zh-CN" dirty="0">
                <a:solidFill>
                  <a:srgbClr val="000000"/>
                </a:solidFill>
                <a:latin typeface="仿宋" panose="02010609060101010101" pitchFamily="49" charset="-122"/>
                <a:ea typeface="仿宋" panose="02010609060101010101" pitchFamily="49" charset="-122"/>
              </a:rPr>
              <a:t>    </a:t>
            </a:r>
            <a:r>
              <a:rPr lang="zh-CN" altLang="en-US" dirty="0">
                <a:solidFill>
                  <a:srgbClr val="000000"/>
                </a:solidFill>
                <a:latin typeface="黑体" panose="02010609060101010101" pitchFamily="49" charset="-122"/>
                <a:ea typeface="黑体" panose="02010609060101010101" pitchFamily="49" charset="-122"/>
              </a:rPr>
              <a:t>（</a:t>
            </a:r>
            <a:r>
              <a:rPr lang="en-US" altLang="zh-CN" dirty="0">
                <a:solidFill>
                  <a:srgbClr val="000000"/>
                </a:solidFill>
                <a:latin typeface="黑体" panose="02010609060101010101" pitchFamily="49" charset="-122"/>
                <a:ea typeface="黑体" panose="02010609060101010101" pitchFamily="49" charset="-122"/>
              </a:rPr>
              <a:t>3</a:t>
            </a:r>
            <a:r>
              <a:rPr lang="zh-CN" altLang="en-US" dirty="0">
                <a:solidFill>
                  <a:srgbClr val="000000"/>
                </a:solidFill>
                <a:latin typeface="黑体" panose="02010609060101010101" pitchFamily="49" charset="-122"/>
                <a:ea typeface="黑体" panose="02010609060101010101" pitchFamily="49" charset="-122"/>
              </a:rPr>
              <a:t>）模型</a:t>
            </a:r>
            <a:r>
              <a:rPr lang="en-US" altLang="zh-CN" dirty="0">
                <a:solidFill>
                  <a:srgbClr val="000000"/>
                </a:solidFill>
                <a:latin typeface="黑体" panose="02010609060101010101" pitchFamily="49" charset="-122"/>
                <a:ea typeface="黑体" panose="02010609060101010101" pitchFamily="49" charset="-122"/>
              </a:rPr>
              <a:t>3</a:t>
            </a:r>
            <a:r>
              <a:rPr lang="zh-CN" altLang="en-US" dirty="0">
                <a:solidFill>
                  <a:srgbClr val="000000"/>
                </a:solidFill>
                <a:latin typeface="黑体" panose="02010609060101010101" pitchFamily="49" charset="-122"/>
                <a:ea typeface="黑体" panose="02010609060101010101" pitchFamily="49" charset="-122"/>
              </a:rPr>
              <a:t>，成员个人意志</a:t>
            </a:r>
            <a:r>
              <a:rPr lang="en-US" altLang="zh-CN" dirty="0">
                <a:solidFill>
                  <a:srgbClr val="000000"/>
                </a:solidFill>
                <a:latin typeface="黑体" panose="02010609060101010101" pitchFamily="49" charset="-122"/>
                <a:ea typeface="黑体" panose="02010609060101010101" pitchFamily="49" charset="-122"/>
              </a:rPr>
              <a:t>+</a:t>
            </a:r>
            <a:r>
              <a:rPr lang="zh-CN" altLang="en-US" dirty="0">
                <a:solidFill>
                  <a:srgbClr val="000000"/>
                </a:solidFill>
                <a:latin typeface="黑体" panose="02010609060101010101" pitchFamily="49" charset="-122"/>
                <a:ea typeface="黑体" panose="02010609060101010101" pitchFamily="49" charset="-122"/>
              </a:rPr>
              <a:t>本单位利益。</a:t>
            </a:r>
            <a:endParaRPr lang="en-US" altLang="zh-CN" dirty="0">
              <a:solidFill>
                <a:srgbClr val="000000"/>
              </a:solidFill>
              <a:latin typeface="黑体" panose="02010609060101010101" pitchFamily="49" charset="-122"/>
              <a:ea typeface="黑体" panose="02010609060101010101" pitchFamily="49" charset="-122"/>
            </a:endParaRPr>
          </a:p>
          <a:p>
            <a:pPr algn="just" eaLnBrk="1">
              <a:defRPr/>
            </a:pPr>
            <a:r>
              <a:rPr lang="en-US" altLang="zh-CN" dirty="0">
                <a:solidFill>
                  <a:srgbClr val="000000"/>
                </a:solidFill>
                <a:latin typeface="仿宋" panose="02010609060101010101" pitchFamily="49" charset="-122"/>
                <a:ea typeface="仿宋" panose="02010609060101010101" pitchFamily="49" charset="-122"/>
              </a:rPr>
              <a:t>    </a:t>
            </a:r>
            <a:r>
              <a:rPr lang="zh-CN" altLang="en-US" dirty="0">
                <a:solidFill>
                  <a:srgbClr val="000000"/>
                </a:solidFill>
                <a:latin typeface="仿宋" panose="02010609060101010101" pitchFamily="49" charset="-122"/>
                <a:ea typeface="仿宋" panose="02010609060101010101" pitchFamily="49" charset="-122"/>
              </a:rPr>
              <a:t>例</a:t>
            </a:r>
            <a:r>
              <a:rPr lang="en-US" altLang="zh-CN" dirty="0">
                <a:solidFill>
                  <a:srgbClr val="000000"/>
                </a:solidFill>
                <a:latin typeface="仿宋" panose="02010609060101010101" pitchFamily="49" charset="-122"/>
                <a:ea typeface="仿宋" panose="02010609060101010101" pitchFamily="49" charset="-122"/>
              </a:rPr>
              <a:t>1</a:t>
            </a:r>
            <a:r>
              <a:rPr lang="zh-CN" altLang="en-US" dirty="0">
                <a:solidFill>
                  <a:srgbClr val="000000"/>
                </a:solidFill>
                <a:latin typeface="仿宋" panose="02010609060101010101" pitchFamily="49" charset="-122"/>
                <a:ea typeface="仿宋" panose="02010609060101010101" pitchFamily="49" charset="-122"/>
              </a:rPr>
              <a:t>，甲公司的副总王某向董事会提议，向官员乙行贿，才能为公司谋取到非法利益，但董事会不同意。王某私下用自己的钱向乙行贿，为公司谋取非法利益。甲公司董事会对此并不知情，未体现单位意志，因此这是成员的个人犯罪（行贿罪）。由此也可看出，个人犯罪并不要求必须为本人谋取非法利益，也可以为本人以外第三方（包括本单位、外单位、第三人）谋取非法利益。这如同，盗窃罪的非法占有目的，既包括为自己非法占有，也包括为第三方非法占有。</a:t>
            </a:r>
            <a:endParaRPr lang="en-US" altLang="zh-CN" dirty="0">
              <a:solidFill>
                <a:srgbClr val="000000"/>
              </a:solidFill>
              <a:latin typeface="仿宋" panose="02010609060101010101" pitchFamily="49" charset="-122"/>
              <a:ea typeface="仿宋" panose="02010609060101010101" pitchFamily="49" charset="-122"/>
            </a:endParaRPr>
          </a:p>
          <a:p>
            <a:pPr algn="just" eaLnBrk="1">
              <a:defRPr/>
            </a:pPr>
            <a:r>
              <a:rPr lang="zh-CN" altLang="en-US" dirty="0">
                <a:solidFill>
                  <a:srgbClr val="000000"/>
                </a:solidFill>
                <a:latin typeface="仿宋" panose="02010609060101010101" pitchFamily="49" charset="-122"/>
                <a:ea typeface="仿宋" panose="02010609060101010101" pitchFamily="49" charset="-122"/>
              </a:rPr>
              <a:t>    例</a:t>
            </a:r>
            <a:r>
              <a:rPr lang="en-US" altLang="zh-CN" dirty="0">
                <a:solidFill>
                  <a:srgbClr val="000000"/>
                </a:solidFill>
                <a:latin typeface="仿宋" panose="02010609060101010101" pitchFamily="49" charset="-122"/>
                <a:ea typeface="仿宋" panose="02010609060101010101" pitchFamily="49" charset="-122"/>
              </a:rPr>
              <a:t>2</a:t>
            </a:r>
            <a:r>
              <a:rPr lang="zh-CN" altLang="en-US" dirty="0">
                <a:solidFill>
                  <a:srgbClr val="000000"/>
                </a:solidFill>
                <a:latin typeface="仿宋" panose="02010609060101010101" pitchFamily="49" charset="-122"/>
                <a:ea typeface="仿宋" panose="02010609060101010101" pitchFamily="49" charset="-122"/>
              </a:rPr>
              <a:t>，某公司的经理赵某，为了单位利益，实施拒不执行判决行为，但该起犯罪活动未体现单位意志。由于未体现单位意志，因此赵某构成个人犯罪。</a:t>
            </a:r>
            <a:endParaRPr lang="en-US" altLang="zh-CN" dirty="0">
              <a:solidFill>
                <a:srgbClr val="000000"/>
              </a:solidFill>
              <a:latin typeface="仿宋" panose="02010609060101010101" pitchFamily="49" charset="-122"/>
              <a:ea typeface="仿宋" panose="02010609060101010101" pitchFamily="49" charset="-122"/>
            </a:endParaRPr>
          </a:p>
          <a:p>
            <a:pPr algn="just" eaLnBrk="1">
              <a:defRPr/>
            </a:pPr>
            <a:r>
              <a:rPr lang="en-US" altLang="zh-CN" dirty="0">
                <a:solidFill>
                  <a:srgbClr val="000000"/>
                </a:solidFill>
                <a:latin typeface="仿宋" panose="02010609060101010101" pitchFamily="49" charset="-122"/>
                <a:ea typeface="仿宋" panose="02010609060101010101" pitchFamily="49" charset="-122"/>
              </a:rPr>
              <a:t>    </a:t>
            </a:r>
            <a:r>
              <a:rPr lang="zh-CN" altLang="en-US" dirty="0">
                <a:solidFill>
                  <a:srgbClr val="000000"/>
                </a:solidFill>
                <a:latin typeface="黑体" panose="02010609060101010101" pitchFamily="49" charset="-122"/>
                <a:ea typeface="黑体" panose="02010609060101010101" pitchFamily="49" charset="-122"/>
              </a:rPr>
              <a:t>（</a:t>
            </a:r>
            <a:r>
              <a:rPr lang="en-US" altLang="zh-CN" dirty="0">
                <a:solidFill>
                  <a:srgbClr val="000000"/>
                </a:solidFill>
                <a:latin typeface="黑体" panose="02010609060101010101" pitchFamily="49" charset="-122"/>
                <a:ea typeface="黑体" panose="02010609060101010101" pitchFamily="49" charset="-122"/>
              </a:rPr>
              <a:t>4</a:t>
            </a:r>
            <a:r>
              <a:rPr lang="zh-CN" altLang="en-US" dirty="0">
                <a:solidFill>
                  <a:srgbClr val="000000"/>
                </a:solidFill>
                <a:latin typeface="黑体" panose="02010609060101010101" pitchFamily="49" charset="-122"/>
                <a:ea typeface="黑体" panose="02010609060101010101" pitchFamily="49" charset="-122"/>
              </a:rPr>
              <a:t>）模型</a:t>
            </a:r>
            <a:r>
              <a:rPr lang="en-US" altLang="zh-CN" dirty="0">
                <a:solidFill>
                  <a:srgbClr val="000000"/>
                </a:solidFill>
                <a:latin typeface="黑体" panose="02010609060101010101" pitchFamily="49" charset="-122"/>
                <a:ea typeface="黑体" panose="02010609060101010101" pitchFamily="49" charset="-122"/>
              </a:rPr>
              <a:t>4</a:t>
            </a:r>
            <a:r>
              <a:rPr lang="zh-CN" altLang="en-US" dirty="0">
                <a:solidFill>
                  <a:srgbClr val="000000"/>
                </a:solidFill>
                <a:latin typeface="黑体" panose="02010609060101010101" pitchFamily="49" charset="-122"/>
                <a:ea typeface="黑体" panose="02010609060101010101" pitchFamily="49" charset="-122"/>
              </a:rPr>
              <a:t>，成员个人意志</a:t>
            </a:r>
            <a:r>
              <a:rPr lang="en-US" altLang="zh-CN" dirty="0">
                <a:solidFill>
                  <a:srgbClr val="000000"/>
                </a:solidFill>
                <a:latin typeface="黑体" panose="02010609060101010101" pitchFamily="49" charset="-122"/>
                <a:ea typeface="黑体" panose="02010609060101010101" pitchFamily="49" charset="-122"/>
              </a:rPr>
              <a:t>+</a:t>
            </a:r>
            <a:r>
              <a:rPr lang="zh-CN" altLang="en-US" dirty="0">
                <a:solidFill>
                  <a:srgbClr val="000000"/>
                </a:solidFill>
                <a:latin typeface="黑体" panose="02010609060101010101" pitchFamily="49" charset="-122"/>
                <a:ea typeface="黑体" panose="02010609060101010101" pitchFamily="49" charset="-122"/>
              </a:rPr>
              <a:t>个人利益。</a:t>
            </a:r>
            <a:endParaRPr lang="en-US" altLang="zh-CN" dirty="0">
              <a:solidFill>
                <a:srgbClr val="000000"/>
              </a:solidFill>
              <a:latin typeface="黑体" panose="02010609060101010101" pitchFamily="49" charset="-122"/>
              <a:ea typeface="黑体" panose="02010609060101010101" pitchFamily="49" charset="-122"/>
            </a:endParaRPr>
          </a:p>
          <a:p>
            <a:pPr algn="just" eaLnBrk="1">
              <a:defRPr/>
            </a:pPr>
            <a:r>
              <a:rPr lang="en-US" altLang="zh-CN" dirty="0">
                <a:solidFill>
                  <a:srgbClr val="000000"/>
                </a:solidFill>
                <a:latin typeface="仿宋" panose="02010609060101010101" pitchFamily="49" charset="-122"/>
                <a:ea typeface="仿宋" panose="02010609060101010101" pitchFamily="49" charset="-122"/>
              </a:rPr>
              <a:t>    </a:t>
            </a:r>
            <a:r>
              <a:rPr lang="zh-CN" altLang="en-US" dirty="0">
                <a:solidFill>
                  <a:srgbClr val="000000"/>
                </a:solidFill>
                <a:latin typeface="仿宋" panose="02010609060101010101" pitchFamily="49" charset="-122"/>
                <a:ea typeface="仿宋" panose="02010609060101010101" pitchFamily="49" charset="-122"/>
              </a:rPr>
              <a:t>例如，甲公司的副总王某未经单位授权，利用单位资源，为自已谋取非法利益。王某</a:t>
            </a:r>
            <a:r>
              <a:rPr lang="zh-CN" altLang="en-US" dirty="0">
                <a:latin typeface="仿宋" panose="02010609060101010101" pitchFamily="49" charset="-122"/>
                <a:ea typeface="仿宋" panose="02010609060101010101" pitchFamily="49" charset="-122"/>
              </a:rPr>
              <a:t>构成个人犯罪。</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063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24C58-3798-9CC0-6B17-6D719DDEB4C3}"/>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8BC6F49F-DD0E-4935-9A6A-D5CE52332FB9}"/>
              </a:ext>
            </a:extLst>
          </p:cNvPr>
          <p:cNvSpPr/>
          <p:nvPr/>
        </p:nvSpPr>
        <p:spPr>
          <a:xfrm>
            <a:off x="107504" y="458956"/>
            <a:ext cx="8856662" cy="5940088"/>
          </a:xfrm>
          <a:prstGeom prst="rect">
            <a:avLst/>
          </a:prstGeom>
        </p:spPr>
        <p:txBody>
          <a:bodyPr>
            <a:spAutoFit/>
          </a:bodyPr>
          <a:lstStyle/>
          <a:p>
            <a:pPr algn="just" eaLnBrk="1">
              <a:defRPr/>
            </a:pPr>
            <a:r>
              <a:rPr lang="zh-CN" altLang="en-US" sz="2400" dirty="0">
                <a:solidFill>
                  <a:srgbClr val="000000"/>
                </a:solidFill>
                <a:latin typeface="黑体" panose="02010609060101010101" pitchFamily="49" charset="-122"/>
                <a:ea typeface="黑体" panose="02010609060101010101" pitchFamily="49" charset="-122"/>
              </a:rPr>
              <a:t>    行为人的刑事责任能力不仅仅是有无的问题，在具有刑事责任能力的人中，也可能受一些因素的影响而存在着刑事责任能力</a:t>
            </a:r>
            <a:r>
              <a:rPr lang="zh-CN" altLang="en-US" sz="2400" dirty="0">
                <a:solidFill>
                  <a:srgbClr val="0066FF"/>
                </a:solidFill>
                <a:latin typeface="黑体" panose="02010609060101010101" pitchFamily="49" charset="-122"/>
                <a:ea typeface="黑体" panose="02010609060101010101" pitchFamily="49" charset="-122"/>
              </a:rPr>
              <a:t>程度不同</a:t>
            </a:r>
            <a:r>
              <a:rPr lang="zh-CN" altLang="en-US" sz="2400" dirty="0">
                <a:solidFill>
                  <a:srgbClr val="000000"/>
                </a:solidFill>
                <a:latin typeface="黑体" panose="02010609060101010101" pitchFamily="49" charset="-122"/>
                <a:ea typeface="黑体" panose="02010609060101010101" pitchFamily="49" charset="-122"/>
              </a:rPr>
              <a:t>的情况。</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影响和决定行为人的刑事责任能力程度的有两个方面的因素：</a:t>
            </a:r>
            <a:r>
              <a:rPr lang="zh-CN" altLang="en-US" sz="2400" dirty="0">
                <a:solidFill>
                  <a:srgbClr val="0066FF"/>
                </a:solidFill>
                <a:latin typeface="黑体" panose="02010609060101010101" pitchFamily="49" charset="-122"/>
                <a:ea typeface="黑体" panose="02010609060101010101" pitchFamily="49" charset="-122"/>
              </a:rPr>
              <a:t>一是人的知识和智力成熟程度。二是精神及身体状况</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根据行为人的年龄、精神状况等因素影响刑事责任能力有无和大小的实际情况，我国刑法将刑事责任能力分为以下四类：</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1.</a:t>
            </a:r>
            <a:r>
              <a:rPr lang="zh-CN" altLang="en-US" sz="2400" b="1" dirty="0">
                <a:solidFill>
                  <a:srgbClr val="0066FF"/>
                </a:solidFill>
                <a:latin typeface="黑体" panose="02010609060101010101" pitchFamily="49" charset="-122"/>
                <a:ea typeface="黑体" panose="02010609060101010101" pitchFamily="49" charset="-122"/>
              </a:rPr>
              <a:t>完全有</a:t>
            </a:r>
            <a:r>
              <a:rPr lang="zh-CN" altLang="en-US" sz="2400" dirty="0">
                <a:solidFill>
                  <a:srgbClr val="000000"/>
                </a:solidFill>
                <a:latin typeface="黑体" panose="02010609060101010101" pitchFamily="49" charset="-122"/>
                <a:ea typeface="黑体" panose="02010609060101010101" pitchFamily="49" charset="-122"/>
              </a:rPr>
              <a:t>刑事责任能力</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2.</a:t>
            </a:r>
            <a:r>
              <a:rPr lang="zh-CN" altLang="en-US" sz="2400" b="1" dirty="0">
                <a:solidFill>
                  <a:srgbClr val="0066FF"/>
                </a:solidFill>
                <a:latin typeface="黑体" panose="02010609060101010101" pitchFamily="49" charset="-122"/>
                <a:ea typeface="黑体" panose="02010609060101010101" pitchFamily="49" charset="-122"/>
              </a:rPr>
              <a:t>完全无</a:t>
            </a:r>
            <a:r>
              <a:rPr lang="zh-CN" altLang="en-US" sz="2400" dirty="0">
                <a:solidFill>
                  <a:srgbClr val="000000"/>
                </a:solidFill>
                <a:latin typeface="黑体" panose="02010609060101010101" pitchFamily="49" charset="-122"/>
                <a:ea typeface="黑体" panose="02010609060101010101" pitchFamily="49" charset="-122"/>
              </a:rPr>
              <a:t>刑事责任能力</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3.</a:t>
            </a:r>
            <a:r>
              <a:rPr lang="zh-CN" altLang="en-US" sz="2400" b="1" dirty="0">
                <a:solidFill>
                  <a:srgbClr val="0066FF"/>
                </a:solidFill>
                <a:latin typeface="黑体" panose="02010609060101010101" pitchFamily="49" charset="-122"/>
                <a:ea typeface="黑体" panose="02010609060101010101" pitchFamily="49" charset="-122"/>
              </a:rPr>
              <a:t>相对有</a:t>
            </a:r>
            <a:r>
              <a:rPr lang="zh-CN" altLang="en-US" sz="2400" dirty="0">
                <a:solidFill>
                  <a:srgbClr val="000000"/>
                </a:solidFill>
                <a:latin typeface="黑体" panose="02010609060101010101" pitchFamily="49" charset="-122"/>
                <a:ea typeface="黑体" panose="02010609060101010101" pitchFamily="49" charset="-122"/>
              </a:rPr>
              <a:t>刑事责任能力</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4.</a:t>
            </a:r>
            <a:r>
              <a:rPr lang="zh-CN" altLang="en-US" sz="2400" b="1" dirty="0">
                <a:solidFill>
                  <a:srgbClr val="0066FF"/>
                </a:solidFill>
                <a:latin typeface="黑体" panose="02010609060101010101" pitchFamily="49" charset="-122"/>
                <a:ea typeface="黑体" panose="02010609060101010101" pitchFamily="49" charset="-122"/>
              </a:rPr>
              <a:t>减轻</a:t>
            </a:r>
            <a:r>
              <a:rPr lang="zh-CN" altLang="en-US" sz="2400" dirty="0">
                <a:solidFill>
                  <a:srgbClr val="000000"/>
                </a:solidFill>
                <a:latin typeface="黑体" panose="02010609060101010101" pitchFamily="49" charset="-122"/>
                <a:ea typeface="黑体" panose="02010609060101010101" pitchFamily="49" charset="-122"/>
              </a:rPr>
              <a:t>刑事责任能力</a:t>
            </a:r>
            <a:endParaRPr lang="en-US" altLang="zh-CN" sz="2400" dirty="0">
              <a:solidFill>
                <a:srgbClr val="0066FF"/>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596483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F553135-BD4E-47AA-A57A-01F829998005}"/>
              </a:ext>
            </a:extLst>
          </p:cNvPr>
          <p:cNvSpPr/>
          <p:nvPr/>
        </p:nvSpPr>
        <p:spPr>
          <a:xfrm>
            <a:off x="33338" y="44450"/>
            <a:ext cx="9110662" cy="6816725"/>
          </a:xfrm>
          <a:prstGeom prst="rect">
            <a:avLst/>
          </a:prstGeom>
        </p:spPr>
        <p:txBody>
          <a:bodyPr>
            <a:spAutoFit/>
          </a:bodyPr>
          <a:lstStyle/>
          <a:p>
            <a:pPr algn="just" eaLnBrk="1">
              <a:spcAft>
                <a:spcPts val="0"/>
              </a:spcAft>
              <a:defRPr/>
            </a:pPr>
            <a:r>
              <a:rPr lang="en-US" altLang="zh-CN" sz="1900" b="1" kern="100" dirty="0">
                <a:latin typeface="仿宋" panose="02010609060101010101" pitchFamily="49" charset="-122"/>
                <a:ea typeface="仿宋" panose="02010609060101010101" pitchFamily="49" charset="-122"/>
                <a:cs typeface="Times New Roman" panose="02020603050405020304" pitchFamily="18" charset="0"/>
              </a:rPr>
              <a:t>    </a:t>
            </a:r>
            <a:r>
              <a:rPr lang="zh-CN" altLang="zh-CN" sz="1900" b="1" kern="100" dirty="0">
                <a:latin typeface="仿宋" panose="02010609060101010101" pitchFamily="49" charset="-122"/>
                <a:ea typeface="仿宋" panose="02010609060101010101" pitchFamily="49" charset="-122"/>
                <a:cs typeface="Times New Roman" panose="02020603050405020304" pitchFamily="18" charset="0"/>
              </a:rPr>
              <a:t>第十七条 【刑事责任年龄】已满十六周岁的人犯罪，应当负刑事责任。</a:t>
            </a:r>
          </a:p>
          <a:p>
            <a:pPr algn="just" eaLnBrk="1">
              <a:spcAft>
                <a:spcPts val="0"/>
              </a:spcAft>
              <a:defRPr/>
            </a:pPr>
            <a:r>
              <a:rPr lang="en-US" altLang="zh-CN" sz="1900" b="1" kern="100" dirty="0">
                <a:latin typeface="仿宋" panose="02010609060101010101" pitchFamily="49" charset="-122"/>
                <a:ea typeface="仿宋" panose="02010609060101010101" pitchFamily="49" charset="-122"/>
                <a:cs typeface="Times New Roman" panose="02020603050405020304" pitchFamily="18" charset="0"/>
              </a:rPr>
              <a:t>    </a:t>
            </a:r>
            <a:r>
              <a:rPr lang="zh-CN" altLang="zh-CN" sz="1900" b="1" kern="100" dirty="0">
                <a:latin typeface="仿宋" panose="02010609060101010101" pitchFamily="49" charset="-122"/>
                <a:ea typeface="仿宋" panose="02010609060101010101" pitchFamily="49" charset="-122"/>
                <a:cs typeface="Times New Roman" panose="02020603050405020304" pitchFamily="18" charset="0"/>
              </a:rPr>
              <a:t>已满十四周岁不满十六周岁的人，犯故意杀人、故意伤害致人重伤或者死亡、强奸、抢劫、贩卖毒品、放火、爆炸、投放危险物质罪的，应当负刑事责任。</a:t>
            </a:r>
          </a:p>
          <a:p>
            <a:pPr algn="just" eaLnBrk="1">
              <a:spcAft>
                <a:spcPts val="0"/>
              </a:spcAft>
              <a:defRPr/>
            </a:pPr>
            <a:r>
              <a:rPr lang="en-US" altLang="zh-CN" sz="1900" b="1" kern="100" dirty="0">
                <a:latin typeface="仿宋" panose="02010609060101010101" pitchFamily="49" charset="-122"/>
                <a:ea typeface="仿宋" panose="02010609060101010101" pitchFamily="49" charset="-122"/>
                <a:cs typeface="Times New Roman" panose="02020603050405020304" pitchFamily="18" charset="0"/>
              </a:rPr>
              <a:t>    </a:t>
            </a:r>
            <a:r>
              <a:rPr lang="zh-CN" altLang="zh-CN" sz="1900" b="1" kern="100" dirty="0">
                <a:latin typeface="仿宋" panose="02010609060101010101" pitchFamily="49" charset="-122"/>
                <a:ea typeface="仿宋" panose="02010609060101010101" pitchFamily="49" charset="-122"/>
                <a:cs typeface="Times New Roman" panose="02020603050405020304" pitchFamily="18" charset="0"/>
              </a:rPr>
              <a:t>已满十二周岁不满十四周岁的人，犯故意杀人、故意伤害罪，致人死亡或者以特别残忍手段致人重伤造成严重残疾，情节恶劣，经最高人民检察院核准追诉的，应当负刑事责任。</a:t>
            </a:r>
          </a:p>
          <a:p>
            <a:pPr algn="just" eaLnBrk="1">
              <a:spcAft>
                <a:spcPts val="0"/>
              </a:spcAft>
              <a:defRPr/>
            </a:pPr>
            <a:r>
              <a:rPr lang="en-US" altLang="zh-CN" sz="1900" b="1" kern="100" dirty="0">
                <a:latin typeface="仿宋" panose="02010609060101010101" pitchFamily="49" charset="-122"/>
                <a:ea typeface="仿宋" panose="02010609060101010101" pitchFamily="49" charset="-122"/>
                <a:cs typeface="Times New Roman" panose="02020603050405020304" pitchFamily="18" charset="0"/>
              </a:rPr>
              <a:t>    </a:t>
            </a:r>
            <a:r>
              <a:rPr lang="zh-CN" altLang="zh-CN" sz="1900" b="1" kern="100" dirty="0">
                <a:latin typeface="仿宋" panose="02010609060101010101" pitchFamily="49" charset="-122"/>
                <a:ea typeface="仿宋" panose="02010609060101010101" pitchFamily="49" charset="-122"/>
                <a:cs typeface="Times New Roman" panose="02020603050405020304" pitchFamily="18" charset="0"/>
              </a:rPr>
              <a:t>对依照前三款规定追究刑事责任的不满十八周岁的人，应当从轻或者减轻处罚。</a:t>
            </a:r>
          </a:p>
          <a:p>
            <a:pPr algn="just" eaLnBrk="1">
              <a:spcAft>
                <a:spcPts val="0"/>
              </a:spcAft>
              <a:defRPr/>
            </a:pPr>
            <a:r>
              <a:rPr lang="en-US" altLang="zh-CN" sz="1900" b="1" kern="100" dirty="0">
                <a:latin typeface="仿宋" panose="02010609060101010101" pitchFamily="49" charset="-122"/>
                <a:ea typeface="仿宋" panose="02010609060101010101" pitchFamily="49" charset="-122"/>
                <a:cs typeface="Times New Roman" panose="02020603050405020304" pitchFamily="18" charset="0"/>
              </a:rPr>
              <a:t>    </a:t>
            </a:r>
            <a:r>
              <a:rPr lang="zh-CN" altLang="zh-CN" sz="1900" b="1" kern="100" dirty="0">
                <a:latin typeface="仿宋" panose="02010609060101010101" pitchFamily="49" charset="-122"/>
                <a:ea typeface="仿宋" panose="02010609060101010101" pitchFamily="49" charset="-122"/>
                <a:cs typeface="Times New Roman" panose="02020603050405020304" pitchFamily="18" charset="0"/>
              </a:rPr>
              <a:t>因不满十六周岁不予刑事处罚的，责令其父母或者其他监护人加以管教</a:t>
            </a:r>
            <a:r>
              <a:rPr lang="en-US" altLang="zh-CN" sz="1900" b="1" kern="100" dirty="0">
                <a:latin typeface="仿宋" panose="02010609060101010101" pitchFamily="49" charset="-122"/>
                <a:ea typeface="仿宋" panose="02010609060101010101" pitchFamily="49" charset="-122"/>
                <a:cs typeface="Times New Roman" panose="02020603050405020304" pitchFamily="18" charset="0"/>
              </a:rPr>
              <a:t>;</a:t>
            </a:r>
            <a:r>
              <a:rPr lang="zh-CN" altLang="zh-CN" sz="1900" b="1" kern="100" dirty="0">
                <a:latin typeface="仿宋" panose="02010609060101010101" pitchFamily="49" charset="-122"/>
                <a:ea typeface="仿宋" panose="02010609060101010101" pitchFamily="49" charset="-122"/>
                <a:cs typeface="Times New Roman" panose="02020603050405020304" pitchFamily="18" charset="0"/>
              </a:rPr>
              <a:t>在必要的时候，依法进行专门矫治教育。</a:t>
            </a:r>
          </a:p>
          <a:p>
            <a:pPr algn="just" eaLnBrk="1">
              <a:spcAft>
                <a:spcPts val="0"/>
              </a:spcAft>
              <a:defRPr/>
            </a:pPr>
            <a:r>
              <a:rPr lang="en-US" altLang="zh-CN" sz="1900" b="1" kern="100" dirty="0">
                <a:latin typeface="仿宋" panose="02010609060101010101" pitchFamily="49" charset="-122"/>
                <a:ea typeface="仿宋" panose="02010609060101010101" pitchFamily="49" charset="-122"/>
                <a:cs typeface="Times New Roman" panose="02020603050405020304" pitchFamily="18" charset="0"/>
              </a:rPr>
              <a:t>    </a:t>
            </a:r>
            <a:r>
              <a:rPr lang="zh-CN" altLang="zh-CN" sz="1900" b="1" kern="100" dirty="0">
                <a:latin typeface="仿宋" panose="02010609060101010101" pitchFamily="49" charset="-122"/>
                <a:ea typeface="仿宋" panose="02010609060101010101" pitchFamily="49" charset="-122"/>
                <a:cs typeface="Times New Roman" panose="02020603050405020304" pitchFamily="18" charset="0"/>
              </a:rPr>
              <a:t>第十七条 之一 【刑事责任年龄】已满七十五周岁的人故意犯罪的，可以从轻或者减轻处罚</a:t>
            </a:r>
            <a:r>
              <a:rPr lang="en-US" altLang="zh-CN" sz="1900" b="1" kern="100" dirty="0">
                <a:latin typeface="仿宋" panose="02010609060101010101" pitchFamily="49" charset="-122"/>
                <a:ea typeface="仿宋" panose="02010609060101010101" pitchFamily="49" charset="-122"/>
                <a:cs typeface="Times New Roman" panose="02020603050405020304" pitchFamily="18" charset="0"/>
              </a:rPr>
              <a:t>;</a:t>
            </a:r>
            <a:r>
              <a:rPr lang="zh-CN" altLang="zh-CN" sz="1900" b="1" kern="100" dirty="0">
                <a:latin typeface="仿宋" panose="02010609060101010101" pitchFamily="49" charset="-122"/>
                <a:ea typeface="仿宋" panose="02010609060101010101" pitchFamily="49" charset="-122"/>
                <a:cs typeface="Times New Roman" panose="02020603050405020304" pitchFamily="18" charset="0"/>
              </a:rPr>
              <a:t>过失犯罪的，应当从轻或者减轻处罚。</a:t>
            </a:r>
          </a:p>
          <a:p>
            <a:pPr algn="just" eaLnBrk="1">
              <a:spcAft>
                <a:spcPts val="0"/>
              </a:spcAft>
              <a:defRPr/>
            </a:pPr>
            <a:r>
              <a:rPr lang="en-US" altLang="zh-CN" sz="1900" b="1" kern="100" dirty="0">
                <a:latin typeface="仿宋" panose="02010609060101010101" pitchFamily="49" charset="-122"/>
                <a:ea typeface="仿宋" panose="02010609060101010101" pitchFamily="49" charset="-122"/>
                <a:cs typeface="Times New Roman" panose="02020603050405020304" pitchFamily="18" charset="0"/>
              </a:rPr>
              <a:t>    </a:t>
            </a:r>
          </a:p>
          <a:p>
            <a:pPr algn="just" eaLnBrk="1">
              <a:spcAft>
                <a:spcPts val="0"/>
              </a:spcAft>
              <a:defRPr/>
            </a:pPr>
            <a:r>
              <a:rPr lang="en-US" altLang="zh-CN" sz="1900" b="1" kern="100" dirty="0">
                <a:latin typeface="仿宋" panose="02010609060101010101" pitchFamily="49" charset="-122"/>
                <a:ea typeface="仿宋" panose="02010609060101010101" pitchFamily="49" charset="-122"/>
                <a:cs typeface="Times New Roman" panose="02020603050405020304" pitchFamily="18" charset="0"/>
              </a:rPr>
              <a:t>    </a:t>
            </a:r>
            <a:r>
              <a:rPr lang="zh-CN" altLang="zh-CN" sz="1900" b="1" kern="100" dirty="0">
                <a:latin typeface="仿宋" panose="02010609060101010101" pitchFamily="49" charset="-122"/>
                <a:ea typeface="仿宋" panose="02010609060101010101" pitchFamily="49" charset="-122"/>
                <a:cs typeface="Times New Roman" panose="02020603050405020304" pitchFamily="18" charset="0"/>
              </a:rPr>
              <a:t>第十八条 【特殊人员的刑事责任能力】精神病人在不能辨认或者不能控制自己行为的时候造成危害结果，经法定程序鉴定确认的，不负刑事责任，但是应当责令他的家属或者监护人严加看管和医疗</a:t>
            </a:r>
            <a:r>
              <a:rPr lang="en-US" altLang="zh-CN" sz="1900" b="1" kern="100" dirty="0">
                <a:latin typeface="仿宋" panose="02010609060101010101" pitchFamily="49" charset="-122"/>
                <a:ea typeface="仿宋" panose="02010609060101010101" pitchFamily="49" charset="-122"/>
                <a:cs typeface="Times New Roman" panose="02020603050405020304" pitchFamily="18" charset="0"/>
              </a:rPr>
              <a:t>;</a:t>
            </a:r>
            <a:r>
              <a:rPr lang="zh-CN" altLang="zh-CN" sz="1900" b="1" kern="100" dirty="0">
                <a:latin typeface="仿宋" panose="02010609060101010101" pitchFamily="49" charset="-122"/>
                <a:ea typeface="仿宋" panose="02010609060101010101" pitchFamily="49" charset="-122"/>
                <a:cs typeface="Times New Roman" panose="02020603050405020304" pitchFamily="18" charset="0"/>
              </a:rPr>
              <a:t>在必要的时候，由政府强制医疗。</a:t>
            </a:r>
          </a:p>
          <a:p>
            <a:pPr algn="just" eaLnBrk="1">
              <a:spcAft>
                <a:spcPts val="0"/>
              </a:spcAft>
              <a:defRPr/>
            </a:pPr>
            <a:r>
              <a:rPr lang="en-US" altLang="zh-CN" sz="1900" b="1" kern="100" dirty="0">
                <a:latin typeface="仿宋" panose="02010609060101010101" pitchFamily="49" charset="-122"/>
                <a:ea typeface="仿宋" panose="02010609060101010101" pitchFamily="49" charset="-122"/>
                <a:cs typeface="Times New Roman" panose="02020603050405020304" pitchFamily="18" charset="0"/>
              </a:rPr>
              <a:t>    </a:t>
            </a:r>
            <a:r>
              <a:rPr lang="zh-CN" altLang="zh-CN" sz="1900" b="1" kern="100" dirty="0">
                <a:latin typeface="仿宋" panose="02010609060101010101" pitchFamily="49" charset="-122"/>
                <a:ea typeface="仿宋" panose="02010609060101010101" pitchFamily="49" charset="-122"/>
                <a:cs typeface="Times New Roman" panose="02020603050405020304" pitchFamily="18" charset="0"/>
              </a:rPr>
              <a:t>间歇性的精神病人在精神正常的时候犯罪，应当负刑事责任。</a:t>
            </a:r>
          </a:p>
          <a:p>
            <a:pPr algn="just" eaLnBrk="1">
              <a:spcAft>
                <a:spcPts val="0"/>
              </a:spcAft>
              <a:defRPr/>
            </a:pPr>
            <a:r>
              <a:rPr lang="en-US" altLang="zh-CN" sz="1900" b="1" kern="100" dirty="0">
                <a:latin typeface="仿宋" panose="02010609060101010101" pitchFamily="49" charset="-122"/>
                <a:ea typeface="仿宋" panose="02010609060101010101" pitchFamily="49" charset="-122"/>
                <a:cs typeface="Times New Roman" panose="02020603050405020304" pitchFamily="18" charset="0"/>
              </a:rPr>
              <a:t>    </a:t>
            </a:r>
            <a:r>
              <a:rPr lang="zh-CN" altLang="zh-CN" sz="1900" b="1" kern="100" dirty="0">
                <a:latin typeface="仿宋" panose="02010609060101010101" pitchFamily="49" charset="-122"/>
                <a:ea typeface="仿宋" panose="02010609060101010101" pitchFamily="49" charset="-122"/>
                <a:cs typeface="Times New Roman" panose="02020603050405020304" pitchFamily="18" charset="0"/>
              </a:rPr>
              <a:t>尚未完全丧失辨认或者控制自己行为能力的精神病人犯罪的，应当负刑事责任，但是可以从轻或者减轻处罚。</a:t>
            </a:r>
          </a:p>
          <a:p>
            <a:pPr algn="just" eaLnBrk="1">
              <a:spcAft>
                <a:spcPts val="0"/>
              </a:spcAft>
              <a:defRPr/>
            </a:pPr>
            <a:r>
              <a:rPr lang="en-US" altLang="zh-CN" sz="1900" b="1" kern="100" dirty="0">
                <a:latin typeface="仿宋" panose="02010609060101010101" pitchFamily="49" charset="-122"/>
                <a:ea typeface="仿宋" panose="02010609060101010101" pitchFamily="49" charset="-122"/>
                <a:cs typeface="Times New Roman" panose="02020603050405020304" pitchFamily="18" charset="0"/>
              </a:rPr>
              <a:t>    </a:t>
            </a:r>
            <a:r>
              <a:rPr lang="zh-CN" altLang="zh-CN" sz="1900" b="1" kern="100" dirty="0">
                <a:latin typeface="仿宋" panose="02010609060101010101" pitchFamily="49" charset="-122"/>
                <a:ea typeface="仿宋" panose="02010609060101010101" pitchFamily="49" charset="-122"/>
                <a:cs typeface="Times New Roman" panose="02020603050405020304" pitchFamily="18" charset="0"/>
              </a:rPr>
              <a:t>醉酒的人犯罪，应当负刑事责任。</a:t>
            </a:r>
          </a:p>
          <a:p>
            <a:pPr algn="just" eaLnBrk="1">
              <a:spcAft>
                <a:spcPts val="0"/>
              </a:spcAft>
              <a:defRPr/>
            </a:pPr>
            <a:r>
              <a:rPr lang="en-US" altLang="zh-CN" sz="1900" b="1" kern="100" dirty="0">
                <a:latin typeface="仿宋" panose="02010609060101010101" pitchFamily="49" charset="-122"/>
                <a:ea typeface="仿宋" panose="02010609060101010101" pitchFamily="49" charset="-122"/>
                <a:cs typeface="Times New Roman" panose="02020603050405020304" pitchFamily="18" charset="0"/>
              </a:rPr>
              <a:t>    </a:t>
            </a:r>
          </a:p>
          <a:p>
            <a:pPr algn="just" eaLnBrk="1">
              <a:spcAft>
                <a:spcPts val="0"/>
              </a:spcAft>
              <a:defRPr/>
            </a:pPr>
            <a:r>
              <a:rPr lang="en-US" altLang="zh-CN" sz="1900" b="1" kern="100" dirty="0">
                <a:latin typeface="仿宋" panose="02010609060101010101" pitchFamily="49" charset="-122"/>
                <a:ea typeface="仿宋" panose="02010609060101010101" pitchFamily="49" charset="-122"/>
                <a:cs typeface="Times New Roman" panose="02020603050405020304" pitchFamily="18" charset="0"/>
              </a:rPr>
              <a:t>    </a:t>
            </a:r>
            <a:r>
              <a:rPr lang="zh-CN" altLang="zh-CN" sz="1900" b="1" kern="100" dirty="0">
                <a:latin typeface="仿宋" panose="02010609060101010101" pitchFamily="49" charset="-122"/>
                <a:ea typeface="仿宋" panose="02010609060101010101" pitchFamily="49" charset="-122"/>
                <a:cs typeface="Times New Roman" panose="02020603050405020304" pitchFamily="18" charset="0"/>
              </a:rPr>
              <a:t>第十九条 【又聋又哑的人或盲人犯罪的刑事责任】又聋又哑的人或者盲人犯罪，可以从轻、减轻或者免除处罚。</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DA30613-4464-41B9-B082-9410E5935A14}"/>
              </a:ext>
            </a:extLst>
          </p:cNvPr>
          <p:cNvSpPr/>
          <p:nvPr/>
        </p:nvSpPr>
        <p:spPr>
          <a:xfrm>
            <a:off x="107950" y="333375"/>
            <a:ext cx="8928100" cy="2246769"/>
          </a:xfrm>
          <a:prstGeom prst="rect">
            <a:avLst/>
          </a:prstGeom>
        </p:spPr>
        <p:txBody>
          <a:bodyPr>
            <a:spAutoFit/>
          </a:bodyPr>
          <a:lstStyle/>
          <a:p>
            <a:pPr eaLnBrk="1">
              <a:defRPr/>
            </a:pPr>
            <a:r>
              <a:rPr lang="zh-CN" altLang="en-US" sz="2400" b="1" dirty="0">
                <a:solidFill>
                  <a:srgbClr val="000000"/>
                </a:solidFill>
                <a:latin typeface="黑体" panose="02010609060101010101" pitchFamily="49" charset="-122"/>
                <a:ea typeface="黑体" panose="02010609060101010101" pitchFamily="49" charset="-122"/>
              </a:rPr>
              <a:t>四、刑事责任年龄</a:t>
            </a:r>
            <a:endParaRPr lang="en-US" altLang="zh-CN" sz="2400" b="1" dirty="0">
              <a:solidFill>
                <a:srgbClr val="000000"/>
              </a:solidFill>
              <a:latin typeface="黑体" panose="02010609060101010101" pitchFamily="49" charset="-122"/>
              <a:ea typeface="黑体" panose="02010609060101010101" pitchFamily="49" charset="-122"/>
            </a:endParaRPr>
          </a:p>
          <a:p>
            <a:pPr eaLnBrk="1">
              <a:defRPr/>
            </a:pPr>
            <a:endParaRPr lang="en-US" altLang="zh-CN" sz="1000" b="1"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b="1"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刑事责任年龄是指法律规定的行为人对自己的犯罪行为负刑事责任</a:t>
            </a:r>
            <a:r>
              <a:rPr lang="zh-CN" altLang="en-US" sz="2400" dirty="0">
                <a:solidFill>
                  <a:srgbClr val="0066FF"/>
                </a:solidFill>
                <a:latin typeface="黑体" panose="02010609060101010101" pitchFamily="49" charset="-122"/>
                <a:ea typeface="黑体" panose="02010609060101010101" pitchFamily="49" charset="-122"/>
              </a:rPr>
              <a:t>必须达到的年龄</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刑法对刑事责任年龄的规定，实际是对刑事责任能力的</a:t>
            </a:r>
            <a:r>
              <a:rPr lang="zh-CN" altLang="en-US" sz="2400" dirty="0">
                <a:solidFill>
                  <a:srgbClr val="0066FF"/>
                </a:solidFill>
                <a:latin typeface="黑体" panose="02010609060101010101" pitchFamily="49" charset="-122"/>
                <a:ea typeface="黑体" panose="02010609060101010101" pitchFamily="49" charset="-122"/>
              </a:rPr>
              <a:t>正面规定。</a:t>
            </a:r>
            <a:endParaRPr lang="en-US" altLang="zh-CN" sz="2400" dirty="0">
              <a:solidFill>
                <a:srgbClr val="0066FF"/>
              </a:solidFill>
              <a:latin typeface="黑体" panose="02010609060101010101" pitchFamily="49" charset="-122"/>
              <a:ea typeface="黑体" panose="02010609060101010101" pitchFamily="49" charset="-122"/>
            </a:endParaRPr>
          </a:p>
        </p:txBody>
      </p:sp>
      <p:pic>
        <p:nvPicPr>
          <p:cNvPr id="5123" name="图片 2">
            <a:extLst>
              <a:ext uri="{FF2B5EF4-FFF2-40B4-BE49-F238E27FC236}">
                <a16:creationId xmlns:a16="http://schemas.microsoft.com/office/drawing/2014/main" id="{275460B2-9172-E3D2-4907-BB0957BBF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1300"/>
            <a:ext cx="9144000"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6214376-D48D-403B-BE9A-5547C63FA7CE}"/>
              </a:ext>
            </a:extLst>
          </p:cNvPr>
          <p:cNvSpPr/>
          <p:nvPr/>
        </p:nvSpPr>
        <p:spPr>
          <a:xfrm>
            <a:off x="179512" y="427831"/>
            <a:ext cx="8856984" cy="5262979"/>
          </a:xfrm>
          <a:prstGeom prst="rect">
            <a:avLst/>
          </a:prstGeom>
        </p:spPr>
        <p:txBody>
          <a:bodyPr wrap="square">
            <a:spAutoFit/>
          </a:bodyPr>
          <a:lstStyle/>
          <a:p>
            <a:pPr algn="just" eaLnBrk="1">
              <a:defRPr/>
            </a:pPr>
            <a:r>
              <a:rPr lang="zh-CN" altLang="en-US" sz="2400" b="1" dirty="0">
                <a:solidFill>
                  <a:srgbClr val="000000"/>
                </a:solidFill>
                <a:latin typeface="黑体" panose="02010609060101010101" pitchFamily="49" charset="-122"/>
                <a:ea typeface="黑体" panose="02010609060101010101" pitchFamily="49" charset="-122"/>
              </a:rPr>
              <a:t>（一）完全无责任年龄（</a:t>
            </a:r>
            <a:r>
              <a:rPr lang="en-US" altLang="zh-CN" sz="2400" b="1" dirty="0">
                <a:solidFill>
                  <a:srgbClr val="000000"/>
                </a:solidFill>
                <a:latin typeface="黑体" panose="02010609060101010101" pitchFamily="49" charset="-122"/>
                <a:ea typeface="黑体" panose="02010609060101010101" pitchFamily="49" charset="-122"/>
              </a:rPr>
              <a:t>0</a:t>
            </a:r>
            <a:r>
              <a:rPr lang="zh-CN" altLang="en-US" sz="2400" b="1" dirty="0">
                <a:solidFill>
                  <a:srgbClr val="000000"/>
                </a:solidFill>
                <a:latin typeface="黑体" panose="02010609060101010101" pitchFamily="49" charset="-122"/>
                <a:ea typeface="黑体" panose="02010609060101010101" pitchFamily="49" charset="-122"/>
              </a:rPr>
              <a:t>，</a:t>
            </a:r>
            <a:r>
              <a:rPr lang="en-US" altLang="zh-CN" sz="2400" b="1" dirty="0">
                <a:solidFill>
                  <a:srgbClr val="000000"/>
                </a:solidFill>
                <a:latin typeface="黑体" panose="02010609060101010101" pitchFamily="49" charset="-122"/>
                <a:ea typeface="黑体" panose="02010609060101010101" pitchFamily="49" charset="-122"/>
              </a:rPr>
              <a:t>12</a:t>
            </a:r>
            <a:r>
              <a:rPr lang="zh-CN" altLang="en-US" sz="2400" b="1" dirty="0">
                <a:solidFill>
                  <a:srgbClr val="000000"/>
                </a:solidFill>
                <a:latin typeface="黑体" panose="02010609060101010101" pitchFamily="49" charset="-122"/>
                <a:ea typeface="黑体" panose="02010609060101010101" pitchFamily="49" charset="-122"/>
              </a:rPr>
              <a:t>）</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黑体" panose="02010609060101010101" pitchFamily="49" charset="-122"/>
                <a:ea typeface="黑体" panose="02010609060101010101" pitchFamily="49" charset="-122"/>
              </a:rPr>
              <a:t>    不满</a:t>
            </a:r>
            <a:r>
              <a:rPr lang="en-US" altLang="zh-CN" sz="2400" dirty="0">
                <a:solidFill>
                  <a:srgbClr val="000000"/>
                </a:solidFill>
                <a:latin typeface="黑体" panose="02010609060101010101" pitchFamily="49" charset="-122"/>
                <a:ea typeface="黑体" panose="02010609060101010101" pitchFamily="49" charset="-122"/>
              </a:rPr>
              <a:t>12</a:t>
            </a:r>
            <a:r>
              <a:rPr lang="zh-CN" altLang="en-US" sz="2400" dirty="0">
                <a:solidFill>
                  <a:srgbClr val="000000"/>
                </a:solidFill>
                <a:latin typeface="黑体" panose="02010609060101010101" pitchFamily="49" charset="-122"/>
                <a:ea typeface="黑体" panose="02010609060101010101" pitchFamily="49" charset="-122"/>
              </a:rPr>
              <a:t>周岁的人，一律不负刑事责任。</a:t>
            </a:r>
            <a:r>
              <a:rPr lang="zh-CN" altLang="en-US" sz="2400" dirty="0">
                <a:latin typeface="黑体" panose="02010609060101010101" pitchFamily="49" charset="-122"/>
                <a:ea typeface="黑体" panose="02010609060101010101" pitchFamily="49" charset="-122"/>
              </a:rPr>
              <a:t>不要说成</a:t>
            </a:r>
            <a:r>
              <a:rPr lang="en-US" altLang="zh-CN" sz="2400" dirty="0">
                <a:latin typeface="黑体" panose="02010609060101010101" pitchFamily="49" charset="-122"/>
                <a:ea typeface="黑体" panose="02010609060101010101" pitchFamily="49" charset="-122"/>
              </a:rPr>
              <a:t>12</a:t>
            </a:r>
            <a:r>
              <a:rPr lang="zh-CN" altLang="en-US" sz="2400" dirty="0">
                <a:latin typeface="黑体" panose="02010609060101010101" pitchFamily="49" charset="-122"/>
                <a:ea typeface="黑体" panose="02010609060101010101" pitchFamily="49" charset="-122"/>
              </a:rPr>
              <a:t>周岁“以下”的人不负刑事责任，因为法律中的以上、以下都</a:t>
            </a:r>
            <a:r>
              <a:rPr lang="zh-CN" altLang="en-US" sz="2400" dirty="0">
                <a:solidFill>
                  <a:srgbClr val="0066FF"/>
                </a:solidFill>
                <a:latin typeface="黑体" panose="02010609060101010101" pitchFamily="49" charset="-122"/>
                <a:ea typeface="黑体" panose="02010609060101010101" pitchFamily="49" charset="-122"/>
              </a:rPr>
              <a:t>含本数</a:t>
            </a:r>
            <a:r>
              <a:rPr lang="zh-CN" altLang="en-US" sz="2400" dirty="0">
                <a:latin typeface="黑体" panose="02010609060101010101" pitchFamily="49" charset="-122"/>
                <a:ea typeface="黑体" panose="02010609060101010101" pitchFamily="49" charset="-122"/>
              </a:rPr>
              <a:t>。</a:t>
            </a:r>
            <a:endParaRPr lang="en-US" altLang="zh-CN" sz="2400" dirty="0">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刑法</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第</a:t>
            </a:r>
            <a:r>
              <a:rPr lang="en-US" altLang="zh-CN" sz="2400" dirty="0">
                <a:latin typeface="黑体" panose="02010609060101010101" pitchFamily="49" charset="-122"/>
                <a:ea typeface="黑体" panose="02010609060101010101" pitchFamily="49" charset="-122"/>
              </a:rPr>
              <a:t>17</a:t>
            </a:r>
            <a:r>
              <a:rPr lang="zh-CN" altLang="en-US" sz="2400" dirty="0">
                <a:latin typeface="黑体" panose="02010609060101010101" pitchFamily="49" charset="-122"/>
                <a:ea typeface="黑体" panose="02010609060101010101" pitchFamily="49" charset="-122"/>
              </a:rPr>
              <a:t>条规定的“周岁”，按照公历的年、月、日计算，从周岁生日的第</a:t>
            </a: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天起算。另外，在起算时应从</a:t>
            </a:r>
            <a:r>
              <a:rPr lang="zh-CN" altLang="en-US" sz="2400" b="1" dirty="0">
                <a:solidFill>
                  <a:srgbClr val="0066FF"/>
                </a:solidFill>
                <a:latin typeface="黑体" panose="02010609060101010101" pitchFamily="49" charset="-122"/>
                <a:ea typeface="黑体" panose="02010609060101010101" pitchFamily="49" charset="-122"/>
              </a:rPr>
              <a:t>行为时</a:t>
            </a:r>
            <a:r>
              <a:rPr lang="zh-CN" altLang="en-US" sz="2400" dirty="0">
                <a:latin typeface="黑体" panose="02010609060101010101" pitchFamily="49" charset="-122"/>
                <a:ea typeface="黑体" panose="02010609060101010101" pitchFamily="49" charset="-122"/>
              </a:rPr>
              <a:t>，而非结果时计算年龄。</a:t>
            </a:r>
            <a:endParaRPr lang="en-US" altLang="zh-CN" sz="2400" dirty="0">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例如，甲</a:t>
            </a:r>
            <a:r>
              <a:rPr lang="en-US" altLang="zh-CN" sz="2400" dirty="0">
                <a:solidFill>
                  <a:srgbClr val="000000"/>
                </a:solidFill>
                <a:latin typeface="仿宋" panose="02010609060101010101" pitchFamily="49" charset="-122"/>
                <a:ea typeface="仿宋" panose="02010609060101010101" pitchFamily="49" charset="-122"/>
              </a:rPr>
              <a:t>2000</a:t>
            </a:r>
            <a:r>
              <a:rPr lang="zh-CN" altLang="en-US" sz="2400" dirty="0">
                <a:solidFill>
                  <a:srgbClr val="000000"/>
                </a:solidFill>
                <a:latin typeface="仿宋" panose="02010609060101010101" pitchFamily="49" charset="-122"/>
                <a:ea typeface="仿宋" panose="02010609060101010101" pitchFamily="49" charset="-122"/>
              </a:rPr>
              <a:t>年</a:t>
            </a:r>
            <a:r>
              <a:rPr lang="en-US" altLang="zh-CN" sz="2400" dirty="0">
                <a:solidFill>
                  <a:srgbClr val="000000"/>
                </a:solidFill>
                <a:latin typeface="仿宋" panose="02010609060101010101" pitchFamily="49" charset="-122"/>
                <a:ea typeface="仿宋" panose="02010609060101010101" pitchFamily="49" charset="-122"/>
              </a:rPr>
              <a:t>8</a:t>
            </a:r>
            <a:r>
              <a:rPr lang="zh-CN" altLang="en-US" sz="2400" dirty="0">
                <a:solidFill>
                  <a:srgbClr val="000000"/>
                </a:solidFill>
                <a:latin typeface="仿宋" panose="02010609060101010101" pitchFamily="49" charset="-122"/>
                <a:ea typeface="仿宋" panose="02010609060101010101" pitchFamily="49" charset="-122"/>
              </a:rPr>
              <a:t>月</a:t>
            </a:r>
            <a:r>
              <a:rPr lang="en-US" altLang="zh-CN" sz="2400" dirty="0">
                <a:solidFill>
                  <a:srgbClr val="000000"/>
                </a:solidFill>
                <a:latin typeface="仿宋" panose="02010609060101010101" pitchFamily="49" charset="-122"/>
                <a:ea typeface="仿宋" panose="02010609060101010101" pitchFamily="49" charset="-122"/>
              </a:rPr>
              <a:t>8</a:t>
            </a:r>
            <a:r>
              <a:rPr lang="zh-CN" altLang="en-US" sz="2400" dirty="0">
                <a:solidFill>
                  <a:srgbClr val="000000"/>
                </a:solidFill>
                <a:latin typeface="仿宋" panose="02010609060101010101" pitchFamily="49" charset="-122"/>
                <a:ea typeface="仿宋" panose="02010609060101010101" pitchFamily="49" charset="-122"/>
              </a:rPr>
              <a:t>日出生，</a:t>
            </a:r>
            <a:r>
              <a:rPr lang="en-US" altLang="zh-CN" sz="2400" dirty="0">
                <a:solidFill>
                  <a:srgbClr val="000000"/>
                </a:solidFill>
                <a:latin typeface="仿宋" panose="02010609060101010101" pitchFamily="49" charset="-122"/>
                <a:ea typeface="仿宋" panose="02010609060101010101" pitchFamily="49" charset="-122"/>
              </a:rPr>
              <a:t>2012</a:t>
            </a:r>
            <a:r>
              <a:rPr lang="zh-CN" altLang="en-US" sz="2400" dirty="0">
                <a:solidFill>
                  <a:srgbClr val="000000"/>
                </a:solidFill>
                <a:latin typeface="仿宋" panose="02010609060101010101" pitchFamily="49" charset="-122"/>
                <a:ea typeface="仿宋" panose="02010609060101010101" pitchFamily="49" charset="-122"/>
              </a:rPr>
              <a:t>年</a:t>
            </a:r>
            <a:r>
              <a:rPr lang="en-US" altLang="zh-CN" sz="2400" dirty="0">
                <a:solidFill>
                  <a:srgbClr val="000000"/>
                </a:solidFill>
                <a:latin typeface="仿宋" panose="02010609060101010101" pitchFamily="49" charset="-122"/>
                <a:ea typeface="仿宋" panose="02010609060101010101" pitchFamily="49" charset="-122"/>
              </a:rPr>
              <a:t>8</a:t>
            </a:r>
            <a:r>
              <a:rPr lang="zh-CN" altLang="en-US" sz="2400" dirty="0">
                <a:solidFill>
                  <a:srgbClr val="000000"/>
                </a:solidFill>
                <a:latin typeface="仿宋" panose="02010609060101010101" pitchFamily="49" charset="-122"/>
                <a:ea typeface="仿宋" panose="02010609060101010101" pitchFamily="49" charset="-122"/>
              </a:rPr>
              <a:t>月</a:t>
            </a:r>
            <a:r>
              <a:rPr lang="en-US" altLang="zh-CN" sz="2400" dirty="0">
                <a:solidFill>
                  <a:srgbClr val="000000"/>
                </a:solidFill>
                <a:latin typeface="仿宋" panose="02010609060101010101" pitchFamily="49" charset="-122"/>
                <a:ea typeface="仿宋" panose="02010609060101010101" pitchFamily="49" charset="-122"/>
              </a:rPr>
              <a:t>8</a:t>
            </a:r>
            <a:r>
              <a:rPr lang="zh-CN" altLang="en-US" sz="2400" dirty="0">
                <a:solidFill>
                  <a:srgbClr val="000000"/>
                </a:solidFill>
                <a:latin typeface="仿宋" panose="02010609060101010101" pitchFamily="49" charset="-122"/>
                <a:ea typeface="仿宋" panose="02010609060101010101" pitchFamily="49" charset="-122"/>
              </a:rPr>
              <a:t>日生日这天仍属于不满</a:t>
            </a:r>
            <a:r>
              <a:rPr lang="en-US" altLang="zh-CN" sz="2400" dirty="0">
                <a:solidFill>
                  <a:srgbClr val="000000"/>
                </a:solidFill>
                <a:latin typeface="仿宋" panose="02010609060101010101" pitchFamily="49" charset="-122"/>
                <a:ea typeface="仿宋" panose="02010609060101010101" pitchFamily="49" charset="-122"/>
              </a:rPr>
              <a:t>12</a:t>
            </a:r>
            <a:r>
              <a:rPr lang="zh-CN" altLang="en-US" sz="2400" dirty="0">
                <a:solidFill>
                  <a:srgbClr val="000000"/>
                </a:solidFill>
                <a:latin typeface="仿宋" panose="02010609060101010101" pitchFamily="49" charset="-122"/>
                <a:ea typeface="仿宋" panose="02010609060101010101" pitchFamily="49" charset="-122"/>
              </a:rPr>
              <a:t>周岁，第二天（</a:t>
            </a:r>
            <a:r>
              <a:rPr lang="en-US" altLang="zh-CN" sz="2400" dirty="0">
                <a:solidFill>
                  <a:srgbClr val="000000"/>
                </a:solidFill>
                <a:latin typeface="仿宋" panose="02010609060101010101" pitchFamily="49" charset="-122"/>
                <a:ea typeface="仿宋" panose="02010609060101010101" pitchFamily="49" charset="-122"/>
              </a:rPr>
              <a:t>2002</a:t>
            </a:r>
            <a:r>
              <a:rPr lang="zh-CN" altLang="en-US" sz="2400" dirty="0">
                <a:solidFill>
                  <a:srgbClr val="000000"/>
                </a:solidFill>
                <a:latin typeface="仿宋" panose="02010609060101010101" pitchFamily="49" charset="-122"/>
                <a:ea typeface="仿宋" panose="02010609060101010101" pitchFamily="49" charset="-122"/>
              </a:rPr>
              <a:t>年</a:t>
            </a:r>
            <a:r>
              <a:rPr lang="en-US" altLang="zh-CN" sz="2400" dirty="0">
                <a:solidFill>
                  <a:srgbClr val="000000"/>
                </a:solidFill>
                <a:latin typeface="仿宋" panose="02010609060101010101" pitchFamily="49" charset="-122"/>
                <a:ea typeface="仿宋" panose="02010609060101010101" pitchFamily="49" charset="-122"/>
              </a:rPr>
              <a:t>8</a:t>
            </a:r>
            <a:r>
              <a:rPr lang="zh-CN" altLang="en-US" sz="2400" dirty="0">
                <a:solidFill>
                  <a:srgbClr val="000000"/>
                </a:solidFill>
                <a:latin typeface="仿宋" panose="02010609060101010101" pitchFamily="49" charset="-122"/>
                <a:ea typeface="仿宋" panose="02010609060101010101" pitchFamily="49" charset="-122"/>
              </a:rPr>
              <a:t>月</a:t>
            </a:r>
            <a:r>
              <a:rPr lang="en-US" altLang="zh-CN" sz="2400" dirty="0">
                <a:solidFill>
                  <a:srgbClr val="000000"/>
                </a:solidFill>
                <a:latin typeface="仿宋" panose="02010609060101010101" pitchFamily="49" charset="-122"/>
                <a:ea typeface="仿宋" panose="02010609060101010101" pitchFamily="49" charset="-122"/>
              </a:rPr>
              <a:t>9</a:t>
            </a:r>
            <a:r>
              <a:rPr lang="zh-CN" altLang="en-US" sz="2400" dirty="0">
                <a:solidFill>
                  <a:srgbClr val="000000"/>
                </a:solidFill>
                <a:latin typeface="仿宋" panose="02010609060101010101" pitchFamily="49" charset="-122"/>
                <a:ea typeface="仿宋" panose="02010609060101010101" pitchFamily="49" charset="-122"/>
              </a:rPr>
              <a:t>日）才算已满</a:t>
            </a:r>
            <a:r>
              <a:rPr lang="en-US" altLang="zh-CN" sz="2400" dirty="0">
                <a:solidFill>
                  <a:srgbClr val="000000"/>
                </a:solidFill>
                <a:latin typeface="仿宋" panose="02010609060101010101" pitchFamily="49" charset="-122"/>
                <a:ea typeface="仿宋" panose="02010609060101010101" pitchFamily="49" charset="-122"/>
              </a:rPr>
              <a:t>12</a:t>
            </a:r>
            <a:r>
              <a:rPr lang="zh-CN" altLang="en-US" sz="2400" dirty="0">
                <a:solidFill>
                  <a:srgbClr val="000000"/>
                </a:solidFill>
                <a:latin typeface="仿宋" panose="02010609060101010101" pitchFamily="49" charset="-122"/>
                <a:ea typeface="仿宋" panose="02010609060101010101" pitchFamily="49" charset="-122"/>
              </a:rPr>
              <a:t>周岁。</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400" dirty="0">
                <a:latin typeface="仿宋" panose="02010609060101010101" pitchFamily="49" charset="-122"/>
                <a:ea typeface="仿宋" panose="02010609060101010101" pitchFamily="49" charset="-122"/>
              </a:rPr>
              <a:t>    </a:t>
            </a:r>
            <a:r>
              <a:rPr lang="zh-CN" altLang="en-US" sz="2400" dirty="0">
                <a:latin typeface="仿宋" panose="02010609060101010101" pitchFamily="49" charset="-122"/>
                <a:ea typeface="仿宋" panose="02010609060101010101" pitchFamily="49" charset="-122"/>
              </a:rPr>
              <a:t>甲在不满</a:t>
            </a:r>
            <a:r>
              <a:rPr lang="en-US" altLang="zh-CN" sz="2400" dirty="0">
                <a:latin typeface="仿宋" panose="02010609060101010101" pitchFamily="49" charset="-122"/>
                <a:ea typeface="仿宋" panose="02010609060101010101" pitchFamily="49" charset="-122"/>
              </a:rPr>
              <a:t>14</a:t>
            </a:r>
            <a:r>
              <a:rPr lang="zh-CN" altLang="en-US" sz="2400" dirty="0">
                <a:latin typeface="仿宋" panose="02010609060101010101" pitchFamily="49" charset="-122"/>
                <a:ea typeface="仿宋" panose="02010609060101010101" pitchFamily="49" charset="-122"/>
              </a:rPr>
              <a:t>周岁时安放定时炸弹，炸弹于甲已满</a:t>
            </a:r>
            <a:r>
              <a:rPr lang="en-US" altLang="zh-CN" sz="2400" dirty="0">
                <a:latin typeface="仿宋" panose="02010609060101010101" pitchFamily="49" charset="-122"/>
                <a:ea typeface="仿宋" panose="02010609060101010101" pitchFamily="49" charset="-122"/>
              </a:rPr>
              <a:t>14</a:t>
            </a:r>
            <a:r>
              <a:rPr lang="zh-CN" altLang="en-US" sz="2400" dirty="0">
                <a:latin typeface="仿宋" panose="02010609060101010101" pitchFamily="49" charset="-122"/>
                <a:ea typeface="仿宋" panose="02010609060101010101" pitchFamily="49" charset="-122"/>
              </a:rPr>
              <a:t>周岁后爆炸，导致多人伤亡。甲对此负刑事责任吗？</a:t>
            </a:r>
            <a:endParaRPr lang="en-US" altLang="zh-CN" sz="2400" dirty="0">
              <a:latin typeface="仿宋" panose="02010609060101010101" pitchFamily="49" charset="-122"/>
              <a:ea typeface="仿宋" panose="02010609060101010101" pitchFamily="49"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6164BEC-930B-43B9-8E58-F779AC4A1DDE}"/>
              </a:ext>
            </a:extLst>
          </p:cNvPr>
          <p:cNvSpPr/>
          <p:nvPr/>
        </p:nvSpPr>
        <p:spPr>
          <a:xfrm>
            <a:off x="71437" y="260648"/>
            <a:ext cx="9001125" cy="6309420"/>
          </a:xfrm>
          <a:prstGeom prst="rect">
            <a:avLst/>
          </a:prstGeom>
        </p:spPr>
        <p:txBody>
          <a:bodyPr>
            <a:spAutoFit/>
          </a:bodyPr>
          <a:lstStyle/>
          <a:p>
            <a:pPr algn="just" eaLnBrk="1">
              <a:defRPr/>
            </a:pPr>
            <a:r>
              <a:rPr lang="zh-CN" altLang="en-US" sz="2400" b="1" dirty="0">
                <a:solidFill>
                  <a:srgbClr val="000000"/>
                </a:solidFill>
                <a:latin typeface="黑体" panose="02010609060101010101" pitchFamily="49" charset="-122"/>
                <a:ea typeface="黑体" panose="02010609060101010101" pitchFamily="49" charset="-122"/>
              </a:rPr>
              <a:t>（二）相对负刑事责任年龄</a:t>
            </a:r>
            <a:r>
              <a:rPr lang="en-US" altLang="zh-CN" sz="2400" b="1" dirty="0">
                <a:solidFill>
                  <a:srgbClr val="000000"/>
                </a:solidFill>
                <a:latin typeface="黑体" panose="02010609060101010101" pitchFamily="49" charset="-122"/>
                <a:ea typeface="黑体" panose="02010609060101010101" pitchFamily="49" charset="-122"/>
              </a:rPr>
              <a:t>[12</a:t>
            </a:r>
            <a:r>
              <a:rPr lang="zh-CN" altLang="en-US" sz="2400" b="1" dirty="0">
                <a:solidFill>
                  <a:srgbClr val="000000"/>
                </a:solidFill>
                <a:latin typeface="黑体" panose="02010609060101010101" pitchFamily="49" charset="-122"/>
                <a:ea typeface="黑体" panose="02010609060101010101" pitchFamily="49" charset="-122"/>
              </a:rPr>
              <a:t>，</a:t>
            </a:r>
            <a:r>
              <a:rPr lang="en-US" altLang="zh-CN" sz="2400" b="1" dirty="0">
                <a:solidFill>
                  <a:srgbClr val="000000"/>
                </a:solidFill>
                <a:latin typeface="黑体" panose="02010609060101010101" pitchFamily="49" charset="-122"/>
                <a:ea typeface="黑体" panose="02010609060101010101" pitchFamily="49" charset="-122"/>
              </a:rPr>
              <a:t>16</a:t>
            </a:r>
            <a:r>
              <a:rPr lang="zh-CN" altLang="en-US" sz="2400" b="1" dirty="0">
                <a:solidFill>
                  <a:srgbClr val="000000"/>
                </a:solidFill>
                <a:latin typeface="黑体" panose="02010609060101010101" pitchFamily="49" charset="-122"/>
                <a:ea typeface="黑体" panose="02010609060101010101" pitchFamily="49" charset="-122"/>
              </a:rPr>
              <a:t>）</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b="1" dirty="0">
                <a:solidFill>
                  <a:srgbClr val="000000"/>
                </a:solidFill>
                <a:latin typeface="黑体" panose="02010609060101010101" pitchFamily="49" charset="-122"/>
                <a:ea typeface="黑体" panose="02010609060101010101" pitchFamily="49" charset="-122"/>
              </a:rPr>
              <a:t>    </a:t>
            </a:r>
            <a:r>
              <a:rPr lang="en-US" altLang="zh-CN" sz="2400" dirty="0">
                <a:solidFill>
                  <a:srgbClr val="000000"/>
                </a:solidFill>
                <a:latin typeface="黑体" panose="02010609060101010101" pitchFamily="49" charset="-122"/>
                <a:ea typeface="黑体" panose="02010609060101010101" pitchFamily="49" charset="-122"/>
              </a:rPr>
              <a:t>1.12</a:t>
            </a:r>
            <a:r>
              <a:rPr lang="zh-CN" altLang="en-US" sz="2400" dirty="0">
                <a:solidFill>
                  <a:srgbClr val="000000"/>
                </a:solidFill>
                <a:latin typeface="黑体" panose="02010609060101010101" pitchFamily="49" charset="-122"/>
                <a:ea typeface="黑体" panose="02010609060101010101" pitchFamily="49" charset="-122"/>
              </a:rPr>
              <a:t>至</a:t>
            </a:r>
            <a:r>
              <a:rPr lang="en-US" altLang="zh-CN" sz="2400" dirty="0">
                <a:solidFill>
                  <a:srgbClr val="000000"/>
                </a:solidFill>
                <a:latin typeface="黑体" panose="02010609060101010101" pitchFamily="49" charset="-122"/>
                <a:ea typeface="黑体" panose="02010609060101010101" pitchFamily="49" charset="-122"/>
              </a:rPr>
              <a:t>14</a:t>
            </a:r>
            <a:r>
              <a:rPr lang="zh-CN" altLang="en-US" sz="2400" dirty="0">
                <a:solidFill>
                  <a:srgbClr val="000000"/>
                </a:solidFill>
                <a:latin typeface="黑体" panose="02010609060101010101" pitchFamily="49" charset="-122"/>
                <a:ea typeface="黑体" panose="02010609060101010101" pitchFamily="49" charset="-122"/>
              </a:rPr>
              <a:t>周岁</a:t>
            </a:r>
            <a:r>
              <a:rPr lang="en-US" altLang="zh-CN" sz="2400" b="1" dirty="0">
                <a:solidFill>
                  <a:srgbClr val="000000"/>
                </a:solidFill>
                <a:latin typeface="黑体" panose="02010609060101010101" pitchFamily="49" charset="-122"/>
                <a:ea typeface="黑体" panose="02010609060101010101" pitchFamily="49" charset="-122"/>
              </a:rPr>
              <a:t>[12</a:t>
            </a:r>
            <a:r>
              <a:rPr lang="zh-CN" altLang="en-US" sz="2400" b="1" dirty="0">
                <a:solidFill>
                  <a:srgbClr val="000000"/>
                </a:solidFill>
                <a:latin typeface="黑体" panose="02010609060101010101" pitchFamily="49" charset="-122"/>
                <a:ea typeface="黑体" panose="02010609060101010101" pitchFamily="49" charset="-122"/>
              </a:rPr>
              <a:t>，</a:t>
            </a:r>
            <a:r>
              <a:rPr lang="en-US" altLang="zh-CN" sz="2400" b="1" dirty="0">
                <a:solidFill>
                  <a:srgbClr val="000000"/>
                </a:solidFill>
                <a:latin typeface="黑体" panose="02010609060101010101" pitchFamily="49" charset="-122"/>
                <a:ea typeface="黑体" panose="02010609060101010101" pitchFamily="49" charset="-122"/>
              </a:rPr>
              <a:t>14</a:t>
            </a:r>
            <a:r>
              <a:rPr lang="zh-CN" altLang="en-US" sz="2400" b="1"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1+2+2+1+1</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b="1" dirty="0">
                <a:solidFill>
                  <a:srgbClr val="000000"/>
                </a:solidFill>
                <a:latin typeface="仿宋" panose="02010609060101010101" pitchFamily="49" charset="-122"/>
                <a:ea typeface="仿宋" panose="02010609060101010101" pitchFamily="49" charset="-122"/>
              </a:rPr>
              <a:t>    第</a:t>
            </a:r>
            <a:r>
              <a:rPr lang="en-US" altLang="zh-CN" sz="2400" b="1" dirty="0">
                <a:solidFill>
                  <a:srgbClr val="000000"/>
                </a:solidFill>
                <a:latin typeface="仿宋" panose="02010609060101010101" pitchFamily="49" charset="-122"/>
                <a:ea typeface="仿宋" panose="02010609060101010101" pitchFamily="49" charset="-122"/>
              </a:rPr>
              <a:t>17</a:t>
            </a:r>
            <a:r>
              <a:rPr lang="zh-CN" altLang="en-US" sz="2400" b="1" dirty="0">
                <a:solidFill>
                  <a:srgbClr val="000000"/>
                </a:solidFill>
                <a:latin typeface="仿宋" panose="02010609060101010101" pitchFamily="49" charset="-122"/>
                <a:ea typeface="仿宋" panose="02010609060101010101" pitchFamily="49" charset="-122"/>
              </a:rPr>
              <a:t>条第</a:t>
            </a:r>
            <a:r>
              <a:rPr lang="en-US" altLang="zh-CN" sz="2400" b="1" dirty="0">
                <a:solidFill>
                  <a:srgbClr val="000000"/>
                </a:solidFill>
                <a:latin typeface="仿宋" panose="02010609060101010101" pitchFamily="49" charset="-122"/>
                <a:ea typeface="仿宋" panose="02010609060101010101" pitchFamily="49" charset="-122"/>
              </a:rPr>
              <a:t>3</a:t>
            </a:r>
            <a:r>
              <a:rPr lang="zh-CN" altLang="en-US" sz="2400" b="1" dirty="0">
                <a:solidFill>
                  <a:srgbClr val="000000"/>
                </a:solidFill>
                <a:latin typeface="仿宋" panose="02010609060101010101" pitchFamily="49" charset="-122"/>
                <a:ea typeface="仿宋" panose="02010609060101010101" pitchFamily="49" charset="-122"/>
              </a:rPr>
              <a:t>款 已满十二周岁不满十四周岁的人，犯故意杀人、故意伤害罪，致人死亡或者以特别残忍手段致人重伤造成严重残疾，情节恶劣，经最高人民检察院核准追诉的，应当负刑事责任。</a:t>
            </a:r>
            <a:r>
              <a:rPr lang="en-US" altLang="zh-CN" sz="2400" b="1" dirty="0">
                <a:solidFill>
                  <a:srgbClr val="000000"/>
                </a:solidFill>
                <a:latin typeface="仿宋" panose="02010609060101010101" pitchFamily="49" charset="-122"/>
                <a:ea typeface="仿宋" panose="02010609060101010101" pitchFamily="49" charset="-122"/>
              </a:rPr>
              <a:t>[《</a:t>
            </a:r>
            <a:r>
              <a:rPr lang="zh-CN" altLang="en-US" sz="2400" b="1" dirty="0">
                <a:solidFill>
                  <a:srgbClr val="000000"/>
                </a:solidFill>
                <a:latin typeface="仿宋" panose="02010609060101010101" pitchFamily="49" charset="-122"/>
                <a:ea typeface="仿宋" panose="02010609060101010101" pitchFamily="49" charset="-122"/>
              </a:rPr>
              <a:t>刑法修正案（十一）</a:t>
            </a:r>
            <a:r>
              <a:rPr lang="en-US" altLang="zh-CN" sz="2400" b="1" dirty="0">
                <a:solidFill>
                  <a:srgbClr val="000000"/>
                </a:solidFill>
                <a:latin typeface="仿宋" panose="02010609060101010101" pitchFamily="49" charset="-122"/>
                <a:ea typeface="仿宋" panose="02010609060101010101" pitchFamily="49" charset="-122"/>
              </a:rPr>
              <a:t>》</a:t>
            </a:r>
            <a:r>
              <a:rPr lang="zh-CN" altLang="en-US" sz="2400" b="1" dirty="0">
                <a:solidFill>
                  <a:srgbClr val="000000"/>
                </a:solidFill>
                <a:latin typeface="仿宋" panose="02010609060101010101" pitchFamily="49" charset="-122"/>
                <a:ea typeface="仿宋" panose="02010609060101010101" pitchFamily="49" charset="-122"/>
              </a:rPr>
              <a:t>增设</a:t>
            </a:r>
            <a:r>
              <a:rPr lang="en-US" altLang="zh-CN" sz="2400" b="1" dirty="0">
                <a:solidFill>
                  <a:srgbClr val="000000"/>
                </a:solidFill>
                <a:latin typeface="仿宋" panose="02010609060101010101" pitchFamily="49" charset="-122"/>
                <a:ea typeface="仿宋" panose="02010609060101010101" pitchFamily="49" charset="-122"/>
              </a:rPr>
              <a:t>]</a:t>
            </a: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1</a:t>
            </a:r>
            <a:r>
              <a:rPr lang="zh-CN" altLang="en-US" sz="2400" dirty="0">
                <a:solidFill>
                  <a:srgbClr val="000000"/>
                </a:solidFill>
                <a:latin typeface="黑体" panose="02010609060101010101" pitchFamily="49" charset="-122"/>
                <a:ea typeface="黑体" panose="02010609060101010101" pitchFamily="49" charset="-122"/>
              </a:rPr>
              <a:t>）这两种罪是指</a:t>
            </a:r>
            <a:r>
              <a:rPr lang="zh-CN" altLang="en-US" sz="2400" dirty="0">
                <a:solidFill>
                  <a:srgbClr val="0066FF"/>
                </a:solidFill>
                <a:latin typeface="黑体" panose="02010609060101010101" pitchFamily="49" charset="-122"/>
                <a:ea typeface="黑体" panose="02010609060101010101" pitchFamily="49" charset="-122"/>
              </a:rPr>
              <a:t>犯罪行为</a:t>
            </a:r>
            <a:r>
              <a:rPr lang="zh-CN" altLang="en-US" sz="2400" dirty="0">
                <a:solidFill>
                  <a:srgbClr val="000000"/>
                </a:solidFill>
                <a:latin typeface="黑体" panose="02010609060101010101" pitchFamily="49" charset="-122"/>
                <a:ea typeface="黑体" panose="02010609060101010101" pitchFamily="49" charset="-122"/>
              </a:rPr>
              <a:t>，不限于两种罪名。</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defRPr/>
            </a:pPr>
            <a:r>
              <a:rPr lang="zh-CN" altLang="en-US" sz="2400" dirty="0">
                <a:solidFill>
                  <a:srgbClr val="000000"/>
                </a:solidFill>
                <a:latin typeface="仿宋" panose="02010609060101010101" pitchFamily="49" charset="-122"/>
                <a:ea typeface="仿宋" panose="02010609060101010101" pitchFamily="49" charset="-122"/>
              </a:rPr>
              <a:t>    例如，在抢劫中故意杀人的，在强奸中故意杀人的，在绑架中故意杀人的，均属于第</a:t>
            </a:r>
            <a:r>
              <a:rPr lang="en-US" altLang="zh-CN" sz="2400" dirty="0">
                <a:solidFill>
                  <a:srgbClr val="000000"/>
                </a:solidFill>
                <a:latin typeface="仿宋" panose="02010609060101010101" pitchFamily="49" charset="-122"/>
                <a:ea typeface="仿宋" panose="02010609060101010101" pitchFamily="49" charset="-122"/>
              </a:rPr>
              <a:t>17</a:t>
            </a:r>
            <a:r>
              <a:rPr lang="zh-CN" altLang="en-US" sz="2400" dirty="0">
                <a:solidFill>
                  <a:srgbClr val="000000"/>
                </a:solidFill>
                <a:latin typeface="仿宋" panose="02010609060101010101" pitchFamily="49" charset="-122"/>
                <a:ea typeface="仿宋" panose="02010609060101010101" pitchFamily="49" charset="-122"/>
              </a:rPr>
              <a:t>条第</a:t>
            </a:r>
            <a:r>
              <a:rPr lang="en-US" altLang="zh-CN" sz="2400" dirty="0">
                <a:solidFill>
                  <a:srgbClr val="000000"/>
                </a:solidFill>
                <a:latin typeface="仿宋" panose="02010609060101010101" pitchFamily="49" charset="-122"/>
                <a:ea typeface="仿宋" panose="02010609060101010101" pitchFamily="49" charset="-122"/>
              </a:rPr>
              <a:t>3</a:t>
            </a:r>
            <a:r>
              <a:rPr lang="zh-CN" altLang="en-US" sz="2400" dirty="0">
                <a:solidFill>
                  <a:srgbClr val="000000"/>
                </a:solidFill>
                <a:latin typeface="仿宋" panose="02010609060101010101" pitchFamily="49" charset="-122"/>
                <a:ea typeface="仿宋" panose="02010609060101010101" pitchFamily="49" charset="-122"/>
              </a:rPr>
              <a:t>款中的故意杀人。</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2</a:t>
            </a:r>
            <a:r>
              <a:rPr lang="zh-CN" altLang="en-US" sz="2400" dirty="0">
                <a:solidFill>
                  <a:srgbClr val="000000"/>
                </a:solidFill>
                <a:latin typeface="黑体" panose="02010609060101010101" pitchFamily="49" charset="-122"/>
                <a:ea typeface="黑体" panose="02010609060101010101" pitchFamily="49" charset="-122"/>
              </a:rPr>
              <a:t>）这两种罪要求造成</a:t>
            </a:r>
            <a:r>
              <a:rPr lang="zh-CN" altLang="en-US" sz="2400" dirty="0">
                <a:solidFill>
                  <a:srgbClr val="0066FF"/>
                </a:solidFill>
                <a:latin typeface="黑体" panose="02010609060101010101" pitchFamily="49" charset="-122"/>
                <a:ea typeface="黑体" panose="02010609060101010101" pitchFamily="49" charset="-122"/>
              </a:rPr>
              <a:t>实害结果</a:t>
            </a:r>
            <a:r>
              <a:rPr lang="zh-CN" altLang="en-US" sz="2400" dirty="0">
                <a:solidFill>
                  <a:srgbClr val="000000"/>
                </a:solidFill>
                <a:latin typeface="黑体" panose="02010609060101010101" pitchFamily="49" charset="-122"/>
                <a:ea typeface="黑体" panose="02010609060101010101" pitchFamily="49" charset="-122"/>
              </a:rPr>
              <a:t>。注意，重伤与严重残疾是</a:t>
            </a:r>
            <a:r>
              <a:rPr lang="zh-CN" altLang="en-US" sz="2400" dirty="0">
                <a:solidFill>
                  <a:srgbClr val="0066FF"/>
                </a:solidFill>
                <a:latin typeface="黑体" panose="02010609060101010101" pitchFamily="49" charset="-122"/>
                <a:ea typeface="黑体" panose="02010609060101010101" pitchFamily="49" charset="-122"/>
              </a:rPr>
              <a:t>并且</a:t>
            </a:r>
            <a:r>
              <a:rPr lang="zh-CN" altLang="en-US" sz="2400" dirty="0">
                <a:solidFill>
                  <a:srgbClr val="000000"/>
                </a:solidFill>
                <a:latin typeface="黑体" panose="02010609060101010101" pitchFamily="49" charset="-122"/>
                <a:ea typeface="黑体" panose="02010609060101010101" pitchFamily="49" charset="-122"/>
              </a:rPr>
              <a:t>的关系。</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3</a:t>
            </a:r>
            <a:r>
              <a:rPr lang="zh-CN" altLang="en-US" sz="2400" dirty="0">
                <a:solidFill>
                  <a:srgbClr val="000000"/>
                </a:solidFill>
                <a:latin typeface="黑体" panose="02010609060101010101" pitchFamily="49" charset="-122"/>
                <a:ea typeface="黑体" panose="02010609060101010101" pitchFamily="49" charset="-122"/>
              </a:rPr>
              <a:t>）程序上，要求经</a:t>
            </a:r>
            <a:r>
              <a:rPr lang="zh-CN" altLang="en-US" sz="2400" dirty="0">
                <a:solidFill>
                  <a:srgbClr val="0066FF"/>
                </a:solidFill>
                <a:latin typeface="黑体" panose="02010609060101010101" pitchFamily="49" charset="-122"/>
                <a:ea typeface="黑体" panose="02010609060101010101" pitchFamily="49" charset="-122"/>
              </a:rPr>
              <a:t>最高人民检察院</a:t>
            </a:r>
            <a:r>
              <a:rPr lang="zh-CN" altLang="en-US" sz="2400" dirty="0">
                <a:solidFill>
                  <a:srgbClr val="000000"/>
                </a:solidFill>
                <a:latin typeface="黑体" panose="02010609060101010101" pitchFamily="49" charset="-122"/>
                <a:ea typeface="黑体" panose="02010609060101010101" pitchFamily="49" charset="-122"/>
              </a:rPr>
              <a:t>核准追诉。</a:t>
            </a:r>
            <a:endParaRPr lang="en-US" altLang="zh-CN" sz="2400" dirty="0">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14712</TotalTime>
  <Words>12500</Words>
  <Application>Microsoft Office PowerPoint</Application>
  <PresentationFormat>全屏显示(4:3)</PresentationFormat>
  <Paragraphs>380</Paragraphs>
  <Slides>42</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42</vt:i4>
      </vt:variant>
    </vt:vector>
  </HeadingPairs>
  <TitlesOfParts>
    <vt:vector size="49" baseType="lpstr">
      <vt:lpstr>等线</vt:lpstr>
      <vt:lpstr>仿宋</vt:lpstr>
      <vt:lpstr>黑体</vt:lpstr>
      <vt:lpstr>Arial</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zjc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zc</dc:creator>
  <cp:lastModifiedBy>chun zhang</cp:lastModifiedBy>
  <cp:revision>1051</cp:revision>
  <dcterms:created xsi:type="dcterms:W3CDTF">2014-09-20T23:10:11Z</dcterms:created>
  <dcterms:modified xsi:type="dcterms:W3CDTF">2025-09-02T03:40:41Z</dcterms:modified>
</cp:coreProperties>
</file>