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1224" r:id="rId2"/>
    <p:sldId id="1226" r:id="rId3"/>
    <p:sldId id="812" r:id="rId4"/>
    <p:sldId id="1573" r:id="rId5"/>
    <p:sldId id="1575" r:id="rId6"/>
    <p:sldId id="1576" r:id="rId7"/>
    <p:sldId id="1186" r:id="rId8"/>
    <p:sldId id="1220" r:id="rId9"/>
    <p:sldId id="1223" r:id="rId10"/>
    <p:sldId id="1187" r:id="rId11"/>
    <p:sldId id="1577" r:id="rId12"/>
    <p:sldId id="1247" r:id="rId13"/>
    <p:sldId id="1560" r:id="rId14"/>
    <p:sldId id="1185" r:id="rId15"/>
    <p:sldId id="1246" r:id="rId16"/>
    <p:sldId id="1559" r:id="rId17"/>
    <p:sldId id="1249" r:id="rId18"/>
    <p:sldId id="1248" r:id="rId19"/>
    <p:sldId id="1252" r:id="rId20"/>
    <p:sldId id="1253" r:id="rId21"/>
    <p:sldId id="1254" r:id="rId22"/>
    <p:sldId id="1255" r:id="rId23"/>
    <p:sldId id="1256" r:id="rId24"/>
    <p:sldId id="1257" r:id="rId25"/>
    <p:sldId id="1258" r:id="rId26"/>
    <p:sldId id="1193" r:id="rId27"/>
    <p:sldId id="275" r:id="rId28"/>
    <p:sldId id="1245" r:id="rId29"/>
  </p:sldIdLst>
  <p:sldSz cx="9144000" cy="6858000" type="screen4x3"/>
  <p:notesSz cx="6858000" cy="9144000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 autoAdjust="0"/>
    <p:restoredTop sz="94660"/>
  </p:normalViewPr>
  <p:slideViewPr>
    <p:cSldViewPr>
      <p:cViewPr varScale="1">
        <p:scale>
          <a:sx n="153" d="100"/>
          <a:sy n="153" d="100"/>
        </p:scale>
        <p:origin x="21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40E7DDD1-868D-BCC5-ECE9-1C8F53ECF0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85ECF96-D4BC-AE53-C806-883E1E31CB5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1505AD0-759C-4BAD-A3C0-25EB0FCDD110}" type="datetimeFigureOut">
              <a:rPr lang="zh-CN" altLang="en-US"/>
              <a:pPr>
                <a:defRPr/>
              </a:pPr>
              <a:t>2025/5/6</a:t>
            </a:fld>
            <a:endParaRPr lang="zh-CN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27677BFB-894F-56A6-1B3F-6A41CBBA7F8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F6745612-4422-312C-93E6-45B0DEE3B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5DD0D6F-C797-DDE4-DC30-4822E44C8F0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8F968D6-EC85-8007-C68C-D04AA17A38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E77D0DA-071C-4EB3-BC48-51C411FAF3E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6F4CE27-0F6D-CF7B-407A-6E8234AAD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D1BA7-4B22-4DB1-A2C4-A087080F55A2}" type="datetimeFigureOut">
              <a:rPr lang="zh-CN" altLang="en-US"/>
              <a:pPr>
                <a:defRPr/>
              </a:pPr>
              <a:t>2025/5/6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746251D-305B-B89C-A266-4E45009FA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3E024DC-9D62-C15A-C79C-B9BCC148E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A338C-EA48-4495-8119-17BB76A9B89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1632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7C11BBC-839A-E9B2-2755-F69D389C4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1DC70-039E-44B4-89B7-4B7AD2A5C12C}" type="datetimeFigureOut">
              <a:rPr lang="zh-CN" altLang="en-US"/>
              <a:pPr>
                <a:defRPr/>
              </a:pPr>
              <a:t>2025/5/6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F31907C-8A6B-C3A7-8223-36EC4E4CB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CFD4F9A-54AE-8FBC-1886-06F755217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77AEA-385A-48F7-90CB-52C16BAF964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7960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2BFD703-BEB7-169F-60AD-2E300CCEE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1412B-E8CE-43B2-A761-3528D576F740}" type="datetimeFigureOut">
              <a:rPr lang="zh-CN" altLang="en-US"/>
              <a:pPr>
                <a:defRPr/>
              </a:pPr>
              <a:t>2025/5/6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4BFCC1E-E46B-EAB7-6FCF-A58230627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1B18736-3E5D-7C4E-2BDE-74144961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558E4-9C8A-4F13-AF4C-5F0473148AB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0864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B2E824-EC95-35C3-558E-2BA9DA778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B51FE-76E9-4843-8708-95C5E3F2B203}" type="datetimeFigureOut">
              <a:rPr lang="zh-CN" altLang="en-US"/>
              <a:pPr>
                <a:defRPr/>
              </a:pPr>
              <a:t>2025/5/6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3F6A093-601C-0417-1753-2B6494B32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2FE6881-5A33-A002-369E-A016521D5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935A2-43B9-4627-A4C1-9A946712D12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7500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3F37C78-0E9D-4048-82BC-3911369EA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CBFC9-E2D2-4D61-BDF9-7DCB15757693}" type="datetimeFigureOut">
              <a:rPr lang="zh-CN" altLang="en-US"/>
              <a:pPr>
                <a:defRPr/>
              </a:pPr>
              <a:t>2025/5/6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4EF50E-6108-A3AD-CF90-3F43D01E2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58E38E2-F719-5BDB-3A1D-4F07FD3EA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1C4B1-C0D0-40D0-9157-84C2AC7EFCA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7959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E15C8F96-EAC8-0193-3C36-20E7CDD01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18CC3-D82D-4E54-8297-FA47E3DC5220}" type="datetimeFigureOut">
              <a:rPr lang="zh-CN" altLang="en-US"/>
              <a:pPr>
                <a:defRPr/>
              </a:pPr>
              <a:t>2025/5/6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CEA79101-5AB3-0CC8-75C0-98876E905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51162A7A-9078-3D02-E931-3E1D0EDC8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0BCFF-9B9B-4BC2-95DE-85B87848F6B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9886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>
            <a:extLst>
              <a:ext uri="{FF2B5EF4-FFF2-40B4-BE49-F238E27FC236}">
                <a16:creationId xmlns:a16="http://schemas.microsoft.com/office/drawing/2014/main" id="{EEB3AE79-3EF6-03B8-11F2-3318177F0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B53E8-2C12-4B9E-8AD1-625E35A61D70}" type="datetimeFigureOut">
              <a:rPr lang="zh-CN" altLang="en-US"/>
              <a:pPr>
                <a:defRPr/>
              </a:pPr>
              <a:t>2025/5/6</a:t>
            </a:fld>
            <a:endParaRPr lang="zh-CN" altLang="en-US"/>
          </a:p>
        </p:txBody>
      </p:sp>
      <p:sp>
        <p:nvSpPr>
          <p:cNvPr id="8" name="页脚占位符 4">
            <a:extLst>
              <a:ext uri="{FF2B5EF4-FFF2-40B4-BE49-F238E27FC236}">
                <a16:creationId xmlns:a16="http://schemas.microsoft.com/office/drawing/2014/main" id="{421D802E-25CE-0B83-9942-4E5CBB7E7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>
            <a:extLst>
              <a:ext uri="{FF2B5EF4-FFF2-40B4-BE49-F238E27FC236}">
                <a16:creationId xmlns:a16="http://schemas.microsoft.com/office/drawing/2014/main" id="{689F0CA4-4443-2E1A-0AFE-1F8F04653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C8AC4-15C4-4FD0-8D6F-56B9BAAFEEE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781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>
            <a:extLst>
              <a:ext uri="{FF2B5EF4-FFF2-40B4-BE49-F238E27FC236}">
                <a16:creationId xmlns:a16="http://schemas.microsoft.com/office/drawing/2014/main" id="{65E25B71-AE3A-D723-788E-05F66EDE4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94050-6B75-4A7D-B863-8302B401AEEE}" type="datetimeFigureOut">
              <a:rPr lang="zh-CN" altLang="en-US"/>
              <a:pPr>
                <a:defRPr/>
              </a:pPr>
              <a:t>2025/5/6</a:t>
            </a:fld>
            <a:endParaRPr lang="zh-CN" altLang="en-US"/>
          </a:p>
        </p:txBody>
      </p:sp>
      <p:sp>
        <p:nvSpPr>
          <p:cNvPr id="4" name="页脚占位符 4">
            <a:extLst>
              <a:ext uri="{FF2B5EF4-FFF2-40B4-BE49-F238E27FC236}">
                <a16:creationId xmlns:a16="http://schemas.microsoft.com/office/drawing/2014/main" id="{94A6517C-4EF6-7DCF-7027-1726EB7BD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>
            <a:extLst>
              <a:ext uri="{FF2B5EF4-FFF2-40B4-BE49-F238E27FC236}">
                <a16:creationId xmlns:a16="http://schemas.microsoft.com/office/drawing/2014/main" id="{A9A9B471-0816-3BD6-14B2-A5F3CC717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70998-3AB4-4895-82BC-06FB503A5DF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119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>
            <a:extLst>
              <a:ext uri="{FF2B5EF4-FFF2-40B4-BE49-F238E27FC236}">
                <a16:creationId xmlns:a16="http://schemas.microsoft.com/office/drawing/2014/main" id="{55C95F92-0068-640B-4FF9-DCB0AEF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F27EE-0DBC-4424-8FF4-7D08802CA1FF}" type="datetimeFigureOut">
              <a:rPr lang="zh-CN" altLang="en-US"/>
              <a:pPr>
                <a:defRPr/>
              </a:pPr>
              <a:t>2025/5/6</a:t>
            </a:fld>
            <a:endParaRPr lang="zh-CN" altLang="en-US"/>
          </a:p>
        </p:txBody>
      </p:sp>
      <p:sp>
        <p:nvSpPr>
          <p:cNvPr id="3" name="页脚占位符 4">
            <a:extLst>
              <a:ext uri="{FF2B5EF4-FFF2-40B4-BE49-F238E27FC236}">
                <a16:creationId xmlns:a16="http://schemas.microsoft.com/office/drawing/2014/main" id="{51F13ED3-7D70-B2CD-916C-816A8B65F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>
            <a:extLst>
              <a:ext uri="{FF2B5EF4-FFF2-40B4-BE49-F238E27FC236}">
                <a16:creationId xmlns:a16="http://schemas.microsoft.com/office/drawing/2014/main" id="{C37D2F15-3A57-8A0F-0FFD-01CCB68CC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2D705-498C-4572-A31A-943AF09557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4258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35EFEB6A-52A4-467D-C3F4-17BFCB2EE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D12CC-3DDF-421E-823B-5ACDCBB8DDFA}" type="datetimeFigureOut">
              <a:rPr lang="zh-CN" altLang="en-US"/>
              <a:pPr>
                <a:defRPr/>
              </a:pPr>
              <a:t>2025/5/6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3FA1395B-2DDC-CC76-BD12-F66E57A08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62FEBDB1-4138-48AA-B825-00F11D760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DF600-5144-499A-80D0-DC96A449EB4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8068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C8E85D1D-3C15-B1BA-C787-C5643D9D1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CB75F-AC23-442F-B617-9C5F5A4C8EA2}" type="datetimeFigureOut">
              <a:rPr lang="zh-CN" altLang="en-US"/>
              <a:pPr>
                <a:defRPr/>
              </a:pPr>
              <a:t>2025/5/6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EA494E66-910F-0D07-7A0A-C551E9052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ED81968E-E4F1-A41B-16C1-4A07C3A1D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10178-FDA0-43E8-B8E4-4EDB55D0252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812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>
            <a:extLst>
              <a:ext uri="{FF2B5EF4-FFF2-40B4-BE49-F238E27FC236}">
                <a16:creationId xmlns:a16="http://schemas.microsoft.com/office/drawing/2014/main" id="{2D847A43-0018-1608-BF88-2080DB4E9B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>
            <a:extLst>
              <a:ext uri="{FF2B5EF4-FFF2-40B4-BE49-F238E27FC236}">
                <a16:creationId xmlns:a16="http://schemas.microsoft.com/office/drawing/2014/main" id="{5246CF32-1E92-8C2A-4801-0EE236DC9F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32743E-7DFE-4BD0-61F0-9C7EFB8FC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D88D673-A994-466F-8097-5A34260D2348}" type="datetimeFigureOut">
              <a:rPr lang="zh-CN" altLang="en-US"/>
              <a:pPr>
                <a:defRPr/>
              </a:pPr>
              <a:t>2025/5/6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D03AC63-819C-2078-A0DE-A2C5517D31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23B3CAF-6564-678D-C34F-1B6CAEACF1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7749E8-A82C-40EB-97A3-0ADC1C7F27B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1AA72573-8624-39D2-EFBD-EAE23CC22DBD}"/>
              </a:ext>
            </a:extLst>
          </p:cNvPr>
          <p:cNvSpPr/>
          <p:nvPr/>
        </p:nvSpPr>
        <p:spPr>
          <a:xfrm>
            <a:off x="0" y="116632"/>
            <a:ext cx="9108504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>
              <a:defRPr/>
            </a:pPr>
            <a:r>
              <a:rPr lang="en-US" altLang="zh-CN" sz="2300" dirty="0">
                <a:latin typeface="仿宋" panose="02010609060101010101" pitchFamily="49" charset="-122"/>
                <a:ea typeface="仿宋" panose="02010609060101010101" pitchFamily="49" charset="-122"/>
              </a:rPr>
              <a:t>     </a:t>
            </a:r>
            <a:r>
              <a:rPr lang="zh-CN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125</a:t>
            </a:r>
            <a:r>
              <a:rPr lang="zh-CN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条 【非法制造、买卖、运输、邮寄、储存</a:t>
            </a:r>
            <a:r>
              <a:rPr lang="zh-CN" altLang="zh-CN" sz="2300" kern="1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枪支、弹药、爆炸物</a:t>
            </a:r>
            <a:r>
              <a:rPr lang="zh-CN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罪】非法制造、买卖、运输、邮寄、储存枪支、弹药、爆炸物的，处三年以上十年以下有期徒刑</a:t>
            </a:r>
            <a:r>
              <a:rPr lang="en-US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;</a:t>
            </a:r>
            <a:r>
              <a:rPr lang="zh-CN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情节严重的，处十年以上有期徒刑、无期徒刑或者死刑。</a:t>
            </a:r>
          </a:p>
          <a:p>
            <a:pPr algn="just" eaLnBrk="1">
              <a:defRPr/>
            </a:pPr>
            <a:r>
              <a:rPr lang="en-US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【非法制造、买卖、运输、储存</a:t>
            </a:r>
            <a:r>
              <a:rPr lang="zh-CN" altLang="zh-CN" sz="2300" kern="1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危险物质罪</a:t>
            </a:r>
            <a:r>
              <a:rPr lang="zh-CN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】非法制造、买卖、运输、储存毒害性、放射性、传染病病原体等物质，</a:t>
            </a:r>
            <a:r>
              <a:rPr lang="zh-CN" altLang="zh-CN" sz="2300" b="1" kern="1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危害公共安全的</a:t>
            </a:r>
            <a:r>
              <a:rPr lang="zh-CN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，依照前款的规定处罚。</a:t>
            </a:r>
          </a:p>
          <a:p>
            <a:pPr algn="just" eaLnBrk="1">
              <a:defRPr/>
            </a:pPr>
            <a:r>
              <a:rPr lang="en-US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单位犯前两款罪的，对单位判处罚金，并对其直接负责的主管人员和其他直接责任人员，依照第一款的规定处罚。</a:t>
            </a:r>
            <a:endParaRPr lang="en-US" altLang="zh-CN" sz="2300" kern="1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algn="just" eaLnBrk="1">
              <a:defRPr/>
            </a:pPr>
            <a:endParaRPr lang="en-US" altLang="zh-CN" sz="1000" kern="1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algn="just" eaLnBrk="1">
              <a:spcAft>
                <a:spcPts val="0"/>
              </a:spcAft>
              <a:defRPr/>
            </a:pPr>
            <a:r>
              <a:rPr lang="en-US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127</a:t>
            </a:r>
            <a:r>
              <a:rPr lang="zh-CN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条 【</a:t>
            </a:r>
            <a:r>
              <a:rPr lang="zh-CN" altLang="zh-CN" sz="2300" kern="1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盗窃、抢夺</a:t>
            </a:r>
            <a:r>
              <a:rPr lang="zh-CN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枪支、弹药、爆炸物、危险物质罪】盗窃、抢夺枪支、弹药、爆炸物的，或者盗窃、抢夺毒害性、放射性、传染病病原体等物质，</a:t>
            </a:r>
            <a:r>
              <a:rPr lang="zh-CN" altLang="zh-CN" sz="2300" b="1" kern="1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危害公共安全的</a:t>
            </a:r>
            <a:r>
              <a:rPr lang="zh-CN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，处三年以上十年以下有期徒刑</a:t>
            </a:r>
            <a:r>
              <a:rPr lang="en-US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;</a:t>
            </a:r>
            <a:r>
              <a:rPr lang="zh-CN" altLang="zh-CN" sz="23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情节严重的，处十年以上有期徒刑、无期徒刑或者死刑。</a:t>
            </a:r>
          </a:p>
          <a:p>
            <a:pPr eaLnBrk="1">
              <a:defRPr/>
            </a:pPr>
            <a:r>
              <a:rPr lang="en-US" altLang="zh-CN" sz="23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zh-CN" sz="23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zh-CN" sz="23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抢劫</a:t>
            </a:r>
            <a:r>
              <a:rPr lang="zh-CN" altLang="zh-CN" sz="23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枪支、弹药、爆炸物、危险物质罪】【盗窃、抢夺枪支、弹药、爆炸物、危险物质罪】抢劫枪支、弹药、爆炸物的，或者抢劫毒害性、放射性、传染病病原体等物质，</a:t>
            </a:r>
            <a:r>
              <a:rPr lang="zh-CN" altLang="zh-CN" sz="2300" b="1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危害公共安全的</a:t>
            </a:r>
            <a:r>
              <a:rPr lang="zh-CN" altLang="zh-CN" sz="23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，或者盗窃、抢夺</a:t>
            </a:r>
            <a:r>
              <a:rPr lang="zh-CN" altLang="zh-CN" sz="2300" b="1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国家机关、军警人员、民兵的</a:t>
            </a:r>
            <a:r>
              <a:rPr lang="zh-CN" altLang="zh-CN" sz="23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枪支、弹药、爆炸物的，处十年以上有期徒刑、无期徒刑或者死刑。</a:t>
            </a:r>
            <a:endParaRPr lang="zh-CN" altLang="en-US" sz="23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FA09F91A-9042-C747-BACA-82F62BAEF455}"/>
              </a:ext>
            </a:extLst>
          </p:cNvPr>
          <p:cNvSpPr txBox="1"/>
          <p:nvPr/>
        </p:nvSpPr>
        <p:spPr>
          <a:xfrm>
            <a:off x="107950" y="404664"/>
            <a:ext cx="8928100" cy="56323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>
              <a:defRPr/>
            </a:pP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（三）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作为某些犯罪</a:t>
            </a:r>
            <a:r>
              <a:rPr lang="zh-CN" altLang="en-US" sz="24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加重法定刑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的条件（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结果加重犯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defRPr/>
            </a:pP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defRPr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结果加重犯是指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一个行为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构成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基本犯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，同时导致了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加重结果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，刑法对基本犯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加重处罚，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对于加重结果可以是过失也可以是故意。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defRPr/>
            </a:pPr>
            <a:endParaRPr lang="en-US" altLang="zh-CN" sz="2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defRPr/>
            </a:pPr>
            <a:endParaRPr lang="en-US" altLang="zh-CN" sz="2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defRPr/>
            </a:pPr>
            <a:endParaRPr lang="en-US" altLang="zh-CN" sz="2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defRPr/>
            </a:pPr>
            <a:endParaRPr lang="en-US" altLang="zh-CN" sz="2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defRPr/>
            </a:pPr>
            <a:endParaRPr lang="en-US" altLang="zh-CN" sz="2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defRPr/>
            </a:pPr>
            <a:r>
              <a:rPr lang="en-US" altLang="zh-CN" sz="24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234</a:t>
            </a:r>
            <a:r>
              <a:rPr lang="zh-CN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条 【故意伤害罪】故意伤害他人身体的，处三年以下有期徒刑、拘役或者管制。</a:t>
            </a:r>
          </a:p>
          <a:p>
            <a:pPr algn="just" eaLnBrk="1">
              <a:defRPr/>
            </a:pPr>
            <a:r>
              <a:rPr lang="en-US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犯前款罪，</a:t>
            </a:r>
            <a:r>
              <a:rPr lang="zh-CN" altLang="zh-CN" sz="2400" b="1" kern="1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致人重伤的</a:t>
            </a:r>
            <a:r>
              <a:rPr lang="zh-CN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，处三年以上十年以下有期徒刑</a:t>
            </a:r>
            <a:r>
              <a:rPr lang="en-US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;</a:t>
            </a:r>
            <a:r>
              <a:rPr lang="zh-CN" altLang="zh-CN" sz="2400" b="1" kern="1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致人死亡或者以特别残忍手段致人重伤造成严重残疾的</a:t>
            </a:r>
            <a:r>
              <a:rPr lang="zh-CN" altLang="zh-CN" sz="2400" kern="1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处十年以上有期徒刑、无期徒刑或者死刑。本法另有规定的，依照规定。</a:t>
            </a:r>
          </a:p>
        </p:txBody>
      </p:sp>
      <p:pic>
        <p:nvPicPr>
          <p:cNvPr id="15363" name="图片 4">
            <a:extLst>
              <a:ext uri="{FF2B5EF4-FFF2-40B4-BE49-F238E27FC236}">
                <a16:creationId xmlns:a16="http://schemas.microsoft.com/office/drawing/2014/main" id="{8C131512-3B2E-0090-1693-39D0A27CB2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348880"/>
            <a:ext cx="3967162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0873B-853F-E42C-E05E-DC2373727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3B2C517C-B13E-0FF7-5317-7F239551B7F6}"/>
              </a:ext>
            </a:extLst>
          </p:cNvPr>
          <p:cNvSpPr txBox="1"/>
          <p:nvPr/>
        </p:nvSpPr>
        <p:spPr>
          <a:xfrm>
            <a:off x="107950" y="332656"/>
            <a:ext cx="8928100" cy="63094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defRPr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（四）以发生某种危害结果的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危险状态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作为某些犯罪既遂的标志（一般</a:t>
            </a:r>
            <a:r>
              <a:rPr lang="zh-CN" altLang="en-US" sz="24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成立即既遂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defRPr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例如：“破坏交通工具罪”“破坏交通设施罪”，只需要犯罪行为足以使火车、汽车、电车、船只、航空器发生倾覆、毁坏危险，危害到了公共安全，即便尚未造成严重的现实后果，也成立犯罪既遂。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endParaRPr lang="en-US" altLang="zh-CN" sz="10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 eaLnBrk="1">
              <a:defRPr/>
            </a:pPr>
            <a:r>
              <a:rPr lang="en-US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116</a:t>
            </a:r>
            <a:r>
              <a:rPr lang="zh-CN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条 【破坏交通工具罪】破坏火车、汽车、电车、船只、航空器，</a:t>
            </a:r>
            <a:r>
              <a:rPr lang="zh-CN" altLang="zh-CN" sz="2400" b="1" kern="1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足以使火车、汽车、电车、船只、航空器发生倾覆、毁坏危险，</a:t>
            </a:r>
            <a:r>
              <a:rPr lang="zh-CN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尚未造成严重后果的，处三年以上十年以下有期徒刑</a:t>
            </a:r>
            <a:r>
              <a:rPr lang="zh-CN" altLang="en-US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400" kern="1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algn="just" eaLnBrk="1">
              <a:defRPr/>
            </a:pPr>
            <a:endParaRPr lang="en-US" altLang="zh-CN" sz="1000" kern="1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algn="just" eaLnBrk="1">
              <a:defRPr/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141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条 【生产、销售、提供假药罪】</a:t>
            </a:r>
            <a:r>
              <a:rPr lang="zh-CN" altLang="zh-CN" sz="2400" b="1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生产、销售假药的，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处三年以下有期徒刑或者拘役，并处罚金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;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对人体健康造成严重危害或者有其他严重情节的，处三年以上十年以下有期徒刑，并处罚金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;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致人死亡或者有其他特别严重情节的，处十年以上有期徒刑、无期徒刑或者死刑，并处罚金或者没收财产。</a:t>
            </a:r>
            <a:endParaRPr lang="en-US" altLang="zh-CN" sz="2400" kern="1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715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本框 2">
            <a:extLst>
              <a:ext uri="{FF2B5EF4-FFF2-40B4-BE49-F238E27FC236}">
                <a16:creationId xmlns:a16="http://schemas.microsoft.com/office/drawing/2014/main" id="{8F6D3D60-9DD2-51C3-1CB2-0675A22AE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55563"/>
            <a:ext cx="9109075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/>
            <a:r>
              <a:rPr lang="zh-CN" altLang="en-US" sz="32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行为状态</a:t>
            </a:r>
            <a:endParaRPr lang="en-US" altLang="zh-CN" sz="10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 eaLnBrk="1"/>
            <a:endParaRPr lang="en-US" altLang="zh-CN" sz="10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/>
            <a:r>
              <a:rPr lang="zh-CN" altLang="en-US" sz="24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行为状态是犯罪构成要件中所规定之行为所需具备的</a:t>
            </a:r>
            <a:r>
              <a:rPr lang="zh-CN" altLang="en-US" sz="24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时间、地点和方法</a:t>
            </a:r>
            <a:r>
              <a:rPr lang="zh-CN" altLang="en-US" sz="24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等状态。对大多数犯罪而言，刑法对犯罪的时间、地点、方法等状态不作特别限定。</a:t>
            </a:r>
            <a:endParaRPr lang="en-US" altLang="zh-CN" sz="24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/>
            <a:endParaRPr lang="en-US" altLang="zh-CN" sz="10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/>
            <a:r>
              <a:rPr lang="en-US" altLang="zh-CN" sz="24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1.</a:t>
            </a:r>
            <a:r>
              <a:rPr lang="zh-CN" altLang="en-US" sz="24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对某些犯罪而言，行为状态是</a:t>
            </a:r>
            <a:r>
              <a:rPr lang="zh-CN" altLang="en-US" sz="24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必备要素</a:t>
            </a:r>
            <a:r>
              <a:rPr lang="zh-CN" altLang="en-US" sz="24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。法律明文要求行为必须在特定的时间地点或以特定的方法实施。</a:t>
            </a:r>
            <a:endParaRPr lang="en-US" altLang="zh-CN" sz="24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/>
            <a:r>
              <a:rPr lang="en-US" altLang="zh-CN" sz="24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例如：</a:t>
            </a:r>
            <a:r>
              <a:rPr lang="en-US" altLang="zh-CN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刑法</a:t>
            </a:r>
            <a:r>
              <a:rPr lang="en-US" altLang="zh-CN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en-US" altLang="zh-CN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340</a:t>
            </a:r>
            <a:r>
              <a:rPr lang="zh-CN" altLang="en-US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条规定的非法捕捞水产品罪与第</a:t>
            </a:r>
            <a:r>
              <a:rPr lang="en-US" altLang="zh-CN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341</a:t>
            </a:r>
            <a:r>
              <a:rPr lang="zh-CN" altLang="en-US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条第</a:t>
            </a:r>
            <a:r>
              <a:rPr lang="en-US" altLang="zh-CN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款规定的非法狩猎罪，就将禁渔区，禁猎区，禁用的工具、方法等作为构成要素。</a:t>
            </a:r>
            <a:endParaRPr lang="en-US" altLang="zh-CN" sz="240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/>
            <a:endParaRPr lang="en-US" altLang="zh-CN" sz="100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/>
            <a:r>
              <a:rPr lang="en-US" altLang="zh-CN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en-US" altLang="zh-CN" sz="24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24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对某些犯罪而言，行为状态是法定刑</a:t>
            </a:r>
            <a:r>
              <a:rPr lang="zh-CN" altLang="en-US" sz="24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升格的条件或从重处罚的情节。</a:t>
            </a:r>
            <a:endParaRPr lang="en-US" altLang="zh-CN" sz="2400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/>
            <a:r>
              <a:rPr lang="en-US" altLang="zh-CN" sz="24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例如：根据</a:t>
            </a:r>
            <a:r>
              <a:rPr lang="en-US" altLang="zh-CN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刑法</a:t>
            </a:r>
            <a:r>
              <a:rPr lang="en-US" altLang="zh-CN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en-US" altLang="zh-CN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236</a:t>
            </a:r>
            <a:r>
              <a:rPr lang="zh-CN" altLang="en-US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条的规定，在通常情形下犯强奸罪的，处</a:t>
            </a:r>
            <a:r>
              <a:rPr lang="en-US" altLang="zh-CN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年以上</a:t>
            </a:r>
            <a:r>
              <a:rPr lang="en-US" altLang="zh-CN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10</a:t>
            </a:r>
            <a:r>
              <a:rPr lang="zh-CN" altLang="en-US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年以下有期徒刑；但在公共场所当众强奸的，则处</a:t>
            </a:r>
            <a:r>
              <a:rPr lang="en-US" altLang="zh-CN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10</a:t>
            </a:r>
            <a:r>
              <a:rPr lang="zh-CN" altLang="en-US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年以上有期徒刑、无期徒刑，直至死刑。</a:t>
            </a:r>
            <a:endParaRPr lang="en-US" altLang="zh-CN" sz="240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/>
            <a:endParaRPr lang="en-US" altLang="zh-CN" sz="100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/>
            <a:r>
              <a:rPr lang="en-US" altLang="zh-CN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en-US" altLang="zh-CN" sz="24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24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对大部分犯罪而言，行为状态可以成为量刑的</a:t>
            </a:r>
            <a:r>
              <a:rPr lang="zh-CN" altLang="en-US" sz="24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酌定情节</a:t>
            </a:r>
            <a:r>
              <a:rPr lang="zh-CN" altLang="en-US" sz="24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4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/>
            <a:r>
              <a:rPr lang="en-US" altLang="zh-CN" sz="24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例如：光天化日下杀人一般就比月黑风高下杀人刑罚要重。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20C08EDC-29CC-D8F7-A2EC-6A2236FA621F}"/>
              </a:ext>
            </a:extLst>
          </p:cNvPr>
          <p:cNvSpPr txBox="1"/>
          <p:nvPr/>
        </p:nvSpPr>
        <p:spPr>
          <a:xfrm>
            <a:off x="0" y="188913"/>
            <a:ext cx="9109075" cy="65246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>
              <a:defRPr/>
            </a:pPr>
            <a:r>
              <a:rPr lang="en-US" altLang="zh-CN" b="1" dirty="0"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b="1" dirty="0"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实害结果和危险结果（法考观点）</a:t>
            </a:r>
            <a:endParaRPr lang="en-US" altLang="zh-CN" b="1" dirty="0">
              <a:highlight>
                <a:srgbClr val="FFFF0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defRPr/>
            </a:pPr>
            <a:r>
              <a:rPr lang="en-US" altLang="zh-CN" sz="1000" b="1" dirty="0">
                <a:latin typeface="+mn-ea"/>
                <a:ea typeface="+mn-ea"/>
              </a:rPr>
              <a:t>    </a:t>
            </a:r>
          </a:p>
          <a:p>
            <a:pPr eaLnBrk="1">
              <a:defRPr/>
            </a:pPr>
            <a:r>
              <a:rPr lang="en-US" altLang="zh-CN" sz="1600" b="1" dirty="0">
                <a:latin typeface="+mn-ea"/>
                <a:ea typeface="+mn-ea"/>
              </a:rPr>
              <a:t>    </a:t>
            </a:r>
            <a:r>
              <a:rPr lang="zh-CN" altLang="en-US" dirty="0">
                <a:latin typeface="+mn-ea"/>
                <a:ea typeface="+mn-ea"/>
              </a:rPr>
              <a:t>实害结果，指行为对法益造成的</a:t>
            </a:r>
            <a:r>
              <a:rPr lang="zh-CN" altLang="en-US" b="1" u="sng" dirty="0">
                <a:solidFill>
                  <a:srgbClr val="0070C0"/>
                </a:solidFill>
                <a:latin typeface="+mn-ea"/>
                <a:ea typeface="+mn-ea"/>
              </a:rPr>
              <a:t>现实侵害事实</a:t>
            </a:r>
            <a:r>
              <a:rPr lang="zh-CN" altLang="en-US" dirty="0">
                <a:latin typeface="+mn-ea"/>
                <a:ea typeface="+mn-ea"/>
              </a:rPr>
              <a:t>，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例：死亡是故意杀人罪的实害结果。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eaLnBrk="1">
              <a:defRPr/>
            </a:pPr>
            <a:r>
              <a:rPr lang="en-US" altLang="zh-CN" sz="1000" dirty="0">
                <a:ea typeface="等线" panose="02010600030101010101" pitchFamily="2" charset="-122"/>
                <a:cs typeface="Times New Roman" panose="02020603050405020304" pitchFamily="18" charset="0"/>
              </a:rPr>
              <a:t>        </a:t>
            </a:r>
          </a:p>
          <a:p>
            <a:pPr eaLnBrk="1">
              <a:defRPr/>
            </a:pPr>
            <a:r>
              <a:rPr lang="en-US" altLang="zh-CN" dirty="0">
                <a:ea typeface="等线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zh-CN" dirty="0">
                <a:ea typeface="等线" panose="02010600030101010101" pitchFamily="2" charset="-122"/>
                <a:cs typeface="Times New Roman" panose="02020603050405020304" pitchFamily="18" charset="0"/>
              </a:rPr>
              <a:t>第</a:t>
            </a:r>
            <a:r>
              <a:rPr lang="en-US" altLang="zh-CN" dirty="0">
                <a:ea typeface="等线" panose="02010600030101010101" pitchFamily="2" charset="-122"/>
                <a:cs typeface="Times New Roman" panose="02020603050405020304" pitchFamily="18" charset="0"/>
              </a:rPr>
              <a:t>142</a:t>
            </a:r>
            <a:r>
              <a:rPr lang="zh-CN" altLang="zh-CN" dirty="0">
                <a:ea typeface="等线" panose="02010600030101010101" pitchFamily="2" charset="-122"/>
                <a:cs typeface="Times New Roman" panose="02020603050405020304" pitchFamily="18" charset="0"/>
              </a:rPr>
              <a:t>条 【生产、销售、提供劣药罪】生产、销售劣药，对人体健康造成</a:t>
            </a:r>
            <a:r>
              <a:rPr lang="zh-CN" altLang="zh-CN" dirty="0">
                <a:solidFill>
                  <a:srgbClr val="0070C0"/>
                </a:solidFill>
                <a:ea typeface="等线" panose="02010600030101010101" pitchFamily="2" charset="-122"/>
                <a:cs typeface="Times New Roman" panose="02020603050405020304" pitchFamily="18" charset="0"/>
              </a:rPr>
              <a:t>严重危害的</a:t>
            </a:r>
            <a:r>
              <a:rPr lang="zh-CN" altLang="zh-CN" dirty="0">
                <a:ea typeface="等线" panose="02010600030101010101" pitchFamily="2" charset="-122"/>
                <a:cs typeface="Times New Roman" panose="02020603050405020304" pitchFamily="18" charset="0"/>
              </a:rPr>
              <a:t>，处三年以上十年以下有期徒刑，并处罚金</a:t>
            </a:r>
            <a:r>
              <a:rPr lang="en-US" altLang="zh-CN" dirty="0">
                <a:ea typeface="等线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zh-CN" dirty="0">
                <a:ea typeface="等线" panose="02010600030101010101" pitchFamily="2" charset="-122"/>
                <a:cs typeface="Times New Roman" panose="02020603050405020304" pitchFamily="18" charset="0"/>
              </a:rPr>
              <a:t>后果特别严重的，处十年以上有期徒刑或者无期徒刑，并处罚金或者没收财产。</a:t>
            </a:r>
            <a:endParaRPr lang="en-US" altLang="zh-CN" b="1" dirty="0">
              <a:latin typeface="+mn-ea"/>
              <a:ea typeface="+mn-ea"/>
            </a:endParaRPr>
          </a:p>
          <a:p>
            <a:pPr eaLnBrk="1">
              <a:defRPr/>
            </a:pPr>
            <a:r>
              <a:rPr lang="zh-CN" altLang="en-US" sz="1000" b="1" dirty="0">
                <a:latin typeface="+mn-ea"/>
                <a:ea typeface="+mn-ea"/>
              </a:rPr>
              <a:t>    </a:t>
            </a:r>
            <a:endParaRPr lang="en-US" altLang="zh-CN" sz="1000" b="1" dirty="0">
              <a:latin typeface="+mn-ea"/>
              <a:ea typeface="+mn-ea"/>
            </a:endParaRPr>
          </a:p>
          <a:p>
            <a:pPr eaLnBrk="1">
              <a:defRPr/>
            </a:pPr>
            <a:r>
              <a:rPr lang="zh-CN" altLang="en-US" b="1" dirty="0">
                <a:latin typeface="+mn-ea"/>
                <a:ea typeface="+mn-ea"/>
              </a:rPr>
              <a:t>    </a:t>
            </a:r>
            <a:r>
              <a:rPr lang="zh-CN" altLang="en-US" dirty="0">
                <a:latin typeface="+mn-ea"/>
                <a:ea typeface="+mn-ea"/>
              </a:rPr>
              <a:t>危险结果也称危险，是指行为对法益造成的现实</a:t>
            </a:r>
            <a:r>
              <a:rPr lang="zh-CN" altLang="en-US" b="1" u="sng" dirty="0">
                <a:solidFill>
                  <a:srgbClr val="0070C0"/>
                </a:solidFill>
                <a:latin typeface="+mn-ea"/>
                <a:ea typeface="+mn-ea"/>
              </a:rPr>
              <a:t>危险状态</a:t>
            </a:r>
            <a:r>
              <a:rPr lang="zh-CN" altLang="en-US" dirty="0">
                <a:latin typeface="+mn-ea"/>
                <a:ea typeface="+mn-ea"/>
              </a:rPr>
              <a:t>。</a:t>
            </a:r>
            <a:r>
              <a:rPr lang="zh-CN" altLang="en-US" b="1" dirty="0">
                <a:latin typeface="+mn-ea"/>
                <a:ea typeface="+mn-ea"/>
              </a:rPr>
              <a:t>危险结果在前，实害结果在后</a:t>
            </a:r>
            <a:r>
              <a:rPr lang="zh-CN" altLang="en-US" dirty="0">
                <a:latin typeface="+mn-ea"/>
                <a:ea typeface="+mn-ea"/>
              </a:rPr>
              <a:t>。</a:t>
            </a:r>
            <a:endParaRPr lang="en-US" altLang="zh-CN" dirty="0">
              <a:latin typeface="+mn-ea"/>
              <a:ea typeface="+mn-ea"/>
            </a:endParaRPr>
          </a:p>
          <a:p>
            <a:pPr eaLnBrk="1">
              <a:defRPr/>
            </a:pPr>
            <a:r>
              <a:rPr lang="zh-CN" altLang="en-US" dirty="0">
                <a:latin typeface="+mn-ea"/>
                <a:ea typeface="+mn-ea"/>
              </a:rPr>
              <a:t>    根据危险的程度大小，分为</a:t>
            </a:r>
            <a:r>
              <a:rPr lang="zh-CN" altLang="en-US" dirty="0">
                <a:solidFill>
                  <a:srgbClr val="0070C0"/>
                </a:solidFill>
                <a:latin typeface="+mn-ea"/>
                <a:ea typeface="+mn-ea"/>
              </a:rPr>
              <a:t>具体危险和抽象危险</a:t>
            </a:r>
            <a:r>
              <a:rPr lang="zh-CN" altLang="en-US" dirty="0">
                <a:latin typeface="+mn-ea"/>
                <a:ea typeface="+mn-ea"/>
              </a:rPr>
              <a:t>。</a:t>
            </a:r>
            <a:endParaRPr lang="en-US" altLang="zh-CN" dirty="0">
              <a:latin typeface="+mn-ea"/>
              <a:ea typeface="+mn-ea"/>
            </a:endParaRPr>
          </a:p>
          <a:p>
            <a:pPr eaLnBrk="1">
              <a:defRPr/>
            </a:pPr>
            <a:endParaRPr lang="en-US" altLang="zh-CN" sz="1000" dirty="0">
              <a:latin typeface="+mn-ea"/>
              <a:ea typeface="+mn-ea"/>
            </a:endParaRPr>
          </a:p>
          <a:p>
            <a:pPr eaLnBrk="1">
              <a:defRPr/>
            </a:pPr>
            <a:r>
              <a:rPr lang="zh-CN" altLang="en-US" dirty="0">
                <a:latin typeface="+mn-ea"/>
                <a:ea typeface="+mn-ea"/>
              </a:rPr>
              <a:t>    </a:t>
            </a:r>
            <a:r>
              <a:rPr lang="zh-CN" altLang="en-US" b="1" dirty="0">
                <a:latin typeface="+mn-ea"/>
                <a:ea typeface="+mn-ea"/>
              </a:rPr>
              <a:t>具体危险</a:t>
            </a:r>
            <a:r>
              <a:rPr lang="zh-CN" altLang="en-US" dirty="0">
                <a:latin typeface="+mn-ea"/>
                <a:ea typeface="+mn-ea"/>
              </a:rPr>
              <a:t>是指对法益的威胁达到具体现实的程度，千钧一发，是</a:t>
            </a:r>
            <a:r>
              <a:rPr lang="zh-CN" altLang="en-US" dirty="0">
                <a:solidFill>
                  <a:srgbClr val="0070C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司法认定的危险</a:t>
            </a:r>
            <a:r>
              <a:rPr lang="zh-CN" altLang="en-US" dirty="0">
                <a:latin typeface="+mn-ea"/>
                <a:ea typeface="+mn-ea"/>
              </a:rPr>
              <a:t>。</a:t>
            </a:r>
            <a:endParaRPr lang="en-US" altLang="zh-CN" dirty="0">
              <a:latin typeface="+mn-ea"/>
              <a:ea typeface="+mn-ea"/>
            </a:endParaRPr>
          </a:p>
          <a:p>
            <a:pPr eaLnBrk="1">
              <a:defRPr/>
            </a:pPr>
            <a:endParaRPr lang="en-US" altLang="zh-CN" sz="1000" dirty="0">
              <a:latin typeface="+mn-ea"/>
              <a:ea typeface="+mn-ea"/>
            </a:endParaRPr>
          </a:p>
          <a:p>
            <a:pPr eaLnBrk="1">
              <a:defRPr/>
            </a:pPr>
            <a:r>
              <a:rPr lang="en-US" altLang="zh-CN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zh-CN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第</a:t>
            </a:r>
            <a:r>
              <a:rPr lang="en-US" altLang="zh-CN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116</a:t>
            </a:r>
            <a:r>
              <a:rPr lang="zh-CN" altLang="zh-CN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条 【破坏交通工具罪】破坏火车、汽车、电车、船只、航空器，</a:t>
            </a:r>
            <a:r>
              <a:rPr lang="zh-CN" altLang="zh-CN" b="1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足以使火车、汽车、电车、船只、航空器发生倾覆、毁坏危险，</a:t>
            </a:r>
            <a:r>
              <a:rPr lang="zh-CN" altLang="zh-CN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尚未造成严重后果的，处三年以上十年以下有期徒刑。</a:t>
            </a:r>
            <a:endParaRPr lang="en-US" altLang="zh-CN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eaLnBrk="1">
              <a:defRPr/>
            </a:pPr>
            <a:endParaRPr lang="en-US" altLang="zh-CN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eaLnBrk="1">
              <a:defRPr/>
            </a:pPr>
            <a:r>
              <a:rPr lang="zh-CN" altLang="en-US" b="1" dirty="0">
                <a:latin typeface="+mn-ea"/>
                <a:ea typeface="+mn-ea"/>
              </a:rPr>
              <a:t>    抽象危险</a:t>
            </a:r>
            <a:r>
              <a:rPr lang="zh-CN" altLang="en-US" dirty="0">
                <a:latin typeface="+mn-ea"/>
                <a:ea typeface="+mn-ea"/>
              </a:rPr>
              <a:t>是指对法益的威胁仅达到抽象缓和的程度，是</a:t>
            </a:r>
            <a:r>
              <a:rPr lang="zh-CN" altLang="en-US" dirty="0">
                <a:solidFill>
                  <a:srgbClr val="0070C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立法推定的危险</a:t>
            </a:r>
            <a:r>
              <a:rPr lang="zh-CN" altLang="en-US" dirty="0">
                <a:latin typeface="+mn-ea"/>
                <a:ea typeface="+mn-ea"/>
              </a:rPr>
              <a:t>，不需要法官具体判断，抽象危险犯又称为行为犯。</a:t>
            </a:r>
            <a:endParaRPr lang="en-US" altLang="zh-CN" dirty="0">
              <a:latin typeface="+mn-ea"/>
              <a:ea typeface="+mn-ea"/>
            </a:endParaRPr>
          </a:p>
          <a:p>
            <a:pPr eaLnBrk="1">
              <a:defRPr/>
            </a:pPr>
            <a:endParaRPr lang="en-US" altLang="zh-CN" sz="1000" dirty="0">
              <a:latin typeface="+mn-ea"/>
              <a:ea typeface="+mn-ea"/>
            </a:endParaRPr>
          </a:p>
          <a:p>
            <a:pPr eaLnBrk="1">
              <a:defRPr/>
            </a:pPr>
            <a:r>
              <a:rPr lang="en-US" altLang="zh-CN" dirty="0">
                <a:ea typeface="等线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zh-CN" dirty="0">
                <a:ea typeface="等线" panose="02010600030101010101" pitchFamily="2" charset="-122"/>
                <a:cs typeface="Times New Roman" panose="02020603050405020304" pitchFamily="18" charset="0"/>
              </a:rPr>
              <a:t>第</a:t>
            </a:r>
            <a:r>
              <a:rPr lang="en-US" altLang="zh-CN" dirty="0">
                <a:ea typeface="等线" panose="02010600030101010101" pitchFamily="2" charset="-122"/>
                <a:cs typeface="Times New Roman" panose="02020603050405020304" pitchFamily="18" charset="0"/>
              </a:rPr>
              <a:t>141</a:t>
            </a:r>
            <a:r>
              <a:rPr lang="zh-CN" altLang="zh-CN" dirty="0">
                <a:ea typeface="等线" panose="02010600030101010101" pitchFamily="2" charset="-122"/>
                <a:cs typeface="Times New Roman" panose="02020603050405020304" pitchFamily="18" charset="0"/>
              </a:rPr>
              <a:t>条 【生产、销售、提供假药罪】</a:t>
            </a:r>
            <a:r>
              <a:rPr lang="zh-CN" altLang="zh-CN" dirty="0">
                <a:solidFill>
                  <a:srgbClr val="0070C0"/>
                </a:solidFill>
                <a:ea typeface="等线" panose="02010600030101010101" pitchFamily="2" charset="-122"/>
                <a:cs typeface="Times New Roman" panose="02020603050405020304" pitchFamily="18" charset="0"/>
              </a:rPr>
              <a:t>生产、销售假药的，</a:t>
            </a:r>
            <a:r>
              <a:rPr lang="zh-CN" altLang="zh-CN" dirty="0">
                <a:ea typeface="等线" panose="02010600030101010101" pitchFamily="2" charset="-122"/>
                <a:cs typeface="Times New Roman" panose="02020603050405020304" pitchFamily="18" charset="0"/>
              </a:rPr>
              <a:t>处三年以下有期徒刑或者拘役，并处罚金</a:t>
            </a:r>
            <a:r>
              <a:rPr lang="en-US" altLang="zh-CN" dirty="0">
                <a:ea typeface="等线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zh-CN" dirty="0">
                <a:ea typeface="等线" panose="02010600030101010101" pitchFamily="2" charset="-122"/>
                <a:cs typeface="Times New Roman" panose="02020603050405020304" pitchFamily="18" charset="0"/>
              </a:rPr>
              <a:t>对人体健康造成严重危害或者有其他严重情节的，处三年以上十年以下有期徒刑，并处罚金</a:t>
            </a:r>
            <a:r>
              <a:rPr lang="en-US" altLang="zh-CN" dirty="0">
                <a:ea typeface="等线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zh-CN" dirty="0">
                <a:ea typeface="等线" panose="02010600030101010101" pitchFamily="2" charset="-122"/>
                <a:cs typeface="Times New Roman" panose="02020603050405020304" pitchFamily="18" charset="0"/>
              </a:rPr>
              <a:t>致人死亡或者有其他特别严重情节的，处十年以上有期徒刑、无期徒刑或者死刑，并处罚金或者没收财产。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图片 1">
            <a:extLst>
              <a:ext uri="{FF2B5EF4-FFF2-40B4-BE49-F238E27FC236}">
                <a16:creationId xmlns:a16="http://schemas.microsoft.com/office/drawing/2014/main" id="{63A164FC-C56D-1410-D9B3-9A02FB082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6475"/>
            <a:ext cx="89281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E2429A58-946C-BD62-0BB0-F8CB2ADC6B80}"/>
              </a:ext>
            </a:extLst>
          </p:cNvPr>
          <p:cNvSpPr txBox="1"/>
          <p:nvPr/>
        </p:nvSpPr>
        <p:spPr>
          <a:xfrm>
            <a:off x="107950" y="188913"/>
            <a:ext cx="8928100" cy="6554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zh-CN" altLang="en-US" sz="2000" b="1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一、危险犯与实害犯</a:t>
            </a:r>
            <a:endParaRPr lang="en-US" altLang="zh-CN" sz="2000" b="1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altLang="zh-CN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    1.</a:t>
            </a:r>
            <a:r>
              <a:rPr lang="zh-CN" altLang="en-US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实害犯。立法者规定，某个犯罪的成立需要具备实害结果，这种犯罪称为实害犯，也称为结果犯。</a:t>
            </a:r>
            <a:r>
              <a:rPr lang="zh-CN" altLang="en-US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例如，立法者规定，生产、销售劣药罪的成立都要求有实害结果“对人体健康造成严重危害”。该罪便是实害犯。这种实害犯也称为结果犯。</a:t>
            </a:r>
            <a:endParaRPr lang="en-US" altLang="zh-CN" sz="2000" kern="1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2000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altLang="zh-CN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    2.</a:t>
            </a:r>
            <a:r>
              <a:rPr lang="zh-CN" altLang="en-US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具体危险犯。立法者规定，某个犯罪的成立只需要具备具体危险，这种犯罪称为具体危险犯。</a:t>
            </a:r>
            <a:r>
              <a:rPr lang="zh-CN" altLang="en-US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例如，立法者规定，生产、销售不符合标准的医用器材罪的成立，要求产生“足以严重危害人体健康”的危险，这种危险需要法官具体判断。该罪便是具体危险犯。又如，放火罪、投放危险物质罪、以危险方法危害公共安全罪（第</a:t>
            </a:r>
            <a:r>
              <a:rPr lang="en-US" altLang="zh-CN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114</a:t>
            </a:r>
            <a:r>
              <a:rPr lang="zh-CN" altLang="en-US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条），均是具体危险犯。</a:t>
            </a:r>
            <a:endParaRPr lang="en-US" altLang="zh-CN" sz="2000" kern="1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2000" kern="1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altLang="zh-CN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en-US" altLang="zh-CN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抽象危险犯。立法者规定，某个犯罪的成立只需要具备抽象危险，这种犯罪称为抽象危险犯。对于这种犯罪，立法者只描述行为，认为实施了该行为就会产生抽象危险，这种危险是立法者认定的，不需要法官具体判断。</a:t>
            </a:r>
            <a:r>
              <a:rPr lang="zh-CN" altLang="en-US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例如，立法者规定，生产、销售假药的，构成生产、销售假药罪。立法者认为，只要实施了这种行为，就会有一种抽象的危险。该罪属于抽象危险犯。抽象危险犯也称为行为犯。</a:t>
            </a:r>
            <a:endParaRPr lang="en-US" altLang="zh-CN" sz="2000" kern="1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altLang="zh-CN" sz="2000" b="1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en-US" sz="2000" b="1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狗蛋用面粉冒充避孕药，进行销售。有些男女恋人服用后没有达到避孕效果，但由于成分是面粉，故对身体没有造成危害。狗蛋是否构成生产、销售假药罪？</a:t>
            </a:r>
            <a:endParaRPr lang="zh-CN" altLang="zh-CN" sz="2000" b="1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A66ADC9A-DD72-6390-A25B-36765B18DE91}"/>
              </a:ext>
            </a:extLst>
          </p:cNvPr>
          <p:cNvSpPr txBox="1"/>
          <p:nvPr/>
        </p:nvSpPr>
        <p:spPr>
          <a:xfrm>
            <a:off x="107950" y="404813"/>
            <a:ext cx="8928100" cy="5324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defRPr/>
            </a:pPr>
            <a:r>
              <a:rPr lang="zh-CN" altLang="en-US" sz="2000" b="1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如何从条文罪状识别一个罪名是实害犯、具体危险犯或抽象危险犯？</a:t>
            </a:r>
            <a:endParaRPr lang="en-US" altLang="zh-CN" sz="2000" b="1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>
              <a:defRPr/>
            </a:pPr>
            <a:endParaRPr lang="en-US" altLang="zh-CN" sz="2000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>
              <a:defRPr/>
            </a:pPr>
            <a:r>
              <a:rPr lang="en-US" altLang="zh-CN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en-US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）法条中规定成立犯罪要求“造成严重后果的”，是实害犯。</a:t>
            </a:r>
            <a:r>
              <a:rPr lang="zh-CN" altLang="en-US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例如，第</a:t>
            </a:r>
            <a:r>
              <a:rPr lang="en-US" altLang="zh-CN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142</a:t>
            </a:r>
            <a:r>
              <a:rPr lang="zh-CN" altLang="en-US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条规定：“生产、销售劣药，对人体健康造成严重危害的，处三年以上十年以下有期徒刑，并处销售金额百分之五十以上二倍以下罚金；</a:t>
            </a:r>
            <a:r>
              <a:rPr lang="en-US" altLang="zh-CN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…”</a:t>
            </a:r>
            <a:r>
              <a:rPr lang="zh-CN" altLang="en-US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（生产、销售劣药罪）</a:t>
            </a:r>
            <a:endParaRPr lang="en-US" altLang="zh-CN" sz="2000" kern="1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algn="just" eaLnBrk="1">
              <a:defRPr/>
            </a:pPr>
            <a:endParaRPr lang="en-US" altLang="zh-CN" sz="2000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>
              <a:defRPr/>
            </a:pPr>
            <a:r>
              <a:rPr lang="en-US" altLang="zh-CN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en-US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）法条中规定成立犯罪要求“足以造成严重后果的”、“尚未造成严重后果的”，是具体危险犯。</a:t>
            </a:r>
            <a:r>
              <a:rPr lang="zh-CN" altLang="en-US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例如，第</a:t>
            </a:r>
            <a:r>
              <a:rPr lang="en-US" altLang="zh-CN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143</a:t>
            </a:r>
            <a:r>
              <a:rPr lang="zh-CN" altLang="en-US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条规定：“生产、销售不符合食品安全标准的食品，足以造成严重食物中毒事故或者其他严重食源性疾病的，处三年以下有期徒刑或者拘役，并处罚金；</a:t>
            </a:r>
            <a:r>
              <a:rPr lang="en-US" altLang="zh-CN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（生产、销售不符合安全标准的食品罪）</a:t>
            </a:r>
            <a:endParaRPr lang="en-US" altLang="zh-CN" sz="2000" kern="1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algn="just" eaLnBrk="1">
              <a:defRPr/>
            </a:pPr>
            <a:endParaRPr lang="en-US" altLang="zh-CN" sz="2000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>
              <a:defRPr/>
            </a:pPr>
            <a:r>
              <a:rPr lang="en-US" altLang="zh-CN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en-US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）法条中只规定实施某个行为就成立犯罪，是抽象危险犯。</a:t>
            </a:r>
            <a:r>
              <a:rPr lang="zh-CN" altLang="en-US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例如，第</a:t>
            </a:r>
            <a:r>
              <a:rPr lang="en-US" altLang="zh-CN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144</a:t>
            </a:r>
            <a:r>
              <a:rPr lang="zh-CN" altLang="en-US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条规定：“在生产、销售的食品中掺入有毒、有害的非食品原料的，或者销售明知掺有有毒、有害的非食品原料的食品的，处五年以下有期徒刑，并处罚金；</a:t>
            </a:r>
            <a:r>
              <a:rPr lang="en-US" altLang="zh-CN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…”</a:t>
            </a:r>
            <a:r>
              <a:rPr lang="zh-CN" altLang="en-US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（生产、销售有毒、有害食品罪）</a:t>
            </a:r>
            <a:endParaRPr lang="zh-CN" altLang="zh-CN" sz="2000" b="1" kern="1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C91BE10E-6CAD-2966-7B68-97E866B46331}"/>
              </a:ext>
            </a:extLst>
          </p:cNvPr>
          <p:cNvSpPr txBox="1"/>
          <p:nvPr/>
        </p:nvSpPr>
        <p:spPr>
          <a:xfrm>
            <a:off x="107950" y="404813"/>
            <a:ext cx="8928100" cy="3478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defRPr/>
            </a:pPr>
            <a:r>
              <a:rPr lang="zh-CN" altLang="en-US" sz="2000" b="1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二、行为犯与结果犯</a:t>
            </a:r>
            <a:endParaRPr lang="en-US" altLang="zh-CN" sz="2000" b="1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>
              <a:defRPr/>
            </a:pPr>
            <a:endParaRPr lang="en-US" altLang="zh-CN" sz="2000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>
              <a:defRPr/>
            </a:pPr>
            <a:r>
              <a:rPr lang="en-US" altLang="zh-CN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    1.</a:t>
            </a:r>
            <a:r>
              <a:rPr lang="zh-CN" altLang="en-US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行为犯</a:t>
            </a:r>
            <a:endParaRPr lang="en-US" altLang="zh-CN" sz="2000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>
              <a:defRPr/>
            </a:pPr>
            <a:r>
              <a:rPr lang="en-US" altLang="zh-CN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en-US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这是指不将实害结果作为犯罪成立条件的犯罪。</a:t>
            </a:r>
            <a:r>
              <a:rPr lang="zh-CN" altLang="en-US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例如，生产、销售假药罪，生产、销售有毒、有害食品罪，伪证罪，诬告陷害罪，组织、领导、参加黑社会性质组织罪。</a:t>
            </a:r>
            <a:endParaRPr lang="en-US" altLang="zh-CN" sz="2000" kern="1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algn="just" eaLnBrk="1">
              <a:defRPr/>
            </a:pPr>
            <a:endParaRPr lang="en-US" altLang="zh-CN" sz="2000" kern="1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algn="just" eaLnBrk="1">
              <a:defRPr/>
            </a:pPr>
            <a:r>
              <a:rPr lang="en-US" altLang="zh-CN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en-US" altLang="zh-CN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结果犯</a:t>
            </a:r>
            <a:endParaRPr lang="en-US" altLang="zh-CN" sz="2000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>
              <a:defRPr/>
            </a:pPr>
            <a:r>
              <a:rPr lang="en-US" altLang="zh-CN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en-US" sz="2000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这是指将实害结果作为犯罪成立条件的犯罪。</a:t>
            </a:r>
            <a:r>
              <a:rPr lang="zh-CN" altLang="en-US" sz="20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例如，丢失枪支不报罪，滥用职权罪，生产、销售劣药罪等，这些犯罪要成立，法条规定要求造成实害结果。这些犯罪被称为结果犯，也称为实害犯。</a:t>
            </a:r>
            <a:endParaRPr lang="zh-CN" altLang="zh-CN" sz="2000" b="1" kern="1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B6CBF974-2348-2326-9D22-98F3F337B6E8}"/>
              </a:ext>
            </a:extLst>
          </p:cNvPr>
          <p:cNvSpPr txBox="1"/>
          <p:nvPr/>
        </p:nvSpPr>
        <p:spPr>
          <a:xfrm>
            <a:off x="107950" y="404813"/>
            <a:ext cx="89281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defRPr/>
            </a:pPr>
            <a:r>
              <a:rPr lang="zh-CN" altLang="en-US" sz="2000" b="1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三、结果加重犯</a:t>
            </a:r>
            <a:endParaRPr lang="en-US" altLang="zh-CN" sz="2000" b="1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5603" name="图片 1">
            <a:extLst>
              <a:ext uri="{FF2B5EF4-FFF2-40B4-BE49-F238E27FC236}">
                <a16:creationId xmlns:a16="http://schemas.microsoft.com/office/drawing/2014/main" id="{4AE43925-FE61-6EEB-B89C-51D151C56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628775"/>
            <a:ext cx="8959850" cy="166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5090B7D8-6559-DE3F-2EC2-D31B7035C532}"/>
              </a:ext>
            </a:extLst>
          </p:cNvPr>
          <p:cNvSpPr txBox="1"/>
          <p:nvPr/>
        </p:nvSpPr>
        <p:spPr>
          <a:xfrm>
            <a:off x="0" y="3933825"/>
            <a:ext cx="892810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defRPr/>
            </a:pPr>
            <a:r>
              <a:rPr lang="zh-CN" altLang="en-US" dirty="0">
                <a:latin typeface="+mn-ea"/>
                <a:ea typeface="+mn-ea"/>
              </a:rPr>
              <a:t>    结果加重犯，是指一个行为构成基本犯，该行为同时导致了加重结果，基于此，刑法对基本犯加重处罚。“故意伤害罪致人死亡”是典型的结果加重犯。</a:t>
            </a:r>
            <a:endParaRPr lang="en-US" altLang="zh-CN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dirty="0">
                <a:latin typeface="+mn-ea"/>
                <a:ea typeface="+mn-ea"/>
              </a:rPr>
              <a:t>    </a:t>
            </a:r>
          </a:p>
          <a:p>
            <a:pPr algn="just" eaLnBrk="1">
              <a:defRPr/>
            </a:pPr>
            <a:r>
              <a:rPr lang="en-US" altLang="zh-CN" b="1" dirty="0">
                <a:latin typeface="+mn-ea"/>
                <a:ea typeface="+mn-ea"/>
              </a:rPr>
              <a:t>    </a:t>
            </a:r>
            <a:r>
              <a:rPr lang="zh-CN" altLang="en-US" b="1" dirty="0">
                <a:latin typeface="+mn-ea"/>
                <a:ea typeface="+mn-ea"/>
              </a:rPr>
              <a:t>基本犯罪</a:t>
            </a:r>
            <a:r>
              <a:rPr lang="en-US" altLang="zh-CN" b="1" dirty="0">
                <a:latin typeface="+mn-ea"/>
                <a:ea typeface="+mn-ea"/>
              </a:rPr>
              <a:t>+</a:t>
            </a:r>
            <a:r>
              <a:rPr lang="zh-CN" altLang="en-US" b="1" dirty="0">
                <a:latin typeface="+mn-ea"/>
                <a:ea typeface="+mn-ea"/>
              </a:rPr>
              <a:t>加重结果</a:t>
            </a:r>
            <a:r>
              <a:rPr lang="en-US" altLang="zh-CN" b="1" dirty="0">
                <a:latin typeface="+mn-ea"/>
                <a:ea typeface="+mn-ea"/>
              </a:rPr>
              <a:t>=</a:t>
            </a:r>
            <a:r>
              <a:rPr lang="zh-CN" altLang="en-US" b="1" dirty="0">
                <a:latin typeface="+mn-ea"/>
                <a:ea typeface="+mn-ea"/>
              </a:rPr>
              <a:t>结果加重犯</a:t>
            </a:r>
            <a:endParaRPr lang="en-US" altLang="zh-CN" b="1" dirty="0">
              <a:latin typeface="+mn-ea"/>
              <a:ea typeface="+mn-ea"/>
            </a:endParaRPr>
          </a:p>
          <a:p>
            <a:pPr algn="just" eaLnBrk="1">
              <a:defRPr/>
            </a:pPr>
            <a:endParaRPr lang="en-US" altLang="zh-CN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例如，甲欲伤害乙，用刀刺伤乙的腿部，造成轻伤，乙因失血过多而死亡。甲的伤害行为构成故意伤害罪。该伤害行为也导致死亡结果，甲对死亡结果持过失心理。甲构成结果加重犯“故意伤害罪致人死亡”。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矩形 1">
            <a:extLst>
              <a:ext uri="{FF2B5EF4-FFF2-40B4-BE49-F238E27FC236}">
                <a16:creationId xmlns:a16="http://schemas.microsoft.com/office/drawing/2014/main" id="{A8BEF133-95E0-E8C6-16E9-E85A30EAC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8640"/>
            <a:ext cx="9108503" cy="6678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>
              <a:spcBef>
                <a:spcPct val="0"/>
              </a:spcBef>
              <a:buFontTx/>
              <a:buNone/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128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条 【非法持有、私藏枪支、弹药罪】违反枪支管理规定，非法持有、私藏枪支、弹药的，处三年以下有期徒刑、拘役或者管制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;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情节严重的，处三年以上七年以下有期徒刑。</a:t>
            </a:r>
          </a:p>
          <a:p>
            <a:pPr eaLnBrk="1">
              <a:spcBef>
                <a:spcPct val="0"/>
              </a:spcBef>
              <a:buFontTx/>
              <a:buNone/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【非法出租、出借枪支罪】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依法</a:t>
            </a:r>
            <a:r>
              <a:rPr lang="zh-CN" altLang="zh-CN" sz="24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配备公务用枪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的人员，非法出租、出借枪支的，依照前款的规定处罚。</a:t>
            </a:r>
          </a:p>
          <a:p>
            <a:pPr eaLnBrk="1">
              <a:spcBef>
                <a:spcPct val="0"/>
              </a:spcBef>
              <a:buFontTx/>
              <a:buNone/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【非法出租、出借枪支罪】依法</a:t>
            </a:r>
            <a:r>
              <a:rPr lang="zh-CN" altLang="zh-CN" sz="24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配置枪支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的人员，非法出租、出借枪支，</a:t>
            </a:r>
            <a:r>
              <a:rPr lang="zh-CN" altLang="zh-CN" sz="2400" b="1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造成严重后果的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，依照第一款的规定处罚。</a:t>
            </a:r>
          </a:p>
          <a:p>
            <a:pPr eaLnBrk="1">
              <a:spcBef>
                <a:spcPct val="0"/>
              </a:spcBef>
              <a:buFontTx/>
              <a:buNone/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单位犯第二款、第三款罪的，对单位判处罚金，并对其直接负责的主管人员和其他直接责任人员，依照第一款的规定处罚。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eaLnBrk="1">
              <a:spcBef>
                <a:spcPct val="0"/>
              </a:spcBef>
              <a:buFontTx/>
              <a:buNone/>
            </a:pPr>
            <a:endParaRPr lang="zh-CN" altLang="zh-CN" sz="10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eaLnBrk="1">
              <a:spcBef>
                <a:spcPct val="0"/>
              </a:spcBef>
              <a:buFontTx/>
              <a:buNone/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129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条 【丢失枪支不报罪】依法配备公务用枪的人员，丢失枪支不及时报告，</a:t>
            </a:r>
            <a:r>
              <a:rPr lang="zh-CN" altLang="zh-CN" sz="2400" b="1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造成严重后果的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，处三年以下有期徒刑或者拘役。</a:t>
            </a:r>
          </a:p>
          <a:p>
            <a:pPr eaLnBrk="1">
              <a:spcBef>
                <a:spcPct val="0"/>
              </a:spcBef>
              <a:buFontTx/>
              <a:buNone/>
            </a:pPr>
            <a:endParaRPr lang="en-US" altLang="zh-CN" sz="10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eaLnBrk="1">
              <a:spcBef>
                <a:spcPct val="0"/>
              </a:spcBef>
              <a:buFontTx/>
              <a:buNone/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130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条 【非法携带枪支、弹药、管制刀具、危险物品危及公共安全罪】非法携带枪支、弹药、管制刀具或者爆炸性、易燃性、放射性、毒害性、腐蚀性物品，进入公共场所或者公共交通工具，</a:t>
            </a:r>
            <a:r>
              <a:rPr lang="zh-CN" altLang="zh-CN" sz="2400" b="1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危及公共安全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，情节严重的，处三年以下有期徒刑、拘役或者管制。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6B8E5149-858A-3A27-5D73-8C601B415505}"/>
              </a:ext>
            </a:extLst>
          </p:cNvPr>
          <p:cNvSpPr txBox="1"/>
          <p:nvPr/>
        </p:nvSpPr>
        <p:spPr>
          <a:xfrm>
            <a:off x="107950" y="260350"/>
            <a:ext cx="89281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defRPr/>
            </a:pPr>
            <a:r>
              <a:rPr lang="zh-CN" altLang="en-US" sz="2000" b="1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三、结果加重犯</a:t>
            </a:r>
            <a:endParaRPr lang="en-US" altLang="zh-CN" sz="2000" b="1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76CE033-623B-2B17-2C80-5A87092CD6FC}"/>
              </a:ext>
            </a:extLst>
          </p:cNvPr>
          <p:cNvSpPr txBox="1"/>
          <p:nvPr/>
        </p:nvSpPr>
        <p:spPr>
          <a:xfrm>
            <a:off x="0" y="836613"/>
            <a:ext cx="9144000" cy="4802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defRPr/>
            </a:pPr>
            <a:r>
              <a:rPr lang="zh-CN" altLang="en-US" b="1" dirty="0">
                <a:latin typeface="+mn-ea"/>
                <a:ea typeface="+mn-ea"/>
              </a:rPr>
              <a:t>    </a:t>
            </a:r>
            <a:r>
              <a:rPr lang="en-US" altLang="zh-CN" b="1" dirty="0">
                <a:latin typeface="+mn-ea"/>
                <a:ea typeface="+mn-ea"/>
              </a:rPr>
              <a:t>1.</a:t>
            </a:r>
            <a:r>
              <a:rPr lang="zh-CN" altLang="en-US" b="1" dirty="0">
                <a:latin typeface="+mn-ea"/>
                <a:ea typeface="+mn-ea"/>
              </a:rPr>
              <a:t>法定性：刑法就发生的“加重结果”规定了加重的刑罚，对该罪进行了“扩容”</a:t>
            </a:r>
            <a:endParaRPr lang="en-US" altLang="zh-CN" b="1" dirty="0">
              <a:latin typeface="+mn-ea"/>
              <a:ea typeface="+mn-ea"/>
            </a:endParaRPr>
          </a:p>
          <a:p>
            <a:pPr algn="just" eaLnBrk="1">
              <a:defRPr/>
            </a:pPr>
            <a:endParaRPr lang="en-US" altLang="zh-CN" b="1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dirty="0">
                <a:latin typeface="+mn-ea"/>
                <a:ea typeface="+mn-ea"/>
              </a:rPr>
              <a:t>    </a:t>
            </a:r>
            <a:r>
              <a:rPr lang="zh-CN" altLang="en-US" dirty="0">
                <a:latin typeface="+mn-ea"/>
                <a:ea typeface="+mn-ea"/>
              </a:rPr>
              <a:t>（</a:t>
            </a:r>
            <a:r>
              <a:rPr lang="en-US" altLang="zh-CN" dirty="0">
                <a:latin typeface="+mn-ea"/>
                <a:ea typeface="+mn-ea"/>
              </a:rPr>
              <a:t>1</a:t>
            </a:r>
            <a:r>
              <a:rPr lang="zh-CN" altLang="en-US" dirty="0">
                <a:latin typeface="+mn-ea"/>
                <a:ea typeface="+mn-ea"/>
              </a:rPr>
              <a:t>）刑法除了规定基本罪的刑罚，还另规定了加重结果及加重刑罚，即刑法规定了</a:t>
            </a:r>
            <a:r>
              <a:rPr lang="zh-CN" altLang="en-US" b="1" dirty="0">
                <a:latin typeface="+mn-ea"/>
                <a:ea typeface="+mn-ea"/>
              </a:rPr>
              <a:t>两个法定刑幅度，但罪名不变。</a:t>
            </a:r>
            <a:endParaRPr lang="en-US" altLang="zh-CN" b="1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dirty="0">
                <a:latin typeface="+mn-ea"/>
                <a:ea typeface="+mn-ea"/>
              </a:rPr>
              <a:t>   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.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根据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刑法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第二百六十三条第一款的规定，普通抢劫罪的法定刑为“三年以上十年以下有期徒刑”，抢劫致人重伤、死亡的法定刑为“十年以上有期徒刑、无期徒刑或死刑”，此即为结果加重犯。注意：如果刑法仅对某罪规定了一个法定刑，不是结果加重犯。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r>
              <a:rPr lang="en-US" altLang="zh-CN" dirty="0">
                <a:latin typeface="+mn-ea"/>
                <a:ea typeface="+mn-ea"/>
              </a:rPr>
              <a:t>    </a:t>
            </a:r>
            <a:r>
              <a:rPr lang="zh-CN" altLang="en-US" dirty="0">
                <a:latin typeface="+mn-ea"/>
                <a:ea typeface="+mn-ea"/>
              </a:rPr>
              <a:t>如果刑法仅规定了</a:t>
            </a:r>
            <a:r>
              <a:rPr lang="zh-CN" altLang="en-US" b="1" dirty="0">
                <a:latin typeface="+mn-ea"/>
                <a:ea typeface="+mn-ea"/>
              </a:rPr>
              <a:t>情节加重</a:t>
            </a:r>
            <a:r>
              <a:rPr lang="zh-CN" altLang="en-US" dirty="0">
                <a:latin typeface="+mn-ea"/>
                <a:ea typeface="+mn-ea"/>
              </a:rPr>
              <a:t>的，并规定了</a:t>
            </a:r>
            <a:r>
              <a:rPr lang="zh-CN" altLang="en-US" b="1" dirty="0">
                <a:latin typeface="+mn-ea"/>
                <a:ea typeface="+mn-ea"/>
              </a:rPr>
              <a:t>加重的刑罚</a:t>
            </a:r>
            <a:r>
              <a:rPr lang="zh-CN" altLang="en-US" dirty="0">
                <a:latin typeface="+mn-ea"/>
                <a:ea typeface="+mn-ea"/>
              </a:rPr>
              <a:t>，也不认为是</a:t>
            </a:r>
            <a:r>
              <a:rPr lang="zh-CN" altLang="en-US" b="1" dirty="0">
                <a:latin typeface="+mn-ea"/>
                <a:ea typeface="+mn-ea"/>
              </a:rPr>
              <a:t>结果加重犯</a:t>
            </a:r>
            <a:r>
              <a:rPr lang="zh-CN" altLang="en-US" dirty="0">
                <a:latin typeface="+mn-ea"/>
                <a:ea typeface="+mn-ea"/>
              </a:rPr>
              <a:t>，而是</a:t>
            </a:r>
            <a:r>
              <a:rPr lang="zh-CN" altLang="en-US" b="1" dirty="0">
                <a:latin typeface="+mn-ea"/>
                <a:ea typeface="+mn-ea"/>
              </a:rPr>
              <a:t>情节加重犯</a:t>
            </a:r>
            <a:r>
              <a:rPr lang="zh-CN" altLang="en-US" dirty="0">
                <a:latin typeface="+mn-ea"/>
                <a:ea typeface="+mn-ea"/>
              </a:rPr>
              <a:t>。</a:t>
            </a:r>
            <a:endParaRPr lang="en-US" altLang="zh-CN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.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强奸罪（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刑法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第二百三十六条）的情节加重犯，强奸妇女多人的、轮奸的。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r>
              <a:rPr lang="en-US" altLang="zh-CN" dirty="0">
                <a:latin typeface="+mn-ea"/>
                <a:ea typeface="+mn-ea"/>
              </a:rPr>
              <a:t>  </a:t>
            </a:r>
            <a:r>
              <a:rPr lang="zh-CN" altLang="en-US" dirty="0">
                <a:latin typeface="+mn-ea"/>
                <a:ea typeface="+mn-ea"/>
              </a:rPr>
              <a:t>（</a:t>
            </a:r>
            <a:r>
              <a:rPr lang="en-US" altLang="zh-CN" dirty="0">
                <a:latin typeface="+mn-ea"/>
                <a:ea typeface="+mn-ea"/>
              </a:rPr>
              <a:t>2</a:t>
            </a:r>
            <a:r>
              <a:rPr lang="zh-CN" altLang="en-US" dirty="0">
                <a:latin typeface="+mn-ea"/>
                <a:ea typeface="+mn-ea"/>
              </a:rPr>
              <a:t>）刑法如果没有对某一加重结果明确予以加重评价，即使该结果实际发生，该犯罪也不可能是结果加重犯。</a:t>
            </a:r>
            <a:endParaRPr lang="en-US" altLang="zh-CN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1.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诈骗行为致人死亡的，不成立结果加重犯。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2.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刑法中还有很多犯罪，容易造成重伤、死亡的结果，但刑法没有专门对该罪“扩容”，就应转化为故意杀人罪。如聚众斗殴致人死亡的，应转化为故意杀人罪。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7FCD2830-4DE0-C3E9-D28C-CF2816A55A60}"/>
              </a:ext>
            </a:extLst>
          </p:cNvPr>
          <p:cNvSpPr txBox="1"/>
          <p:nvPr/>
        </p:nvSpPr>
        <p:spPr>
          <a:xfrm>
            <a:off x="0" y="117475"/>
            <a:ext cx="9144000" cy="6740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defRPr/>
            </a:pPr>
            <a:r>
              <a:rPr lang="en-US" altLang="zh-CN" b="1" dirty="0">
                <a:latin typeface="+mn-ea"/>
                <a:ea typeface="+mn-ea"/>
              </a:rPr>
              <a:t>    2.</a:t>
            </a:r>
            <a:r>
              <a:rPr lang="zh-CN" altLang="en-US" b="1" dirty="0">
                <a:latin typeface="+mn-ea"/>
                <a:ea typeface="+mn-ea"/>
              </a:rPr>
              <a:t>一个行为：结果加重犯是一个行为，而不是两个行为。</a:t>
            </a:r>
            <a:endParaRPr lang="en-US" altLang="zh-CN" b="1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dirty="0">
                <a:latin typeface="+mn-ea"/>
                <a:ea typeface="+mn-ea"/>
              </a:rPr>
              <a:t>    </a:t>
            </a:r>
            <a:r>
              <a:rPr lang="zh-CN" altLang="en-US" dirty="0">
                <a:latin typeface="+mn-ea"/>
                <a:ea typeface="+mn-ea"/>
              </a:rPr>
              <a:t>行为人实施了基本犯罪行为，但造成了加重结果（超出犯罪既遂所要求的结果），基本犯罪行为与加重结果之间具有直接因果关系。</a:t>
            </a:r>
            <a:endParaRPr lang="en-US" altLang="zh-CN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zh-CN" altLang="en-US" dirty="0">
                <a:latin typeface="+mn-ea"/>
                <a:ea typeface="+mn-ea"/>
              </a:rPr>
              <a:t>    “直接”强调加重结果是基本犯罪行为本身所导致的，如抢劫的手段行为或者目的行为所导致的，并且，加重结果是基本行为</a:t>
            </a:r>
            <a:r>
              <a:rPr lang="zh-CN" altLang="en-US" b="1" dirty="0">
                <a:latin typeface="+mn-ea"/>
                <a:ea typeface="+mn-ea"/>
              </a:rPr>
              <a:t>内在的高度危险的直接现实化。</a:t>
            </a:r>
            <a:r>
              <a:rPr lang="zh-CN" altLang="en-US" dirty="0">
                <a:latin typeface="+mn-ea"/>
                <a:ea typeface="+mn-ea"/>
              </a:rPr>
              <a:t>行为人在实施基本犯罪行为之外，其他异常的、不合乎规律的介入因素导致了加重结果的，不能将加重结果归责于基本犯罪行为，不能认定为是基本犯罪的结果加重犯。</a:t>
            </a:r>
            <a:endParaRPr lang="en-US" altLang="zh-CN" dirty="0">
              <a:latin typeface="+mn-ea"/>
              <a:ea typeface="+mn-ea"/>
            </a:endParaRPr>
          </a:p>
          <a:p>
            <a:pPr algn="just" eaLnBrk="1">
              <a:defRPr/>
            </a:pPr>
            <a:endParaRPr lang="en-US" altLang="zh-CN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sz="1600" dirty="0">
                <a:latin typeface="+mn-ea"/>
                <a:ea typeface="+mn-ea"/>
              </a:rPr>
              <a:t>    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1 .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故意伤害（致人死亡）罪，其基本犯罪行为就是“伤害”。</a:t>
            </a:r>
            <a:endParaRPr lang="en-US" alt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    例</a:t>
            </a:r>
            <a:r>
              <a:rPr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2.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甲抢劫乙，乙反抗，甲为了抢劫到财物，用榔头敲死乙，拿走财物。甲的杀人行为是为了劫取到财物，属于枪劫罪的实行行为，构成抢劫罪（故意）致人死亡。</a:t>
            </a:r>
            <a:endParaRPr lang="en-US" alt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r>
              <a:rPr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3.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甲抢劫到乙的财物后，为了灭口而杀死乙。当甲抢劫到财物后，甲的杀人行为不是为了劫取财物，不是枪劫罪的实行行为，而是故意杀人罪的实行行为。甲不构成抢劫罪（故意）致人死亡，构成抢劫罪既遂和故意杀人罪既遂，并罚。</a:t>
            </a:r>
            <a:endParaRPr lang="en-US" alt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    例</a:t>
            </a:r>
            <a:r>
              <a:rPr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4.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行为人在实施基本行为（抢劫、故意伤害）之时或之后，被害人自杀自残或因自身过失等造成严重结果的，因缺乏直接性要件，不应认定为结果加重犯。</a:t>
            </a:r>
            <a:endParaRPr lang="en-US" alt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r>
              <a:rPr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5.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行为人在故意伤害等暴力案件中，伤害行为只是造成轻伤，但由于医生的重大过失行为导致死亡的，不应认定为故意伤害（致人死亡）罪这一结果加重犯。</a:t>
            </a:r>
            <a:endParaRPr lang="en-US" alt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    例</a:t>
            </a:r>
            <a:r>
              <a:rPr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6.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陈某一个人持刀去超市抢劫，店员刘某与其扭打起来，期间刀不慎滑落，刘某将刀捡起丢向另一名店员张某，但是由于失误伤到张某头部，致其重伤。陈某眼见不能成功就往外跑，骑上一辆自行车逃跑，刘某往外追，追上后将陈某抱摔在地，导致自己重伤，陈某轻伤。</a:t>
            </a:r>
            <a:r>
              <a:rPr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----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本案中，陈某不需要对刘某、张某的重伤结果负责，不是抢劫致人重伤的结果加重犯。因为陈某的抢劫行为本身并没有导致被害人刘某、张某的重伤结果。</a:t>
            </a:r>
            <a:endParaRPr lang="en-US" alt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    例</a:t>
            </a:r>
            <a:r>
              <a:rPr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7.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甲殴打乙，过程中又用枪头桶乙的背部，误碰扳机，引发子弹发射，致乙死亡。枪头桶背部这种伤害行为本身不具有致人死亡的危险，因此，甲不构成故意伤害罪致人死亡。甲的行为一方面构成故意伤害罪，一方面构成过失致人死亡罪，想象竞合，择一重罪论处。</a:t>
            </a:r>
            <a:endParaRPr lang="en-US" alt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D60AAAF3-CD13-71C5-42D8-B76B3D80AF97}"/>
              </a:ext>
            </a:extLst>
          </p:cNvPr>
          <p:cNvSpPr txBox="1"/>
          <p:nvPr/>
        </p:nvSpPr>
        <p:spPr>
          <a:xfrm>
            <a:off x="107950" y="260350"/>
            <a:ext cx="89281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defRPr/>
            </a:pPr>
            <a:r>
              <a:rPr lang="zh-CN" altLang="en-US" sz="2000" b="1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三、结果加重犯</a:t>
            </a:r>
            <a:endParaRPr lang="en-US" altLang="zh-CN" sz="2000" b="1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2E405A00-61E3-954C-67CF-4935EE10FF7B}"/>
              </a:ext>
            </a:extLst>
          </p:cNvPr>
          <p:cNvSpPr txBox="1"/>
          <p:nvPr/>
        </p:nvSpPr>
        <p:spPr>
          <a:xfrm>
            <a:off x="0" y="836613"/>
            <a:ext cx="9144000" cy="4248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defRPr/>
            </a:pPr>
            <a:r>
              <a:rPr lang="en-US" altLang="zh-CN" b="1" dirty="0">
                <a:latin typeface="+mn-ea"/>
                <a:ea typeface="+mn-ea"/>
              </a:rPr>
              <a:t>    [</a:t>
            </a:r>
            <a:r>
              <a:rPr lang="zh-CN" altLang="en-US" b="1" dirty="0">
                <a:latin typeface="+mn-ea"/>
                <a:ea typeface="+mn-ea"/>
              </a:rPr>
              <a:t>注意</a:t>
            </a:r>
            <a:r>
              <a:rPr lang="en-US" altLang="zh-CN" b="1" dirty="0">
                <a:latin typeface="+mn-ea"/>
                <a:ea typeface="+mn-ea"/>
              </a:rPr>
              <a:t>]</a:t>
            </a:r>
            <a:r>
              <a:rPr lang="zh-CN" altLang="en-US" b="1" dirty="0">
                <a:latin typeface="+mn-ea"/>
                <a:ea typeface="+mn-ea"/>
              </a:rPr>
              <a:t>结果加重犯与想象竞合犯的关系：</a:t>
            </a:r>
            <a:endParaRPr lang="en-US" altLang="zh-CN" b="1" dirty="0">
              <a:latin typeface="+mn-ea"/>
              <a:ea typeface="+mn-ea"/>
            </a:endParaRPr>
          </a:p>
          <a:p>
            <a:pPr algn="just" eaLnBrk="1">
              <a:defRPr/>
            </a:pPr>
            <a:endParaRPr lang="en-US" altLang="zh-CN" b="1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dirty="0">
                <a:latin typeface="+mn-ea"/>
                <a:ea typeface="+mn-ea"/>
              </a:rPr>
              <a:t>    </a:t>
            </a:r>
            <a:r>
              <a:rPr lang="zh-CN" altLang="en-US" dirty="0">
                <a:latin typeface="+mn-ea"/>
                <a:ea typeface="+mn-ea"/>
              </a:rPr>
              <a:t>二者相同点：行为结构相同，均是一个行为同时触犯两个罪名（</a:t>
            </a:r>
            <a:r>
              <a:rPr lang="en-US" altLang="zh-CN" dirty="0">
                <a:latin typeface="+mn-ea"/>
                <a:ea typeface="+mn-ea"/>
              </a:rPr>
              <a:t>A</a:t>
            </a:r>
            <a:r>
              <a:rPr lang="zh-CN" altLang="en-US" dirty="0">
                <a:latin typeface="+mn-ea"/>
                <a:ea typeface="+mn-ea"/>
              </a:rPr>
              <a:t>罪与</a:t>
            </a:r>
            <a:r>
              <a:rPr lang="en-US" altLang="zh-CN" dirty="0">
                <a:latin typeface="+mn-ea"/>
                <a:ea typeface="+mn-ea"/>
              </a:rPr>
              <a:t>B</a:t>
            </a:r>
            <a:r>
              <a:rPr lang="zh-CN" altLang="en-US" dirty="0">
                <a:latin typeface="+mn-ea"/>
                <a:ea typeface="+mn-ea"/>
              </a:rPr>
              <a:t>罪）。</a:t>
            </a:r>
            <a:endParaRPr lang="en-US" altLang="zh-CN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dirty="0">
                <a:latin typeface="+mn-ea"/>
                <a:ea typeface="+mn-ea"/>
              </a:rPr>
              <a:t>    </a:t>
            </a:r>
            <a:r>
              <a:rPr lang="zh-CN" altLang="en-US" dirty="0">
                <a:latin typeface="+mn-ea"/>
                <a:ea typeface="+mn-ea"/>
              </a:rPr>
              <a:t>二者区别：有无法律特别规定。想象竞合犯无法律特别规定，正常处理即可，也即在</a:t>
            </a:r>
            <a:r>
              <a:rPr lang="en-US" altLang="zh-CN" dirty="0">
                <a:latin typeface="+mn-ea"/>
                <a:ea typeface="+mn-ea"/>
              </a:rPr>
              <a:t>A</a:t>
            </a:r>
            <a:r>
              <a:rPr lang="zh-CN" altLang="en-US" dirty="0">
                <a:latin typeface="+mn-ea"/>
                <a:ea typeface="+mn-ea"/>
              </a:rPr>
              <a:t>罪与</a:t>
            </a:r>
            <a:r>
              <a:rPr lang="en-US" altLang="zh-CN" dirty="0">
                <a:latin typeface="+mn-ea"/>
                <a:ea typeface="+mn-ea"/>
              </a:rPr>
              <a:t>B</a:t>
            </a:r>
            <a:r>
              <a:rPr lang="zh-CN" altLang="en-US" dirty="0">
                <a:latin typeface="+mn-ea"/>
                <a:ea typeface="+mn-ea"/>
              </a:rPr>
              <a:t>罪中择一重罪论处：而结果加重犯是法律特别规定的产物，也即定基本犯（</a:t>
            </a:r>
            <a:r>
              <a:rPr lang="en-US" altLang="zh-CN" dirty="0">
                <a:latin typeface="+mn-ea"/>
                <a:ea typeface="+mn-ea"/>
              </a:rPr>
              <a:t>A</a:t>
            </a:r>
            <a:r>
              <a:rPr lang="zh-CN" altLang="en-US" dirty="0">
                <a:latin typeface="+mn-ea"/>
                <a:ea typeface="+mn-ea"/>
              </a:rPr>
              <a:t>罪），将</a:t>
            </a:r>
            <a:r>
              <a:rPr lang="en-US" altLang="zh-CN" dirty="0">
                <a:latin typeface="+mn-ea"/>
                <a:ea typeface="+mn-ea"/>
              </a:rPr>
              <a:t>B</a:t>
            </a:r>
            <a:r>
              <a:rPr lang="zh-CN" altLang="en-US" dirty="0">
                <a:latin typeface="+mn-ea"/>
                <a:ea typeface="+mn-ea"/>
              </a:rPr>
              <a:t>罪作为</a:t>
            </a:r>
            <a:r>
              <a:rPr lang="en-US" altLang="zh-CN" dirty="0">
                <a:latin typeface="+mn-ea"/>
                <a:ea typeface="+mn-ea"/>
              </a:rPr>
              <a:t>A</a:t>
            </a:r>
            <a:r>
              <a:rPr lang="zh-CN" altLang="en-US" dirty="0">
                <a:latin typeface="+mn-ea"/>
                <a:ea typeface="+mn-ea"/>
              </a:rPr>
              <a:t>罪的法定刑升格条件。也即，想象竞合犯是原生态的做法，结果加重犯是法律特别规定的特殊产物。</a:t>
            </a:r>
            <a:endParaRPr lang="en-US" altLang="zh-CN" dirty="0">
              <a:latin typeface="+mn-ea"/>
              <a:ea typeface="+mn-ea"/>
            </a:endParaRPr>
          </a:p>
          <a:p>
            <a:pPr algn="just" eaLnBrk="1">
              <a:defRPr/>
            </a:pPr>
            <a:endParaRPr lang="en-US" altLang="zh-CN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例如，甲用绳子捆绑了人质乙，出去向乙的家人要钱，回来发现乙死亡，原来绳子捆得太紧，窒息死亡。甲的一个绑架行为同时触犯绑架罪（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A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罪）和过失致人死亡罪（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B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罪）。按照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刑法修正案（九）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之前的法条规定，过失致人死亡罪作为绑架罪的法定刑升格条件，加重处罚到死刑，生成结果加重犯“绑架罪（过失）致人死亡”。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2015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年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刑法修正案（九）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删除了该规定，那么该结果加重犯便要还原为想象竞合犯，也即甲的一个绑架行为同时触犯绑架罪和过失致人死亡罪，想象竞合，择一重罪论处，定普通的绑架罪。</a:t>
            </a:r>
          </a:p>
        </p:txBody>
      </p:sp>
      <p:pic>
        <p:nvPicPr>
          <p:cNvPr id="28676" name="图片 1">
            <a:extLst>
              <a:ext uri="{FF2B5EF4-FFF2-40B4-BE49-F238E27FC236}">
                <a16:creationId xmlns:a16="http://schemas.microsoft.com/office/drawing/2014/main" id="{14EFF454-0A03-7EF1-1FDC-97ACCAB664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5097463"/>
            <a:ext cx="56134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DD64A12D-FFC4-3156-326B-6181611A2C7B}"/>
              </a:ext>
            </a:extLst>
          </p:cNvPr>
          <p:cNvSpPr txBox="1"/>
          <p:nvPr/>
        </p:nvSpPr>
        <p:spPr>
          <a:xfrm>
            <a:off x="107950" y="260350"/>
            <a:ext cx="89281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defRPr/>
            </a:pPr>
            <a:r>
              <a:rPr lang="zh-CN" altLang="en-US" sz="2000" b="1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三、结果加重犯</a:t>
            </a:r>
            <a:endParaRPr lang="en-US" altLang="zh-CN" sz="2000" b="1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7B328693-1F56-22D7-40B5-A0880FACD7C5}"/>
              </a:ext>
            </a:extLst>
          </p:cNvPr>
          <p:cNvSpPr txBox="1"/>
          <p:nvPr/>
        </p:nvSpPr>
        <p:spPr>
          <a:xfrm>
            <a:off x="0" y="836613"/>
            <a:ext cx="9144000" cy="5632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defRPr/>
            </a:pPr>
            <a:r>
              <a:rPr lang="en-US" altLang="zh-CN" dirty="0">
                <a:latin typeface="+mn-ea"/>
                <a:ea typeface="+mn-ea"/>
              </a:rPr>
              <a:t>    3.</a:t>
            </a:r>
            <a:r>
              <a:rPr lang="zh-CN" altLang="en-US" dirty="0">
                <a:latin typeface="+mn-ea"/>
                <a:ea typeface="+mn-ea"/>
              </a:rPr>
              <a:t>行为人对</a:t>
            </a:r>
            <a:r>
              <a:rPr lang="zh-CN" altLang="en-US" b="1" dirty="0">
                <a:latin typeface="+mn-ea"/>
                <a:ea typeface="+mn-ea"/>
              </a:rPr>
              <a:t>基本犯罪</a:t>
            </a:r>
            <a:r>
              <a:rPr lang="zh-CN" altLang="en-US" dirty="0">
                <a:latin typeface="+mn-ea"/>
                <a:ea typeface="+mn-ea"/>
              </a:rPr>
              <a:t>一般持故意，但也有可能是过失；对</a:t>
            </a:r>
            <a:r>
              <a:rPr lang="zh-CN" altLang="en-US" b="1" dirty="0">
                <a:latin typeface="+mn-ea"/>
                <a:ea typeface="+mn-ea"/>
              </a:rPr>
              <a:t>加重结果</a:t>
            </a:r>
            <a:r>
              <a:rPr lang="zh-CN" altLang="en-US" dirty="0">
                <a:latin typeface="+mn-ea"/>
                <a:ea typeface="+mn-ea"/>
              </a:rPr>
              <a:t>至少持过失，有可能持故意。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例如：强奸罪致人重伤、死亡，拐卖妇女罪致人重伤、死亡，抢劫罪致人重伤、死亡，放火罪致人重伤、死亡。行为人对重伤、死亡结果可以持过失心理，也可以持故意心理。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r>
              <a:rPr lang="en-US" altLang="zh-CN" dirty="0">
                <a:latin typeface="+mn-ea"/>
                <a:ea typeface="+mn-ea"/>
              </a:rPr>
              <a:t>   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1.《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刑法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132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条铁路运营安全事故罪规定：“铁路职工违反规章制度，致使发生铁路运营安全事故，造成严重后果的，处三年以下有期徒刑或者拘役；造成特别严重后果的，处三年以上七年以下有期徒刑。”基本罪（铁路运营安全事故罪）是过失犯罪，行为人对造成的加重结果“造成特别严重后果”亦是过失。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2.《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刑法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234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条故意伤害罪规定：“故意伤害他人身体的，处三年以下有期徒刑、拘役或者管制。犯前款罪，致人重伤的，处三年以上十年以下有期徒刑；致人死亡或者以特别残忍手段致人重伤造成严重残疾的，处十年以上有期徒刑、无期徒刑或者死刑。本法另有规定的，依照规定。”行为人对基本罪“伤害”是故意的，但对于造成的加重结果“死亡”，则是基于过失。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3.《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刑法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263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条抢劫罪规定了“抢劫致人重伤、死亡的”这一结果加重犯。行为人对基本罪“抢劫”是故意的，对于造成被害人死亡结果，既可能是故意的（如基于取财的目的而先将被害人杀害），也可能是过失的（抢劫过程中基于过失而导致被害人死亡）。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924CFD41-52C2-827B-ABEC-272A00341570}"/>
              </a:ext>
            </a:extLst>
          </p:cNvPr>
          <p:cNvSpPr txBox="1"/>
          <p:nvPr/>
        </p:nvSpPr>
        <p:spPr>
          <a:xfrm>
            <a:off x="107950" y="260350"/>
            <a:ext cx="89281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defRPr/>
            </a:pPr>
            <a:r>
              <a:rPr lang="zh-CN" altLang="en-US" sz="2000" b="1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三、结果加重犯</a:t>
            </a:r>
            <a:endParaRPr lang="en-US" altLang="zh-CN" sz="2000" b="1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A2F421F4-09C0-D9A3-D20D-3EFA5FC8DA20}"/>
              </a:ext>
            </a:extLst>
          </p:cNvPr>
          <p:cNvSpPr txBox="1"/>
          <p:nvPr/>
        </p:nvSpPr>
        <p:spPr>
          <a:xfrm>
            <a:off x="0" y="836613"/>
            <a:ext cx="9144000" cy="53546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defRPr/>
            </a:pPr>
            <a:r>
              <a:rPr lang="en-US" altLang="zh-CN" b="1" dirty="0">
                <a:latin typeface="+mn-ea"/>
                <a:ea typeface="+mn-ea"/>
              </a:rPr>
              <a:t>    4.</a:t>
            </a:r>
            <a:r>
              <a:rPr lang="zh-CN" altLang="en-US" b="1" dirty="0">
                <a:latin typeface="+mn-ea"/>
                <a:ea typeface="+mn-ea"/>
              </a:rPr>
              <a:t>结果加重犯的立法理由：基本犯罪行为本身具有导致加重结果的高度可能，基本罪通常系“重罪”</a:t>
            </a:r>
            <a:endParaRPr lang="en-US" altLang="zh-CN" b="1" dirty="0">
              <a:latin typeface="+mn-ea"/>
              <a:ea typeface="+mn-ea"/>
            </a:endParaRPr>
          </a:p>
          <a:p>
            <a:pPr algn="just" eaLnBrk="1">
              <a:defRPr/>
            </a:pPr>
            <a:endParaRPr lang="en-US" altLang="zh-CN" b="1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dirty="0">
                <a:latin typeface="+mn-ea"/>
                <a:ea typeface="+mn-ea"/>
              </a:rPr>
              <a:t>    </a:t>
            </a:r>
            <a:r>
              <a:rPr lang="zh-CN" altLang="en-US" dirty="0">
                <a:latin typeface="+mn-ea"/>
                <a:ea typeface="+mn-ea"/>
              </a:rPr>
              <a:t>伤害行为易导致死亡结果，故规定了故意伤害（致人死亡）罪这一结果加重犯。也正因为基本犯罪行为本身具有造成加重结果的高度可能，立法者对于结果加重犯所规定的法定刑通常也较重。</a:t>
            </a:r>
            <a:r>
              <a:rPr lang="en-US" altLang="zh-CN" dirty="0">
                <a:latin typeface="+mn-ea"/>
                <a:ea typeface="+mn-ea"/>
              </a:rPr>
              <a:t>《</a:t>
            </a:r>
            <a:r>
              <a:rPr lang="zh-CN" altLang="en-US" dirty="0">
                <a:latin typeface="+mn-ea"/>
                <a:ea typeface="+mn-ea"/>
              </a:rPr>
              <a:t>刑法</a:t>
            </a:r>
            <a:r>
              <a:rPr lang="en-US" altLang="zh-CN" dirty="0">
                <a:latin typeface="+mn-ea"/>
                <a:ea typeface="+mn-ea"/>
              </a:rPr>
              <a:t>》</a:t>
            </a:r>
            <a:r>
              <a:rPr lang="zh-CN" altLang="en-US" dirty="0">
                <a:latin typeface="+mn-ea"/>
                <a:ea typeface="+mn-ea"/>
              </a:rPr>
              <a:t>第</a:t>
            </a:r>
            <a:r>
              <a:rPr lang="en-US" altLang="zh-CN" dirty="0">
                <a:latin typeface="+mn-ea"/>
                <a:ea typeface="+mn-ea"/>
              </a:rPr>
              <a:t>234</a:t>
            </a:r>
            <a:r>
              <a:rPr lang="zh-CN" altLang="en-US" dirty="0">
                <a:latin typeface="+mn-ea"/>
                <a:ea typeface="+mn-ea"/>
              </a:rPr>
              <a:t>条规定了故意伤害罪的结果加重犯</a:t>
            </a:r>
            <a:r>
              <a:rPr lang="en-US" altLang="zh-CN" dirty="0">
                <a:latin typeface="+mn-ea"/>
                <a:ea typeface="+mn-ea"/>
              </a:rPr>
              <a:t>----</a:t>
            </a:r>
            <a:r>
              <a:rPr lang="zh-CN" altLang="en-US" dirty="0">
                <a:latin typeface="+mn-ea"/>
                <a:ea typeface="+mn-ea"/>
              </a:rPr>
              <a:t>故意伤害（致人死亡）罪，其法定刑为“十年以上有期徒刑、无期徒刑或者死刑”，比故意伤害罪与过失致人死亡罪的法定刑相加还要重。</a:t>
            </a:r>
            <a:endParaRPr lang="en-US" altLang="zh-CN" dirty="0">
              <a:latin typeface="+mn-ea"/>
              <a:ea typeface="+mn-ea"/>
            </a:endParaRPr>
          </a:p>
          <a:p>
            <a:pPr algn="just" eaLnBrk="1">
              <a:defRPr/>
            </a:pPr>
            <a:endParaRPr lang="en-US" altLang="zh-CN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dirty="0">
                <a:latin typeface="+mn-ea"/>
                <a:ea typeface="+mn-ea"/>
              </a:rPr>
              <a:t>    </a:t>
            </a:r>
            <a:r>
              <a:rPr lang="zh-CN" altLang="en-US" dirty="0">
                <a:latin typeface="+mn-ea"/>
                <a:ea typeface="+mn-ea"/>
              </a:rPr>
              <a:t>故意伤害致死这一结果加重犯，判断伤害行为具有致人死亡的高度危险性，必须结合行为性质或行为所处的特定时空进行判断：</a:t>
            </a:r>
            <a:endParaRPr lang="en-US" altLang="zh-CN" dirty="0">
              <a:latin typeface="+mn-ea"/>
              <a:ea typeface="+mn-ea"/>
            </a:endParaRPr>
          </a:p>
          <a:p>
            <a:pPr algn="just" eaLnBrk="1">
              <a:defRPr/>
            </a:pPr>
            <a:endParaRPr lang="en-US" altLang="zh-CN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1.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行为人在车辆来往很多的道路边的人行道上猛烈地打被害人耳光，被害人为了避免继续被打就一下跳到行车道上被车辆轧死了。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2.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人行道边上就是很深的河道，被告人在人行道上突然袭击被害人，被害人的本能躲避导致摔到河里淹死的。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3.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行为人使用木棍伤害被害人的脑部，造成被害人死亡的结果。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defRPr/>
            </a:pPr>
            <a:endParaRPr lang="en-US" altLang="zh-CN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dirty="0">
                <a:latin typeface="+mn-ea"/>
                <a:ea typeface="+mn-ea"/>
              </a:rPr>
              <a:t>    </a:t>
            </a:r>
            <a:r>
              <a:rPr lang="zh-CN" altLang="en-US" dirty="0">
                <a:latin typeface="+mn-ea"/>
                <a:ea typeface="+mn-ea"/>
              </a:rPr>
              <a:t>均可认定为是故意伤害（致人死亡）罪这一结果加重犯。</a:t>
            </a:r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1900610F-DD13-3496-A5EC-6742803CFEE2}"/>
              </a:ext>
            </a:extLst>
          </p:cNvPr>
          <p:cNvSpPr txBox="1"/>
          <p:nvPr/>
        </p:nvSpPr>
        <p:spPr>
          <a:xfrm>
            <a:off x="107950" y="260350"/>
            <a:ext cx="89281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defRPr/>
            </a:pPr>
            <a:r>
              <a:rPr lang="zh-CN" altLang="en-US" sz="2000" b="1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三、结果加重犯</a:t>
            </a:r>
            <a:endParaRPr lang="en-US" altLang="zh-CN" sz="2000" b="1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E63D09B-F3AC-9BEE-A33A-430D2B1BE345}"/>
              </a:ext>
            </a:extLst>
          </p:cNvPr>
          <p:cNvSpPr txBox="1"/>
          <p:nvPr/>
        </p:nvSpPr>
        <p:spPr>
          <a:xfrm>
            <a:off x="0" y="836613"/>
            <a:ext cx="9144000" cy="5632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defRPr/>
            </a:pPr>
            <a:r>
              <a:rPr lang="en-US" altLang="zh-CN" sz="2000" dirty="0">
                <a:latin typeface="+mn-ea"/>
                <a:ea typeface="+mn-ea"/>
              </a:rPr>
              <a:t>    </a:t>
            </a:r>
            <a:r>
              <a:rPr lang="zh-CN" altLang="en-US" sz="2000" dirty="0">
                <a:latin typeface="+mn-ea"/>
                <a:ea typeface="+mn-ea"/>
              </a:rPr>
              <a:t>常见结果加重犯：</a:t>
            </a:r>
            <a:endParaRPr lang="en-US" altLang="zh-CN" sz="2000" dirty="0">
              <a:latin typeface="+mn-ea"/>
              <a:ea typeface="+mn-ea"/>
            </a:endParaRPr>
          </a:p>
          <a:p>
            <a:pPr algn="just" eaLnBrk="1">
              <a:defRPr/>
            </a:pPr>
            <a:endParaRPr lang="en-US" altLang="zh-CN" sz="2000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sz="2000" dirty="0">
                <a:latin typeface="+mn-ea"/>
                <a:ea typeface="+mn-ea"/>
              </a:rPr>
              <a:t>    </a:t>
            </a:r>
            <a:r>
              <a:rPr lang="zh-CN" altLang="en-US" sz="2000" dirty="0">
                <a:latin typeface="+mn-ea"/>
                <a:ea typeface="+mn-ea"/>
              </a:rPr>
              <a:t>（</a:t>
            </a:r>
            <a:r>
              <a:rPr lang="en-US" altLang="zh-CN" sz="2000" dirty="0">
                <a:latin typeface="+mn-ea"/>
                <a:ea typeface="+mn-ea"/>
              </a:rPr>
              <a:t>1</a:t>
            </a:r>
            <a:r>
              <a:rPr lang="zh-CN" altLang="en-US" sz="2000" dirty="0">
                <a:latin typeface="+mn-ea"/>
                <a:ea typeface="+mn-ea"/>
              </a:rPr>
              <a:t>）故意伤害罪致人死亡。（第</a:t>
            </a:r>
            <a:r>
              <a:rPr lang="en-US" altLang="zh-CN" sz="2000" dirty="0">
                <a:latin typeface="+mn-ea"/>
                <a:ea typeface="+mn-ea"/>
              </a:rPr>
              <a:t>234</a:t>
            </a:r>
            <a:r>
              <a:rPr lang="zh-CN" altLang="en-US" sz="2000" dirty="0">
                <a:latin typeface="+mn-ea"/>
                <a:ea typeface="+mn-ea"/>
              </a:rPr>
              <a:t>条）</a:t>
            </a:r>
            <a:endParaRPr lang="en-US" altLang="zh-CN" sz="2000" dirty="0">
              <a:latin typeface="+mn-ea"/>
              <a:ea typeface="+mn-ea"/>
            </a:endParaRPr>
          </a:p>
          <a:p>
            <a:pPr algn="just" eaLnBrk="1">
              <a:defRPr/>
            </a:pPr>
            <a:endParaRPr lang="en-US" altLang="zh-CN" sz="2000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sz="2000" dirty="0">
                <a:latin typeface="+mn-ea"/>
                <a:ea typeface="+mn-ea"/>
              </a:rPr>
              <a:t>    </a:t>
            </a:r>
            <a:r>
              <a:rPr lang="zh-CN" altLang="en-US" sz="2000" dirty="0">
                <a:latin typeface="+mn-ea"/>
                <a:ea typeface="+mn-ea"/>
              </a:rPr>
              <a:t>（</a:t>
            </a:r>
            <a:r>
              <a:rPr lang="en-US" altLang="zh-CN" sz="2000" dirty="0">
                <a:latin typeface="+mn-ea"/>
                <a:ea typeface="+mn-ea"/>
              </a:rPr>
              <a:t>2</a:t>
            </a:r>
            <a:r>
              <a:rPr lang="zh-CN" altLang="en-US" sz="2000" dirty="0">
                <a:latin typeface="+mn-ea"/>
                <a:ea typeface="+mn-ea"/>
              </a:rPr>
              <a:t>）强奸罪致人重伤、死亡。（第</a:t>
            </a:r>
            <a:r>
              <a:rPr lang="en-US" altLang="zh-CN" sz="2000" dirty="0">
                <a:latin typeface="+mn-ea"/>
                <a:ea typeface="+mn-ea"/>
              </a:rPr>
              <a:t>236</a:t>
            </a:r>
            <a:r>
              <a:rPr lang="zh-CN" altLang="en-US" sz="2000" dirty="0">
                <a:latin typeface="+mn-ea"/>
                <a:ea typeface="+mn-ea"/>
              </a:rPr>
              <a:t>条）。注意，刑法在强制猥亵罪中没有规定“致人重伤、死亡要加重处罚”，因此强制猥亵罪致人重伤、死亡不是结果加重犯。</a:t>
            </a:r>
            <a:endParaRPr lang="en-US" altLang="zh-CN" sz="2000" dirty="0">
              <a:latin typeface="+mn-ea"/>
              <a:ea typeface="+mn-ea"/>
            </a:endParaRPr>
          </a:p>
          <a:p>
            <a:pPr algn="just" eaLnBrk="1">
              <a:defRPr/>
            </a:pPr>
            <a:endParaRPr lang="en-US" altLang="zh-CN" sz="2000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zh-CN" altLang="en-US" sz="2000" dirty="0">
                <a:latin typeface="+mn-ea"/>
                <a:ea typeface="+mn-ea"/>
              </a:rPr>
              <a:t>    （</a:t>
            </a:r>
            <a:r>
              <a:rPr lang="en-US" altLang="zh-CN" sz="2000" dirty="0">
                <a:latin typeface="+mn-ea"/>
                <a:ea typeface="+mn-ea"/>
              </a:rPr>
              <a:t>3</a:t>
            </a:r>
            <a:r>
              <a:rPr lang="zh-CN" altLang="en-US" sz="2000" dirty="0">
                <a:latin typeface="+mn-ea"/>
                <a:ea typeface="+mn-ea"/>
              </a:rPr>
              <a:t>）非法拘禁罪致人重伤、死亡。（第</a:t>
            </a:r>
            <a:r>
              <a:rPr lang="en-US" altLang="zh-CN" sz="2000" dirty="0">
                <a:latin typeface="+mn-ea"/>
                <a:ea typeface="+mn-ea"/>
              </a:rPr>
              <a:t>238</a:t>
            </a:r>
            <a:r>
              <a:rPr lang="zh-CN" altLang="en-US" sz="2000" dirty="0">
                <a:latin typeface="+mn-ea"/>
                <a:ea typeface="+mn-ea"/>
              </a:rPr>
              <a:t>条）</a:t>
            </a:r>
            <a:endParaRPr lang="en-US" altLang="zh-CN" sz="2000" dirty="0">
              <a:latin typeface="+mn-ea"/>
              <a:ea typeface="+mn-ea"/>
            </a:endParaRPr>
          </a:p>
          <a:p>
            <a:pPr algn="just" eaLnBrk="1">
              <a:defRPr/>
            </a:pPr>
            <a:endParaRPr lang="en-US" altLang="zh-CN" sz="2000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sz="2000" dirty="0">
                <a:latin typeface="+mn-ea"/>
                <a:ea typeface="+mn-ea"/>
              </a:rPr>
              <a:t>    </a:t>
            </a:r>
            <a:r>
              <a:rPr lang="zh-CN" altLang="en-US" sz="2000" dirty="0">
                <a:latin typeface="+mn-ea"/>
                <a:ea typeface="+mn-ea"/>
              </a:rPr>
              <a:t>（</a:t>
            </a:r>
            <a:r>
              <a:rPr lang="en-US" altLang="zh-CN" sz="2000" dirty="0">
                <a:latin typeface="+mn-ea"/>
                <a:ea typeface="+mn-ea"/>
              </a:rPr>
              <a:t>4</a:t>
            </a:r>
            <a:r>
              <a:rPr lang="zh-CN" altLang="en-US" sz="2000" dirty="0">
                <a:latin typeface="+mn-ea"/>
                <a:ea typeface="+mn-ea"/>
              </a:rPr>
              <a:t>）拐卖妇女、儿童罪致人重伤、死亡。（第</a:t>
            </a:r>
            <a:r>
              <a:rPr lang="en-US" altLang="zh-CN" sz="2000" dirty="0">
                <a:latin typeface="+mn-ea"/>
                <a:ea typeface="+mn-ea"/>
              </a:rPr>
              <a:t>240</a:t>
            </a:r>
            <a:r>
              <a:rPr lang="zh-CN" altLang="en-US" sz="2000" dirty="0">
                <a:latin typeface="+mn-ea"/>
                <a:ea typeface="+mn-ea"/>
              </a:rPr>
              <a:t>条）</a:t>
            </a:r>
            <a:endParaRPr lang="en-US" altLang="zh-CN" sz="2000" dirty="0">
              <a:latin typeface="+mn-ea"/>
              <a:ea typeface="+mn-ea"/>
            </a:endParaRPr>
          </a:p>
          <a:p>
            <a:pPr algn="just" eaLnBrk="1">
              <a:defRPr/>
            </a:pPr>
            <a:endParaRPr lang="en-US" altLang="zh-CN" sz="2000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sz="2000" dirty="0">
                <a:latin typeface="+mn-ea"/>
                <a:ea typeface="+mn-ea"/>
              </a:rPr>
              <a:t>    </a:t>
            </a:r>
            <a:r>
              <a:rPr lang="zh-CN" altLang="en-US" sz="2000" dirty="0">
                <a:latin typeface="+mn-ea"/>
                <a:ea typeface="+mn-ea"/>
              </a:rPr>
              <a:t>（</a:t>
            </a:r>
            <a:r>
              <a:rPr lang="en-US" altLang="zh-CN" sz="2000" dirty="0">
                <a:latin typeface="+mn-ea"/>
                <a:ea typeface="+mn-ea"/>
              </a:rPr>
              <a:t>5</a:t>
            </a:r>
            <a:r>
              <a:rPr lang="zh-CN" altLang="en-US" sz="2000" dirty="0">
                <a:latin typeface="+mn-ea"/>
                <a:ea typeface="+mn-ea"/>
              </a:rPr>
              <a:t>）暴力干涉婚姻自由罪致人死亡。（第</a:t>
            </a:r>
            <a:r>
              <a:rPr lang="en-US" altLang="zh-CN" sz="2000" dirty="0">
                <a:latin typeface="+mn-ea"/>
                <a:ea typeface="+mn-ea"/>
              </a:rPr>
              <a:t>257</a:t>
            </a:r>
            <a:r>
              <a:rPr lang="zh-CN" altLang="en-US" sz="2000" dirty="0">
                <a:latin typeface="+mn-ea"/>
                <a:ea typeface="+mn-ea"/>
              </a:rPr>
              <a:t>条）</a:t>
            </a:r>
            <a:endParaRPr lang="en-US" altLang="zh-CN" sz="2000" dirty="0">
              <a:latin typeface="+mn-ea"/>
              <a:ea typeface="+mn-ea"/>
            </a:endParaRPr>
          </a:p>
          <a:p>
            <a:pPr algn="just" eaLnBrk="1">
              <a:defRPr/>
            </a:pPr>
            <a:endParaRPr lang="en-US" altLang="zh-CN" sz="2000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sz="2000" dirty="0">
                <a:latin typeface="+mn-ea"/>
                <a:ea typeface="+mn-ea"/>
              </a:rPr>
              <a:t>    </a:t>
            </a:r>
            <a:r>
              <a:rPr lang="zh-CN" altLang="en-US" sz="2000" dirty="0">
                <a:latin typeface="+mn-ea"/>
                <a:ea typeface="+mn-ea"/>
              </a:rPr>
              <a:t>（</a:t>
            </a:r>
            <a:r>
              <a:rPr lang="en-US" altLang="zh-CN" sz="2000" dirty="0">
                <a:latin typeface="+mn-ea"/>
                <a:ea typeface="+mn-ea"/>
              </a:rPr>
              <a:t>6</a:t>
            </a:r>
            <a:r>
              <a:rPr lang="zh-CN" altLang="en-US" sz="2000" dirty="0">
                <a:latin typeface="+mn-ea"/>
                <a:ea typeface="+mn-ea"/>
              </a:rPr>
              <a:t>）虐待罪致人死亡。（第</a:t>
            </a:r>
            <a:r>
              <a:rPr lang="en-US" altLang="zh-CN" sz="2000" dirty="0">
                <a:latin typeface="+mn-ea"/>
                <a:ea typeface="+mn-ea"/>
              </a:rPr>
              <a:t>260</a:t>
            </a:r>
            <a:r>
              <a:rPr lang="zh-CN" altLang="en-US" sz="2000" dirty="0">
                <a:latin typeface="+mn-ea"/>
                <a:ea typeface="+mn-ea"/>
              </a:rPr>
              <a:t>条）。注意，刑法在侮辱罪、诽谤罪、遗弃罪中均没有规定“若致人死亡要加重处罚”，因此这些罪中不存在结果加重犯。</a:t>
            </a:r>
            <a:endParaRPr lang="en-US" altLang="zh-CN" sz="2000" dirty="0">
              <a:latin typeface="+mn-ea"/>
              <a:ea typeface="+mn-ea"/>
            </a:endParaRPr>
          </a:p>
          <a:p>
            <a:pPr algn="just" eaLnBrk="1">
              <a:defRPr/>
            </a:pPr>
            <a:endParaRPr lang="en-US" altLang="zh-CN" sz="2000" dirty="0">
              <a:latin typeface="+mn-ea"/>
              <a:ea typeface="+mn-ea"/>
            </a:endParaRPr>
          </a:p>
          <a:p>
            <a:pPr algn="just" eaLnBrk="1">
              <a:defRPr/>
            </a:pPr>
            <a:r>
              <a:rPr lang="en-US" altLang="zh-CN" sz="2000" dirty="0">
                <a:latin typeface="+mn-ea"/>
                <a:ea typeface="+mn-ea"/>
              </a:rPr>
              <a:t>    </a:t>
            </a:r>
            <a:r>
              <a:rPr lang="zh-CN" altLang="en-US" sz="2000" dirty="0">
                <a:latin typeface="+mn-ea"/>
                <a:ea typeface="+mn-ea"/>
              </a:rPr>
              <a:t>（</a:t>
            </a:r>
            <a:r>
              <a:rPr lang="en-US" altLang="zh-CN" sz="2000" dirty="0">
                <a:latin typeface="+mn-ea"/>
                <a:ea typeface="+mn-ea"/>
              </a:rPr>
              <a:t>7</a:t>
            </a:r>
            <a:r>
              <a:rPr lang="zh-CN" altLang="en-US" sz="2000" dirty="0">
                <a:latin typeface="+mn-ea"/>
                <a:ea typeface="+mn-ea"/>
              </a:rPr>
              <a:t>）抢劫罪致人重伤、死亡。（第</a:t>
            </a:r>
            <a:r>
              <a:rPr lang="en-US" altLang="zh-CN" sz="2000" dirty="0">
                <a:latin typeface="+mn-ea"/>
                <a:ea typeface="+mn-ea"/>
              </a:rPr>
              <a:t>263</a:t>
            </a:r>
            <a:r>
              <a:rPr lang="zh-CN" altLang="en-US" sz="2000" dirty="0">
                <a:latin typeface="+mn-ea"/>
                <a:ea typeface="+mn-ea"/>
              </a:rPr>
              <a:t>条）</a:t>
            </a:r>
            <a:endParaRPr lang="en-US" altLang="zh-CN" sz="2000" dirty="0"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361741E1-0E1F-64AE-ECB4-6BCFBF9BE68D}"/>
              </a:ext>
            </a:extLst>
          </p:cNvPr>
          <p:cNvCxnSpPr/>
          <p:nvPr/>
        </p:nvCxnSpPr>
        <p:spPr>
          <a:xfrm>
            <a:off x="1692275" y="5661025"/>
            <a:ext cx="1428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CBD9C607-97B3-7E91-88C2-0CF0B0DA0BB3}"/>
              </a:ext>
            </a:extLst>
          </p:cNvPr>
          <p:cNvSpPr txBox="1"/>
          <p:nvPr/>
        </p:nvSpPr>
        <p:spPr>
          <a:xfrm>
            <a:off x="4763" y="723900"/>
            <a:ext cx="9139237" cy="58319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>
              <a:lnSpc>
                <a:spcPct val="110000"/>
              </a:lnSpc>
              <a:defRPr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一、危害结果的概念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危害结果是指危害行为对犯罪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直接客体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造成的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实际损害或现实危险状态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。  </a:t>
            </a:r>
            <a:endParaRPr lang="en-US" altLang="zh-CN" sz="2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危害结果是针对直接客体而言的，</a:t>
            </a:r>
            <a:r>
              <a:rPr lang="zh-CN" altLang="en-US" sz="24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不是针对犯罪对象而言的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。当危害行为侵害或者威胁直接客体，便产生危害结果，不能只是简单的观察行为对象是否受到现实损害。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例如：甲在路边当众大骂乙，并强迫乙钻过其胯下。虽然被害人乙没有发生伤亡，但是甲当众侮辱乙，损害了乙的名誉权，而侮辱罪的</a:t>
            </a:r>
            <a:r>
              <a:rPr lang="zh-CN" altLang="en-US" sz="2400" b="1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直接客体为名誉权</a:t>
            </a:r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，因此，甲的行为造成了无形的非物质性危害结果。（孤儿院院长拐卖儿童案）</a:t>
            </a:r>
            <a:endParaRPr lang="en-US" altLang="zh-CN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2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    犯罪发展过程就是“危害行为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制造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危险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危险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发展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现实化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为危害结果”的过程。</a:t>
            </a:r>
            <a:endParaRPr lang="en-US" altLang="zh-CN" sz="2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B11B478-0787-F386-FF82-48AFC460F4A4}"/>
              </a:ext>
            </a:extLst>
          </p:cNvPr>
          <p:cNvSpPr txBox="1"/>
          <p:nvPr/>
        </p:nvSpPr>
        <p:spPr>
          <a:xfrm>
            <a:off x="3059832" y="188912"/>
            <a:ext cx="26648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>
              <a:defRPr/>
            </a:pP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第二节 危害结果</a:t>
            </a:r>
            <a:endParaRPr lang="en-US" altLang="zh-CN" sz="2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13466-2E1E-E6F1-C9D6-DA7A4BBDF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CD464753-10A2-E953-252B-0864CA45311A}"/>
              </a:ext>
            </a:extLst>
          </p:cNvPr>
          <p:cNvSpPr txBox="1"/>
          <p:nvPr/>
        </p:nvSpPr>
        <p:spPr>
          <a:xfrm>
            <a:off x="40053" y="281200"/>
            <a:ext cx="9073008" cy="657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>
              <a:lnSpc>
                <a:spcPct val="110000"/>
              </a:lnSpc>
              <a:defRPr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二、危害结果的分类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（一）以危害结果是否为犯罪的构成要件为标准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危害结果分为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构成要件的结果和非构成要件的结果</a:t>
            </a:r>
            <a:endParaRPr lang="en-US" altLang="zh-CN" sz="24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，过失犯罪的成立要求实害结果的出现，如交通肇事罪的成立必须要出现重大交通事故。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，甲诈骗乙大量钱财，乙因而自杀身亡。财产损失是诈骗罪的构成要件结果，死亡是诈骗罪的非构成要件结果。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（二）以危害结果的现象形态为标准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危害结果分为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物质性结果和非物质性结果</a:t>
            </a:r>
            <a:endParaRPr lang="en-US" altLang="zh-CN" sz="24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，在故意杀人罪中，人的死亡是物质性结果；在盗窃罪中，财产的损失是物质性结果。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例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，在侮辱罪中，他人的人格、名誉受损失是非物质性结果；在伪证罪中，司法秩序的妨害是非物质性结果。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0106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BAD8B-6AAA-3728-CAF4-9CBC6D61A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ACBE7154-AD93-AA6B-B17A-18E370738F5D}"/>
              </a:ext>
            </a:extLst>
          </p:cNvPr>
          <p:cNvSpPr txBox="1"/>
          <p:nvPr/>
        </p:nvSpPr>
        <p:spPr>
          <a:xfrm>
            <a:off x="40053" y="281200"/>
            <a:ext cx="9073008" cy="6339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（三）以危害行为和危害结果之间的关联方式为标准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危害结果分为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直接结果和间接结果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，甲交通肇事造成被害人身体严重残疾，这是直接结果；导致被害人住院期间工资收入损失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5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万元，这是间接结果。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，甲强奸乙，造成乙的性自主选择权被剥夺，这是直接结果；乙因为想不开跳湖自杀而亡，这是间接结果。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（四）以危害结果的表现形式为标准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危害结果分为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实害结果和危险结果</a:t>
            </a:r>
            <a:endParaRPr lang="en-US" altLang="zh-CN" sz="24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，甲将仇人用毒药毒死，这属于实害结果。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，甲在商场安装定时炸弹，被警察及时拆除，这属于危险结果。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【</a:t>
            </a:r>
            <a:r>
              <a:rPr lang="zh-CN" altLang="en-US" sz="2400" dirty="0"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注意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危害结果</a:t>
            </a:r>
            <a:r>
              <a:rPr lang="zh-CN" altLang="en-US" sz="2400" b="1" dirty="0"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通常是指实害结果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，从本质上看危险结果属于某种危险状态，属于广义上的危害结果。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02672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31DD8-3783-56E2-37F2-DBC863DFE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7464460E-F9AF-FB58-2E2C-EFD9A606570F}"/>
              </a:ext>
            </a:extLst>
          </p:cNvPr>
          <p:cNvSpPr txBox="1"/>
          <p:nvPr/>
        </p:nvSpPr>
        <p:spPr>
          <a:xfrm>
            <a:off x="40053" y="281200"/>
            <a:ext cx="9073008" cy="64075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（五）以危害结果的严重程度及其意义为标准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危害结果分为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标准的犯罪构成结果和派生的犯罪构成结果</a:t>
            </a:r>
            <a:endParaRPr lang="en-US" altLang="zh-CN" sz="24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，普通抢劫（三年至十年有期徒刑），这属于标准的犯罪构成结果。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例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，抢劫致人重伤、死亡（十年以上有期徒刑、无期或者死刑），这属于派生的犯罪构成结果。（</a:t>
            </a:r>
            <a:r>
              <a:rPr lang="zh-CN" altLang="en-US" sz="2400" dirty="0">
                <a:highlight>
                  <a:srgbClr val="FFFF00"/>
                </a:highlight>
                <a:latin typeface="仿宋" panose="02010609060101010101" pitchFamily="49" charset="-122"/>
                <a:ea typeface="仿宋" panose="02010609060101010101" pitchFamily="49" charset="-122"/>
              </a:rPr>
              <a:t>结果加重犯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）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（六）广义的危害结果和狭义的危害结果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广义的危害结果，指犯罪行为所造成的一切损害事实，包括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属于构成要件的结果和不属于构成要件的结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果。（直接结果和间接结果）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eaLnBrk="1">
              <a:lnSpc>
                <a:spcPct val="110000"/>
              </a:lnSpc>
              <a:defRPr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狭义的危害结果，特指刑法规定作为犯罪构成要件的结果，包括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标准犯罪构成的结果和派生犯罪构成的结果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。（实害结果和危险结果）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40245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C4B53EB6-0B64-0170-ED33-09867C3E8692}"/>
              </a:ext>
            </a:extLst>
          </p:cNvPr>
          <p:cNvSpPr txBox="1"/>
          <p:nvPr/>
        </p:nvSpPr>
        <p:spPr>
          <a:xfrm>
            <a:off x="35496" y="305068"/>
            <a:ext cx="9108504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>
              <a:defRPr/>
            </a:pP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三、危害结果在刑法中的意义</a:t>
            </a:r>
            <a:endParaRPr lang="en-US" altLang="zh-CN" sz="2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defRPr/>
            </a:pPr>
            <a:endParaRPr lang="en-US" altLang="zh-CN" sz="1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defRPr/>
            </a:pP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（一）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作为某些犯罪的构成要件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必备要素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，决定犯罪的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成立与否</a:t>
            </a:r>
            <a:endParaRPr lang="en-US" altLang="zh-CN" sz="24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defRPr/>
            </a:pPr>
            <a:endParaRPr lang="en-US" altLang="zh-CN" sz="1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defRPr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绝大多数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过失犯罪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都要求发生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法定的物质性损害结果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才构成犯罪，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如过失致人死亡罪，必须发生死亡结果才能构成该罪。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罕见的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过失危险犯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如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妨害传染病防治罪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（西宁苟某案）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defRPr/>
            </a:pPr>
            <a:endParaRPr lang="en-US" altLang="zh-CN" sz="1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defRPr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133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条 【交通肇事罪】违反交通运输管理法规，因而发生重大事故，</a:t>
            </a:r>
            <a:r>
              <a:rPr lang="zh-CN" altLang="zh-CN" sz="2400" b="1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致人重伤、死亡或者使公私财产遭受重大损失的</a:t>
            </a:r>
            <a:r>
              <a:rPr lang="zh-CN" altLang="zh-CN" sz="24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，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处三年以下有期徒刑或者拘役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;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交通运输肇事后逃逸或者有其他特别恶劣情节的，处三年以上七年以下有期徒刑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;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因逃逸致人死亡的，处七年以上有期徒刑。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eaLnBrk="1">
              <a:defRPr/>
            </a:pPr>
            <a:endParaRPr lang="en-US" altLang="zh-CN" sz="10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eaLnBrk="1">
              <a:defRPr/>
            </a:pP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330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条 【妨害传染病防治罪】违反传染病防治法的规定，有下列情形之一，引起甲类传染病以及依法确定采取甲类传染病预防、控制措施的传染病传播或者</a:t>
            </a:r>
            <a:r>
              <a:rPr lang="zh-CN" altLang="zh-CN" sz="2400" b="1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有传播严重危险的</a:t>
            </a:r>
            <a:r>
              <a:rPr lang="zh-CN" altLang="zh-CN" sz="24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，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处三年以下有期徒刑或者拘役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;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后果特别严重的，处三年以上七年以下有期徒刑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E55EC0B4-3610-57B9-65DB-CB9FC9722347}"/>
              </a:ext>
            </a:extLst>
          </p:cNvPr>
          <p:cNvSpPr txBox="1"/>
          <p:nvPr/>
        </p:nvSpPr>
        <p:spPr>
          <a:xfrm>
            <a:off x="107950" y="982176"/>
            <a:ext cx="8928100" cy="489364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>
              <a:defRPr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有一些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较轻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的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故意犯罪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把发生</a:t>
            </a:r>
            <a:r>
              <a:rPr lang="zh-CN" altLang="en-US" sz="24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法定结果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作为构成要件的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必备要素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如生产、销售、提供劣药罪，滥用职权罪，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只有成立与否，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没有未遂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defRPr/>
            </a:pP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defRPr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142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条 【生产、销售、提供劣药罪】生产、销售劣药，</a:t>
            </a:r>
            <a:r>
              <a:rPr lang="zh-CN" altLang="zh-CN" sz="2400" b="1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对人体健康造成严重危害的</a:t>
            </a:r>
            <a:r>
              <a:rPr lang="zh-CN" altLang="zh-CN" sz="24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处三年以上十年以下有期徒刑，并处罚金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;</a:t>
            </a:r>
            <a:r>
              <a:rPr lang="zh-CN" altLang="zh-CN" sz="24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后果特别严重的，处十年以上有期徒刑或者无期徒刑，并处罚金或者没收财产。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eaLnBrk="1">
              <a:defRPr/>
            </a:pP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eaLnBrk="1">
              <a:defRPr/>
            </a:pPr>
            <a:r>
              <a:rPr lang="en-US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397</a:t>
            </a:r>
            <a:r>
              <a:rPr lang="zh-CN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条 【滥用职权罪】国家机关工作人员滥用职权或者玩忽职守，</a:t>
            </a:r>
            <a:r>
              <a:rPr lang="zh-CN" altLang="zh-CN" sz="2400" b="1" kern="1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致使公共财产、国家和人民利益遭受重大损失的</a:t>
            </a:r>
            <a:r>
              <a:rPr lang="zh-CN" altLang="zh-CN" sz="2400" kern="100" dirty="0">
                <a:solidFill>
                  <a:srgbClr val="0070C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处三年以下有期徒刑或者拘役</a:t>
            </a:r>
            <a:r>
              <a:rPr lang="en-US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;</a:t>
            </a:r>
            <a:r>
              <a:rPr lang="zh-CN" altLang="zh-CN" sz="2400" kern="100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情节特别严重的，处三年以上七年以下有期徒刑。本法另有规定的，依照规定。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文本框 5">
            <a:extLst>
              <a:ext uri="{FF2B5EF4-FFF2-40B4-BE49-F238E27FC236}">
                <a16:creationId xmlns:a16="http://schemas.microsoft.com/office/drawing/2014/main" id="{21057319-224E-A9E0-54B0-8832373FF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692696"/>
            <a:ext cx="9001000" cy="489364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>
              <a:spcBef>
                <a:spcPct val="0"/>
              </a:spcBef>
              <a:buFontTx/>
              <a:buNone/>
              <a:defRPr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（二）作为某些犯罪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既遂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的条件，决定犯罪的</a:t>
            </a:r>
            <a:r>
              <a:rPr lang="zh-CN" altLang="en-US" sz="24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形态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（严重的犯罪）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spcBef>
                <a:spcPct val="0"/>
              </a:spcBef>
              <a:buFontTx/>
              <a:buNone/>
              <a:defRPr/>
            </a:pP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spcBef>
                <a:spcPct val="0"/>
              </a:spcBef>
              <a:buFontTx/>
              <a:buNone/>
              <a:defRPr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在某些故意犯罪中，法定实害结果不是犯罪成立的条件，只是</a:t>
            </a:r>
            <a:r>
              <a:rPr lang="zh-CN" altLang="en-US" sz="24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既遂条件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，没有发生特定结果，该行为仍然可能构成</a:t>
            </a:r>
            <a:r>
              <a:rPr lang="zh-CN" altLang="en-US" sz="24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犯罪预备、中止、未遂。</a:t>
            </a:r>
            <a:endParaRPr lang="en-US" altLang="zh-CN" sz="2400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spcBef>
                <a:spcPct val="0"/>
              </a:spcBef>
              <a:buFontTx/>
              <a:buNone/>
              <a:defRPr/>
            </a:pP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>
              <a:spcBef>
                <a:spcPct val="0"/>
              </a:spcBef>
              <a:buFontTx/>
              <a:buNone/>
              <a:defRPr/>
            </a:pP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    例如：故意杀人罪中，死亡结果是既遂的标准，买刀 预备 刀折 未遂 可怜下不了手 中止。</a:t>
            </a: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eaLnBrk="1">
              <a:spcBef>
                <a:spcPct val="0"/>
              </a:spcBef>
              <a:buFontTx/>
              <a:buNone/>
              <a:defRPr/>
            </a:pPr>
            <a:endParaRPr lang="en-US" altLang="zh-CN" sz="24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eaLnBrk="1">
              <a:spcBef>
                <a:spcPct val="0"/>
              </a:spcBef>
              <a:buFontTx/>
              <a:buNone/>
              <a:defRPr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【</a:t>
            </a:r>
            <a:r>
              <a:rPr lang="zh-CN" altLang="en-US" sz="2400" dirty="0"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注意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实害犯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是指以危害结果的实际发生为犯罪既遂的必备要素的犯罪，</a:t>
            </a:r>
            <a:r>
              <a:rPr lang="zh-CN" altLang="en-US" sz="24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行为犯与危险犯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都不以危害结果的实际发生为既遂标志。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11648</TotalTime>
  <Words>5317</Words>
  <Application>Microsoft Office PowerPoint</Application>
  <PresentationFormat>全屏显示(4:3)</PresentationFormat>
  <Paragraphs>224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5" baseType="lpstr">
      <vt:lpstr>等线</vt:lpstr>
      <vt:lpstr>仿宋</vt:lpstr>
      <vt:lpstr>黑体</vt:lpstr>
      <vt:lpstr>宋体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zjc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zc</dc:creator>
  <cp:lastModifiedBy>chun zhang</cp:lastModifiedBy>
  <cp:revision>1029</cp:revision>
  <dcterms:created xsi:type="dcterms:W3CDTF">2014-09-20T23:10:11Z</dcterms:created>
  <dcterms:modified xsi:type="dcterms:W3CDTF">2025-05-06T10:07:19Z</dcterms:modified>
</cp:coreProperties>
</file>