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1563" r:id="rId2"/>
    <p:sldId id="1549" r:id="rId3"/>
    <p:sldId id="1540" r:id="rId4"/>
    <p:sldId id="1548" r:id="rId5"/>
    <p:sldId id="1564" r:id="rId6"/>
    <p:sldId id="1550" r:id="rId7"/>
    <p:sldId id="1559" r:id="rId8"/>
    <p:sldId id="1560" r:id="rId9"/>
    <p:sldId id="1551" r:id="rId10"/>
    <p:sldId id="1565" r:id="rId11"/>
    <p:sldId id="1552" r:id="rId12"/>
    <p:sldId id="1561" r:id="rId13"/>
    <p:sldId id="1562" r:id="rId14"/>
    <p:sldId id="1553" r:id="rId15"/>
    <p:sldId id="1554" r:id="rId16"/>
    <p:sldId id="1555" r:id="rId17"/>
    <p:sldId id="1556" r:id="rId18"/>
    <p:sldId id="1557" r:id="rId19"/>
    <p:sldId id="1558" r:id="rId20"/>
  </p:sldIdLst>
  <p:sldSz cx="9144000" cy="6858000" type="screen4x3"/>
  <p:notesSz cx="6858000" cy="9144000"/>
  <p:kinsoku lang="zh-CN" invalStChars="!),.:;?]}、。—ˇ¨〃々～‖…’”〕〉》」』〗】∶！＂＇），．：；？］｀｜｝·" invalEndChars="([{‘“〔〈《「『〖【（［｛．·"/>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93" autoAdjust="0"/>
    <p:restoredTop sz="94660"/>
  </p:normalViewPr>
  <p:slideViewPr>
    <p:cSldViewPr>
      <p:cViewPr varScale="1">
        <p:scale>
          <a:sx n="110" d="100"/>
          <a:sy n="110" d="100"/>
        </p:scale>
        <p:origin x="100" y="10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34E74191-EB75-B3CB-3A57-AAC0CEC356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a:extLst>
              <a:ext uri="{FF2B5EF4-FFF2-40B4-BE49-F238E27FC236}">
                <a16:creationId xmlns:a16="http://schemas.microsoft.com/office/drawing/2014/main" id="{A1802CDE-C3D4-D91E-63E6-A39D2C823A3C}"/>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05787960-3BBA-4979-82B8-7E9E3AE00352}" type="datetimeFigureOut">
              <a:rPr lang="zh-CN" altLang="en-US"/>
              <a:pPr>
                <a:defRPr/>
              </a:pPr>
              <a:t>2025/4/14</a:t>
            </a:fld>
            <a:endParaRPr lang="zh-CN" altLang="en-US"/>
          </a:p>
        </p:txBody>
      </p:sp>
      <p:sp>
        <p:nvSpPr>
          <p:cNvPr id="4" name="幻灯片图像占位符 3">
            <a:extLst>
              <a:ext uri="{FF2B5EF4-FFF2-40B4-BE49-F238E27FC236}">
                <a16:creationId xmlns:a16="http://schemas.microsoft.com/office/drawing/2014/main" id="{03231C87-7A0F-9B1E-045A-0FD9D38192EE}"/>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a:extLst>
              <a:ext uri="{FF2B5EF4-FFF2-40B4-BE49-F238E27FC236}">
                <a16:creationId xmlns:a16="http://schemas.microsoft.com/office/drawing/2014/main" id="{18DDCFF3-B242-B1CC-0879-82D7ED1B58A2}"/>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a:extLst>
              <a:ext uri="{FF2B5EF4-FFF2-40B4-BE49-F238E27FC236}">
                <a16:creationId xmlns:a16="http://schemas.microsoft.com/office/drawing/2014/main" id="{710E7EBB-CC0D-4485-BF08-975324D6E2E3}"/>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a:extLst>
              <a:ext uri="{FF2B5EF4-FFF2-40B4-BE49-F238E27FC236}">
                <a16:creationId xmlns:a16="http://schemas.microsoft.com/office/drawing/2014/main" id="{0BD4929A-5DE6-DCC2-4528-85883B3AA730}"/>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0EACBCD9-41CA-47AC-A5E9-07DD95C54F2B}"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0EACBCD9-41CA-47AC-A5E9-07DD95C54F2B}" type="slidenum">
              <a:rPr lang="zh-CN" altLang="en-US" smtClean="0"/>
              <a:pPr>
                <a:defRPr/>
              </a:pPr>
              <a:t>19</a:t>
            </a:fld>
            <a:endParaRPr lang="zh-CN" altLang="en-US"/>
          </a:p>
        </p:txBody>
      </p:sp>
    </p:spTree>
    <p:extLst>
      <p:ext uri="{BB962C8B-B14F-4D97-AF65-F5344CB8AC3E}">
        <p14:creationId xmlns:p14="http://schemas.microsoft.com/office/powerpoint/2010/main" val="2274886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AC719204-9165-4DF5-8EEF-4183371D5FA6}"/>
              </a:ext>
            </a:extLst>
          </p:cNvPr>
          <p:cNvSpPr>
            <a:spLocks noGrp="1"/>
          </p:cNvSpPr>
          <p:nvPr>
            <p:ph type="dt" sz="half" idx="10"/>
          </p:nvPr>
        </p:nvSpPr>
        <p:spPr/>
        <p:txBody>
          <a:bodyPr/>
          <a:lstStyle>
            <a:lvl1pPr>
              <a:defRPr/>
            </a:lvl1pPr>
          </a:lstStyle>
          <a:p>
            <a:pPr>
              <a:defRPr/>
            </a:pPr>
            <a:fld id="{C086714B-76A2-45F4-A9D8-8201C5238B69}" type="datetimeFigureOut">
              <a:rPr lang="zh-CN" altLang="en-US"/>
              <a:pPr>
                <a:defRPr/>
              </a:pPr>
              <a:t>2025/4/14</a:t>
            </a:fld>
            <a:endParaRPr lang="zh-CN" altLang="en-US"/>
          </a:p>
        </p:txBody>
      </p:sp>
      <p:sp>
        <p:nvSpPr>
          <p:cNvPr id="5" name="页脚占位符 4">
            <a:extLst>
              <a:ext uri="{FF2B5EF4-FFF2-40B4-BE49-F238E27FC236}">
                <a16:creationId xmlns:a16="http://schemas.microsoft.com/office/drawing/2014/main" id="{BD72C961-9691-58A2-8A1F-A94ADA3E72B3}"/>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61D8ECBD-FD7E-40E7-FD2B-67EA85F0C5CB}"/>
              </a:ext>
            </a:extLst>
          </p:cNvPr>
          <p:cNvSpPr>
            <a:spLocks noGrp="1"/>
          </p:cNvSpPr>
          <p:nvPr>
            <p:ph type="sldNum" sz="quarter" idx="12"/>
          </p:nvPr>
        </p:nvSpPr>
        <p:spPr/>
        <p:txBody>
          <a:bodyPr/>
          <a:lstStyle>
            <a:lvl1pPr>
              <a:defRPr/>
            </a:lvl1pPr>
          </a:lstStyle>
          <a:p>
            <a:pPr>
              <a:defRPr/>
            </a:pPr>
            <a:fld id="{AD9A089A-310D-4143-8677-66002A273D70}" type="slidenum">
              <a:rPr lang="zh-CN" altLang="en-US"/>
              <a:pPr>
                <a:defRPr/>
              </a:pPr>
              <a:t>‹#›</a:t>
            </a:fld>
            <a:endParaRPr lang="zh-CN" altLang="en-US"/>
          </a:p>
        </p:txBody>
      </p:sp>
    </p:spTree>
    <p:extLst>
      <p:ext uri="{BB962C8B-B14F-4D97-AF65-F5344CB8AC3E}">
        <p14:creationId xmlns:p14="http://schemas.microsoft.com/office/powerpoint/2010/main" val="2473655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701D618-CCD4-3DF7-7D72-A6B8925E71EC}"/>
              </a:ext>
            </a:extLst>
          </p:cNvPr>
          <p:cNvSpPr>
            <a:spLocks noGrp="1"/>
          </p:cNvSpPr>
          <p:nvPr>
            <p:ph type="dt" sz="half" idx="10"/>
          </p:nvPr>
        </p:nvSpPr>
        <p:spPr/>
        <p:txBody>
          <a:bodyPr/>
          <a:lstStyle>
            <a:lvl1pPr>
              <a:defRPr/>
            </a:lvl1pPr>
          </a:lstStyle>
          <a:p>
            <a:pPr>
              <a:defRPr/>
            </a:pPr>
            <a:fld id="{7AB3C28B-C291-48F4-AED5-16D40791345E}" type="datetimeFigureOut">
              <a:rPr lang="zh-CN" altLang="en-US"/>
              <a:pPr>
                <a:defRPr/>
              </a:pPr>
              <a:t>2025/4/14</a:t>
            </a:fld>
            <a:endParaRPr lang="zh-CN" altLang="en-US"/>
          </a:p>
        </p:txBody>
      </p:sp>
      <p:sp>
        <p:nvSpPr>
          <p:cNvPr id="5" name="页脚占位符 4">
            <a:extLst>
              <a:ext uri="{FF2B5EF4-FFF2-40B4-BE49-F238E27FC236}">
                <a16:creationId xmlns:a16="http://schemas.microsoft.com/office/drawing/2014/main" id="{6213C91F-AD13-756F-A28B-CE81D619C1E4}"/>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B398BDDF-AF11-DDB5-9450-AF41171BDE04}"/>
              </a:ext>
            </a:extLst>
          </p:cNvPr>
          <p:cNvSpPr>
            <a:spLocks noGrp="1"/>
          </p:cNvSpPr>
          <p:nvPr>
            <p:ph type="sldNum" sz="quarter" idx="12"/>
          </p:nvPr>
        </p:nvSpPr>
        <p:spPr/>
        <p:txBody>
          <a:bodyPr/>
          <a:lstStyle>
            <a:lvl1pPr>
              <a:defRPr/>
            </a:lvl1pPr>
          </a:lstStyle>
          <a:p>
            <a:pPr>
              <a:defRPr/>
            </a:pPr>
            <a:fld id="{B4ADBAC3-9805-4216-A26C-87054924CF8D}" type="slidenum">
              <a:rPr lang="zh-CN" altLang="en-US"/>
              <a:pPr>
                <a:defRPr/>
              </a:pPr>
              <a:t>‹#›</a:t>
            </a:fld>
            <a:endParaRPr lang="zh-CN" altLang="en-US"/>
          </a:p>
        </p:txBody>
      </p:sp>
    </p:spTree>
    <p:extLst>
      <p:ext uri="{BB962C8B-B14F-4D97-AF65-F5344CB8AC3E}">
        <p14:creationId xmlns:p14="http://schemas.microsoft.com/office/powerpoint/2010/main" val="313813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3BB85D2-45A6-992A-F2BA-76C1A2616E11}"/>
              </a:ext>
            </a:extLst>
          </p:cNvPr>
          <p:cNvSpPr>
            <a:spLocks noGrp="1"/>
          </p:cNvSpPr>
          <p:nvPr>
            <p:ph type="dt" sz="half" idx="10"/>
          </p:nvPr>
        </p:nvSpPr>
        <p:spPr/>
        <p:txBody>
          <a:bodyPr/>
          <a:lstStyle>
            <a:lvl1pPr>
              <a:defRPr/>
            </a:lvl1pPr>
          </a:lstStyle>
          <a:p>
            <a:pPr>
              <a:defRPr/>
            </a:pPr>
            <a:fld id="{D3553142-987C-431B-BCD7-AB2B5C7E52B8}" type="datetimeFigureOut">
              <a:rPr lang="zh-CN" altLang="en-US"/>
              <a:pPr>
                <a:defRPr/>
              </a:pPr>
              <a:t>2025/4/14</a:t>
            </a:fld>
            <a:endParaRPr lang="zh-CN" altLang="en-US"/>
          </a:p>
        </p:txBody>
      </p:sp>
      <p:sp>
        <p:nvSpPr>
          <p:cNvPr id="5" name="页脚占位符 4">
            <a:extLst>
              <a:ext uri="{FF2B5EF4-FFF2-40B4-BE49-F238E27FC236}">
                <a16:creationId xmlns:a16="http://schemas.microsoft.com/office/drawing/2014/main" id="{ECE43B46-DCAC-3830-D60A-71B51D174D8C}"/>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F14555E3-A1D5-68F1-7C5E-29B5016B6C79}"/>
              </a:ext>
            </a:extLst>
          </p:cNvPr>
          <p:cNvSpPr>
            <a:spLocks noGrp="1"/>
          </p:cNvSpPr>
          <p:nvPr>
            <p:ph type="sldNum" sz="quarter" idx="12"/>
          </p:nvPr>
        </p:nvSpPr>
        <p:spPr/>
        <p:txBody>
          <a:bodyPr/>
          <a:lstStyle>
            <a:lvl1pPr>
              <a:defRPr/>
            </a:lvl1pPr>
          </a:lstStyle>
          <a:p>
            <a:pPr>
              <a:defRPr/>
            </a:pPr>
            <a:fld id="{3914DD6D-3753-419F-962A-6BF49C6C8F5E}" type="slidenum">
              <a:rPr lang="zh-CN" altLang="en-US"/>
              <a:pPr>
                <a:defRPr/>
              </a:pPr>
              <a:t>‹#›</a:t>
            </a:fld>
            <a:endParaRPr lang="zh-CN" altLang="en-US"/>
          </a:p>
        </p:txBody>
      </p:sp>
    </p:spTree>
    <p:extLst>
      <p:ext uri="{BB962C8B-B14F-4D97-AF65-F5344CB8AC3E}">
        <p14:creationId xmlns:p14="http://schemas.microsoft.com/office/powerpoint/2010/main" val="594446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5F17361-2985-3CA1-0774-4148F59434C3}"/>
              </a:ext>
            </a:extLst>
          </p:cNvPr>
          <p:cNvSpPr>
            <a:spLocks noGrp="1"/>
          </p:cNvSpPr>
          <p:nvPr>
            <p:ph type="dt" sz="half" idx="10"/>
          </p:nvPr>
        </p:nvSpPr>
        <p:spPr/>
        <p:txBody>
          <a:bodyPr/>
          <a:lstStyle>
            <a:lvl1pPr>
              <a:defRPr/>
            </a:lvl1pPr>
          </a:lstStyle>
          <a:p>
            <a:pPr>
              <a:defRPr/>
            </a:pPr>
            <a:fld id="{BD74DA02-1E53-4EDF-93CE-FBFEA780D3E8}" type="datetimeFigureOut">
              <a:rPr lang="zh-CN" altLang="en-US"/>
              <a:pPr>
                <a:defRPr/>
              </a:pPr>
              <a:t>2025/4/14</a:t>
            </a:fld>
            <a:endParaRPr lang="zh-CN" altLang="en-US"/>
          </a:p>
        </p:txBody>
      </p:sp>
      <p:sp>
        <p:nvSpPr>
          <p:cNvPr id="5" name="页脚占位符 4">
            <a:extLst>
              <a:ext uri="{FF2B5EF4-FFF2-40B4-BE49-F238E27FC236}">
                <a16:creationId xmlns:a16="http://schemas.microsoft.com/office/drawing/2014/main" id="{FA189FAF-67CA-2404-80DB-164510440A94}"/>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48FCAC70-214C-6C99-4A3E-823FA91D2AFD}"/>
              </a:ext>
            </a:extLst>
          </p:cNvPr>
          <p:cNvSpPr>
            <a:spLocks noGrp="1"/>
          </p:cNvSpPr>
          <p:nvPr>
            <p:ph type="sldNum" sz="quarter" idx="12"/>
          </p:nvPr>
        </p:nvSpPr>
        <p:spPr/>
        <p:txBody>
          <a:bodyPr/>
          <a:lstStyle>
            <a:lvl1pPr>
              <a:defRPr/>
            </a:lvl1pPr>
          </a:lstStyle>
          <a:p>
            <a:pPr>
              <a:defRPr/>
            </a:pPr>
            <a:fld id="{5F795E65-6872-494C-AB0C-EAAE3094322F}" type="slidenum">
              <a:rPr lang="zh-CN" altLang="en-US"/>
              <a:pPr>
                <a:defRPr/>
              </a:pPr>
              <a:t>‹#›</a:t>
            </a:fld>
            <a:endParaRPr lang="zh-CN" altLang="en-US"/>
          </a:p>
        </p:txBody>
      </p:sp>
    </p:spTree>
    <p:extLst>
      <p:ext uri="{BB962C8B-B14F-4D97-AF65-F5344CB8AC3E}">
        <p14:creationId xmlns:p14="http://schemas.microsoft.com/office/powerpoint/2010/main" val="64933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49EE3BAC-77ED-DC7F-E09E-C4EB6CBE274A}"/>
              </a:ext>
            </a:extLst>
          </p:cNvPr>
          <p:cNvSpPr>
            <a:spLocks noGrp="1"/>
          </p:cNvSpPr>
          <p:nvPr>
            <p:ph type="dt" sz="half" idx="10"/>
          </p:nvPr>
        </p:nvSpPr>
        <p:spPr/>
        <p:txBody>
          <a:bodyPr/>
          <a:lstStyle>
            <a:lvl1pPr>
              <a:defRPr/>
            </a:lvl1pPr>
          </a:lstStyle>
          <a:p>
            <a:pPr>
              <a:defRPr/>
            </a:pPr>
            <a:fld id="{1A7E0219-6E20-4F46-A564-AE60CC39757D}" type="datetimeFigureOut">
              <a:rPr lang="zh-CN" altLang="en-US"/>
              <a:pPr>
                <a:defRPr/>
              </a:pPr>
              <a:t>2025/4/14</a:t>
            </a:fld>
            <a:endParaRPr lang="zh-CN" altLang="en-US"/>
          </a:p>
        </p:txBody>
      </p:sp>
      <p:sp>
        <p:nvSpPr>
          <p:cNvPr id="5" name="页脚占位符 4">
            <a:extLst>
              <a:ext uri="{FF2B5EF4-FFF2-40B4-BE49-F238E27FC236}">
                <a16:creationId xmlns:a16="http://schemas.microsoft.com/office/drawing/2014/main" id="{87AC9B29-3D0F-3928-7D5A-FEB54548EAAC}"/>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958F24FA-7E7D-DB9B-1188-61C9D6623B1B}"/>
              </a:ext>
            </a:extLst>
          </p:cNvPr>
          <p:cNvSpPr>
            <a:spLocks noGrp="1"/>
          </p:cNvSpPr>
          <p:nvPr>
            <p:ph type="sldNum" sz="quarter" idx="12"/>
          </p:nvPr>
        </p:nvSpPr>
        <p:spPr/>
        <p:txBody>
          <a:bodyPr/>
          <a:lstStyle>
            <a:lvl1pPr>
              <a:defRPr/>
            </a:lvl1pPr>
          </a:lstStyle>
          <a:p>
            <a:pPr>
              <a:defRPr/>
            </a:pPr>
            <a:fld id="{5629EAD7-BF02-4F8F-B2F6-87659898E33D}" type="slidenum">
              <a:rPr lang="zh-CN" altLang="en-US"/>
              <a:pPr>
                <a:defRPr/>
              </a:pPr>
              <a:t>‹#›</a:t>
            </a:fld>
            <a:endParaRPr lang="zh-CN" altLang="en-US"/>
          </a:p>
        </p:txBody>
      </p:sp>
    </p:spTree>
    <p:extLst>
      <p:ext uri="{BB962C8B-B14F-4D97-AF65-F5344CB8AC3E}">
        <p14:creationId xmlns:p14="http://schemas.microsoft.com/office/powerpoint/2010/main" val="1798576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E4FE3AC5-70A6-CF8A-06EA-1D12C1F0E07F}"/>
              </a:ext>
            </a:extLst>
          </p:cNvPr>
          <p:cNvSpPr>
            <a:spLocks noGrp="1"/>
          </p:cNvSpPr>
          <p:nvPr>
            <p:ph type="dt" sz="half" idx="10"/>
          </p:nvPr>
        </p:nvSpPr>
        <p:spPr/>
        <p:txBody>
          <a:bodyPr/>
          <a:lstStyle>
            <a:lvl1pPr>
              <a:defRPr/>
            </a:lvl1pPr>
          </a:lstStyle>
          <a:p>
            <a:pPr>
              <a:defRPr/>
            </a:pPr>
            <a:fld id="{60E8B945-01C4-4E8F-B706-42C2498390CB}" type="datetimeFigureOut">
              <a:rPr lang="zh-CN" altLang="en-US"/>
              <a:pPr>
                <a:defRPr/>
              </a:pPr>
              <a:t>2025/4/14</a:t>
            </a:fld>
            <a:endParaRPr lang="zh-CN" altLang="en-US"/>
          </a:p>
        </p:txBody>
      </p:sp>
      <p:sp>
        <p:nvSpPr>
          <p:cNvPr id="6" name="页脚占位符 4">
            <a:extLst>
              <a:ext uri="{FF2B5EF4-FFF2-40B4-BE49-F238E27FC236}">
                <a16:creationId xmlns:a16="http://schemas.microsoft.com/office/drawing/2014/main" id="{C7E0B3E7-78EB-2167-2EAA-35C7CE05E294}"/>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86CA0BED-5976-1FFB-CEE9-35F6ED047F32}"/>
              </a:ext>
            </a:extLst>
          </p:cNvPr>
          <p:cNvSpPr>
            <a:spLocks noGrp="1"/>
          </p:cNvSpPr>
          <p:nvPr>
            <p:ph type="sldNum" sz="quarter" idx="12"/>
          </p:nvPr>
        </p:nvSpPr>
        <p:spPr/>
        <p:txBody>
          <a:bodyPr/>
          <a:lstStyle>
            <a:lvl1pPr>
              <a:defRPr/>
            </a:lvl1pPr>
          </a:lstStyle>
          <a:p>
            <a:pPr>
              <a:defRPr/>
            </a:pPr>
            <a:fld id="{37FAA2BF-8D26-4445-96C4-1FD4D5640D85}" type="slidenum">
              <a:rPr lang="zh-CN" altLang="en-US"/>
              <a:pPr>
                <a:defRPr/>
              </a:pPr>
              <a:t>‹#›</a:t>
            </a:fld>
            <a:endParaRPr lang="zh-CN" altLang="en-US"/>
          </a:p>
        </p:txBody>
      </p:sp>
    </p:spTree>
    <p:extLst>
      <p:ext uri="{BB962C8B-B14F-4D97-AF65-F5344CB8AC3E}">
        <p14:creationId xmlns:p14="http://schemas.microsoft.com/office/powerpoint/2010/main" val="138550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6FA42CF4-14B1-D330-6D08-7162284C4BCC}"/>
              </a:ext>
            </a:extLst>
          </p:cNvPr>
          <p:cNvSpPr>
            <a:spLocks noGrp="1"/>
          </p:cNvSpPr>
          <p:nvPr>
            <p:ph type="dt" sz="half" idx="10"/>
          </p:nvPr>
        </p:nvSpPr>
        <p:spPr/>
        <p:txBody>
          <a:bodyPr/>
          <a:lstStyle>
            <a:lvl1pPr>
              <a:defRPr/>
            </a:lvl1pPr>
          </a:lstStyle>
          <a:p>
            <a:pPr>
              <a:defRPr/>
            </a:pPr>
            <a:fld id="{E0024DAD-01BF-4952-AC70-BE32F3C753C0}" type="datetimeFigureOut">
              <a:rPr lang="zh-CN" altLang="en-US"/>
              <a:pPr>
                <a:defRPr/>
              </a:pPr>
              <a:t>2025/4/14</a:t>
            </a:fld>
            <a:endParaRPr lang="zh-CN" altLang="en-US"/>
          </a:p>
        </p:txBody>
      </p:sp>
      <p:sp>
        <p:nvSpPr>
          <p:cNvPr id="8" name="页脚占位符 4">
            <a:extLst>
              <a:ext uri="{FF2B5EF4-FFF2-40B4-BE49-F238E27FC236}">
                <a16:creationId xmlns:a16="http://schemas.microsoft.com/office/drawing/2014/main" id="{30EA2609-69D5-BE5D-BE0E-0585BCAF4B52}"/>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id="{BB85FDEC-7F49-C664-009C-1E26998C5415}"/>
              </a:ext>
            </a:extLst>
          </p:cNvPr>
          <p:cNvSpPr>
            <a:spLocks noGrp="1"/>
          </p:cNvSpPr>
          <p:nvPr>
            <p:ph type="sldNum" sz="quarter" idx="12"/>
          </p:nvPr>
        </p:nvSpPr>
        <p:spPr/>
        <p:txBody>
          <a:bodyPr/>
          <a:lstStyle>
            <a:lvl1pPr>
              <a:defRPr/>
            </a:lvl1pPr>
          </a:lstStyle>
          <a:p>
            <a:pPr>
              <a:defRPr/>
            </a:pPr>
            <a:fld id="{556661BE-AD3D-4EBF-9547-941D612031CD}" type="slidenum">
              <a:rPr lang="zh-CN" altLang="en-US"/>
              <a:pPr>
                <a:defRPr/>
              </a:pPr>
              <a:t>‹#›</a:t>
            </a:fld>
            <a:endParaRPr lang="zh-CN" altLang="en-US"/>
          </a:p>
        </p:txBody>
      </p:sp>
    </p:spTree>
    <p:extLst>
      <p:ext uri="{BB962C8B-B14F-4D97-AF65-F5344CB8AC3E}">
        <p14:creationId xmlns:p14="http://schemas.microsoft.com/office/powerpoint/2010/main" val="3453448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1ACD6771-AD9F-033E-CB75-795210AF8916}"/>
              </a:ext>
            </a:extLst>
          </p:cNvPr>
          <p:cNvSpPr>
            <a:spLocks noGrp="1"/>
          </p:cNvSpPr>
          <p:nvPr>
            <p:ph type="dt" sz="half" idx="10"/>
          </p:nvPr>
        </p:nvSpPr>
        <p:spPr/>
        <p:txBody>
          <a:bodyPr/>
          <a:lstStyle>
            <a:lvl1pPr>
              <a:defRPr/>
            </a:lvl1pPr>
          </a:lstStyle>
          <a:p>
            <a:pPr>
              <a:defRPr/>
            </a:pPr>
            <a:fld id="{7E80FFFD-6F85-4FDC-9414-7A88B6A08CE5}" type="datetimeFigureOut">
              <a:rPr lang="zh-CN" altLang="en-US"/>
              <a:pPr>
                <a:defRPr/>
              </a:pPr>
              <a:t>2025/4/14</a:t>
            </a:fld>
            <a:endParaRPr lang="zh-CN" altLang="en-US"/>
          </a:p>
        </p:txBody>
      </p:sp>
      <p:sp>
        <p:nvSpPr>
          <p:cNvPr id="4" name="页脚占位符 4">
            <a:extLst>
              <a:ext uri="{FF2B5EF4-FFF2-40B4-BE49-F238E27FC236}">
                <a16:creationId xmlns:a16="http://schemas.microsoft.com/office/drawing/2014/main" id="{3559AC49-2724-3835-46A3-E11C3EC3C1F3}"/>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id="{C8CBD168-88E1-AE33-1677-3A7DE47A5FFD}"/>
              </a:ext>
            </a:extLst>
          </p:cNvPr>
          <p:cNvSpPr>
            <a:spLocks noGrp="1"/>
          </p:cNvSpPr>
          <p:nvPr>
            <p:ph type="sldNum" sz="quarter" idx="12"/>
          </p:nvPr>
        </p:nvSpPr>
        <p:spPr/>
        <p:txBody>
          <a:bodyPr/>
          <a:lstStyle>
            <a:lvl1pPr>
              <a:defRPr/>
            </a:lvl1pPr>
          </a:lstStyle>
          <a:p>
            <a:pPr>
              <a:defRPr/>
            </a:pPr>
            <a:fld id="{476C6967-6724-42E7-A7BE-F87F5C57698C}" type="slidenum">
              <a:rPr lang="zh-CN" altLang="en-US"/>
              <a:pPr>
                <a:defRPr/>
              </a:pPr>
              <a:t>‹#›</a:t>
            </a:fld>
            <a:endParaRPr lang="zh-CN" altLang="en-US"/>
          </a:p>
        </p:txBody>
      </p:sp>
    </p:spTree>
    <p:extLst>
      <p:ext uri="{BB962C8B-B14F-4D97-AF65-F5344CB8AC3E}">
        <p14:creationId xmlns:p14="http://schemas.microsoft.com/office/powerpoint/2010/main" val="2719874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A2750295-CB36-1192-8D2A-491936C52B0E}"/>
              </a:ext>
            </a:extLst>
          </p:cNvPr>
          <p:cNvSpPr>
            <a:spLocks noGrp="1"/>
          </p:cNvSpPr>
          <p:nvPr>
            <p:ph type="dt" sz="half" idx="10"/>
          </p:nvPr>
        </p:nvSpPr>
        <p:spPr/>
        <p:txBody>
          <a:bodyPr/>
          <a:lstStyle>
            <a:lvl1pPr>
              <a:defRPr/>
            </a:lvl1pPr>
          </a:lstStyle>
          <a:p>
            <a:pPr>
              <a:defRPr/>
            </a:pPr>
            <a:fld id="{45D38D3A-831D-4927-A2C7-D07A08C735BA}" type="datetimeFigureOut">
              <a:rPr lang="zh-CN" altLang="en-US"/>
              <a:pPr>
                <a:defRPr/>
              </a:pPr>
              <a:t>2025/4/14</a:t>
            </a:fld>
            <a:endParaRPr lang="zh-CN" altLang="en-US"/>
          </a:p>
        </p:txBody>
      </p:sp>
      <p:sp>
        <p:nvSpPr>
          <p:cNvPr id="3" name="页脚占位符 4">
            <a:extLst>
              <a:ext uri="{FF2B5EF4-FFF2-40B4-BE49-F238E27FC236}">
                <a16:creationId xmlns:a16="http://schemas.microsoft.com/office/drawing/2014/main" id="{255ABC0A-F272-9674-606C-2F81BE6CE832}"/>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id="{AF666F5B-9C0E-C680-3328-8677D645BC56}"/>
              </a:ext>
            </a:extLst>
          </p:cNvPr>
          <p:cNvSpPr>
            <a:spLocks noGrp="1"/>
          </p:cNvSpPr>
          <p:nvPr>
            <p:ph type="sldNum" sz="quarter" idx="12"/>
          </p:nvPr>
        </p:nvSpPr>
        <p:spPr/>
        <p:txBody>
          <a:bodyPr/>
          <a:lstStyle>
            <a:lvl1pPr>
              <a:defRPr/>
            </a:lvl1pPr>
          </a:lstStyle>
          <a:p>
            <a:pPr>
              <a:defRPr/>
            </a:pPr>
            <a:fld id="{6BF1ED08-2681-4C2E-9B82-664EA453B57F}" type="slidenum">
              <a:rPr lang="zh-CN" altLang="en-US"/>
              <a:pPr>
                <a:defRPr/>
              </a:pPr>
              <a:t>‹#›</a:t>
            </a:fld>
            <a:endParaRPr lang="zh-CN" altLang="en-US"/>
          </a:p>
        </p:txBody>
      </p:sp>
    </p:spTree>
    <p:extLst>
      <p:ext uri="{BB962C8B-B14F-4D97-AF65-F5344CB8AC3E}">
        <p14:creationId xmlns:p14="http://schemas.microsoft.com/office/powerpoint/2010/main" val="3980108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B4AAFD3C-0AC7-165E-4FB9-5521A1B469B6}"/>
              </a:ext>
            </a:extLst>
          </p:cNvPr>
          <p:cNvSpPr>
            <a:spLocks noGrp="1"/>
          </p:cNvSpPr>
          <p:nvPr>
            <p:ph type="dt" sz="half" idx="10"/>
          </p:nvPr>
        </p:nvSpPr>
        <p:spPr/>
        <p:txBody>
          <a:bodyPr/>
          <a:lstStyle>
            <a:lvl1pPr>
              <a:defRPr/>
            </a:lvl1pPr>
          </a:lstStyle>
          <a:p>
            <a:pPr>
              <a:defRPr/>
            </a:pPr>
            <a:fld id="{A915D1E7-C0A4-446D-8449-D862B1762B3E}" type="datetimeFigureOut">
              <a:rPr lang="zh-CN" altLang="en-US"/>
              <a:pPr>
                <a:defRPr/>
              </a:pPr>
              <a:t>2025/4/14</a:t>
            </a:fld>
            <a:endParaRPr lang="zh-CN" altLang="en-US"/>
          </a:p>
        </p:txBody>
      </p:sp>
      <p:sp>
        <p:nvSpPr>
          <p:cNvPr id="6" name="页脚占位符 4">
            <a:extLst>
              <a:ext uri="{FF2B5EF4-FFF2-40B4-BE49-F238E27FC236}">
                <a16:creationId xmlns:a16="http://schemas.microsoft.com/office/drawing/2014/main" id="{58F38B21-C589-8EAB-8FC9-DF73BF973010}"/>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4A5921E7-60BE-9471-4A46-E274600E6C9D}"/>
              </a:ext>
            </a:extLst>
          </p:cNvPr>
          <p:cNvSpPr>
            <a:spLocks noGrp="1"/>
          </p:cNvSpPr>
          <p:nvPr>
            <p:ph type="sldNum" sz="quarter" idx="12"/>
          </p:nvPr>
        </p:nvSpPr>
        <p:spPr/>
        <p:txBody>
          <a:bodyPr/>
          <a:lstStyle>
            <a:lvl1pPr>
              <a:defRPr/>
            </a:lvl1pPr>
          </a:lstStyle>
          <a:p>
            <a:pPr>
              <a:defRPr/>
            </a:pPr>
            <a:fld id="{98174ECE-C16E-4446-BB61-1DF7B2DE741E}" type="slidenum">
              <a:rPr lang="zh-CN" altLang="en-US"/>
              <a:pPr>
                <a:defRPr/>
              </a:pPr>
              <a:t>‹#›</a:t>
            </a:fld>
            <a:endParaRPr lang="zh-CN" altLang="en-US"/>
          </a:p>
        </p:txBody>
      </p:sp>
    </p:spTree>
    <p:extLst>
      <p:ext uri="{BB962C8B-B14F-4D97-AF65-F5344CB8AC3E}">
        <p14:creationId xmlns:p14="http://schemas.microsoft.com/office/powerpoint/2010/main" val="2271145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ABC3B9AB-25DC-1557-37E3-1E3B9FBAC3BC}"/>
              </a:ext>
            </a:extLst>
          </p:cNvPr>
          <p:cNvSpPr>
            <a:spLocks noGrp="1"/>
          </p:cNvSpPr>
          <p:nvPr>
            <p:ph type="dt" sz="half" idx="10"/>
          </p:nvPr>
        </p:nvSpPr>
        <p:spPr/>
        <p:txBody>
          <a:bodyPr/>
          <a:lstStyle>
            <a:lvl1pPr>
              <a:defRPr/>
            </a:lvl1pPr>
          </a:lstStyle>
          <a:p>
            <a:pPr>
              <a:defRPr/>
            </a:pPr>
            <a:fld id="{9069C28C-684F-44F7-A8E9-D9DA8EF89C4E}" type="datetimeFigureOut">
              <a:rPr lang="zh-CN" altLang="en-US"/>
              <a:pPr>
                <a:defRPr/>
              </a:pPr>
              <a:t>2025/4/14</a:t>
            </a:fld>
            <a:endParaRPr lang="zh-CN" altLang="en-US"/>
          </a:p>
        </p:txBody>
      </p:sp>
      <p:sp>
        <p:nvSpPr>
          <p:cNvPr id="6" name="页脚占位符 4">
            <a:extLst>
              <a:ext uri="{FF2B5EF4-FFF2-40B4-BE49-F238E27FC236}">
                <a16:creationId xmlns:a16="http://schemas.microsoft.com/office/drawing/2014/main" id="{707FB120-34F5-72F2-A090-4A34AF907EB1}"/>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C9F45911-AC28-C640-AD4C-59F88CAD0078}"/>
              </a:ext>
            </a:extLst>
          </p:cNvPr>
          <p:cNvSpPr>
            <a:spLocks noGrp="1"/>
          </p:cNvSpPr>
          <p:nvPr>
            <p:ph type="sldNum" sz="quarter" idx="12"/>
          </p:nvPr>
        </p:nvSpPr>
        <p:spPr/>
        <p:txBody>
          <a:bodyPr/>
          <a:lstStyle>
            <a:lvl1pPr>
              <a:defRPr/>
            </a:lvl1pPr>
          </a:lstStyle>
          <a:p>
            <a:pPr>
              <a:defRPr/>
            </a:pPr>
            <a:fld id="{5291E712-9468-425C-BEE8-32007D762A0D}" type="slidenum">
              <a:rPr lang="zh-CN" altLang="en-US"/>
              <a:pPr>
                <a:defRPr/>
              </a:pPr>
              <a:t>‹#›</a:t>
            </a:fld>
            <a:endParaRPr lang="zh-CN" altLang="en-US"/>
          </a:p>
        </p:txBody>
      </p:sp>
    </p:spTree>
    <p:extLst>
      <p:ext uri="{BB962C8B-B14F-4D97-AF65-F5344CB8AC3E}">
        <p14:creationId xmlns:p14="http://schemas.microsoft.com/office/powerpoint/2010/main" val="3468117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D7943D85-238A-02C7-2116-C5D3E70850D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id="{05698398-101E-8634-C3BC-229671CE7E3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D3557DE-4D41-7560-5F57-9F46337AD696}"/>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01C46818-C5FA-45E1-8839-D1FC2AA1DE19}" type="datetimeFigureOut">
              <a:rPr lang="zh-CN" altLang="en-US"/>
              <a:pPr>
                <a:defRPr/>
              </a:pPr>
              <a:t>2025/4/14</a:t>
            </a:fld>
            <a:endParaRPr lang="zh-CN" altLang="en-US"/>
          </a:p>
        </p:txBody>
      </p:sp>
      <p:sp>
        <p:nvSpPr>
          <p:cNvPr id="5" name="页脚占位符 4">
            <a:extLst>
              <a:ext uri="{FF2B5EF4-FFF2-40B4-BE49-F238E27FC236}">
                <a16:creationId xmlns:a16="http://schemas.microsoft.com/office/drawing/2014/main" id="{5D5EC4A7-75A1-5F41-82FE-AE3B6B462EF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a:extLst>
              <a:ext uri="{FF2B5EF4-FFF2-40B4-BE49-F238E27FC236}">
                <a16:creationId xmlns:a16="http://schemas.microsoft.com/office/drawing/2014/main" id="{1D8F0FD2-FEC9-99F8-7CC7-04DDF365C81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4CA7E5B2-7F64-4BF1-BE64-26B448A2B625}"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6B841AD0-C65E-F44A-AF22-DDBC7A0658CC}"/>
              </a:ext>
            </a:extLst>
          </p:cNvPr>
          <p:cNvSpPr/>
          <p:nvPr/>
        </p:nvSpPr>
        <p:spPr>
          <a:xfrm>
            <a:off x="17462" y="836712"/>
            <a:ext cx="9109075" cy="2092881"/>
          </a:xfrm>
          <a:prstGeom prst="rect">
            <a:avLst/>
          </a:prstGeom>
        </p:spPr>
        <p:txBody>
          <a:bodyPr>
            <a:spAutoFit/>
          </a:bodyPr>
          <a:lstStyle/>
          <a:p>
            <a:pPr algn="just" eaLnBrk="1">
              <a:defRPr/>
            </a:pP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考情分析</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犯罪客体是犯罪构成的必备要件，是犯罪活动侵害的、为刑法所保护的一种社会利益。考生需要重点学习和把握犯罪客体的概念、种类以及其与犯罪对象之间的关系。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章节体系</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p>
        </p:txBody>
      </p:sp>
      <p:sp>
        <p:nvSpPr>
          <p:cNvPr id="5123" name="矩形 2">
            <a:extLst>
              <a:ext uri="{FF2B5EF4-FFF2-40B4-BE49-F238E27FC236}">
                <a16:creationId xmlns:a16="http://schemas.microsoft.com/office/drawing/2014/main" id="{CA11B4AF-D2AA-8A9A-D3D7-17CD21302E51}"/>
              </a:ext>
            </a:extLst>
          </p:cNvPr>
          <p:cNvSpPr>
            <a:spLocks noChangeArrowheads="1"/>
          </p:cNvSpPr>
          <p:nvPr/>
        </p:nvSpPr>
        <p:spPr bwMode="auto">
          <a:xfrm>
            <a:off x="3066341" y="349280"/>
            <a:ext cx="289053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spcBef>
                <a:spcPct val="0"/>
              </a:spcBef>
              <a:buFontTx/>
              <a:buNone/>
            </a:pPr>
            <a:r>
              <a:rPr lang="zh-CN" altLang="en-US" sz="2800" b="1" dirty="0">
                <a:solidFill>
                  <a:srgbClr val="000000"/>
                </a:solidFill>
                <a:latin typeface="黑体" panose="02010609060101010101" pitchFamily="49" charset="-122"/>
                <a:ea typeface="黑体" panose="02010609060101010101" pitchFamily="49" charset="-122"/>
              </a:rPr>
              <a:t>第四章 犯罪客体</a:t>
            </a:r>
            <a:endParaRPr lang="zh-CN" altLang="en-US" sz="2800" b="1" dirty="0">
              <a:latin typeface="黑体" panose="02010609060101010101" pitchFamily="49" charset="-122"/>
              <a:ea typeface="黑体" panose="02010609060101010101" pitchFamily="49" charset="-122"/>
            </a:endParaRPr>
          </a:p>
        </p:txBody>
      </p:sp>
      <p:pic>
        <p:nvPicPr>
          <p:cNvPr id="4" name="图片 3">
            <a:extLst>
              <a:ext uri="{FF2B5EF4-FFF2-40B4-BE49-F238E27FC236}">
                <a16:creationId xmlns:a16="http://schemas.microsoft.com/office/drawing/2014/main" id="{3D1DBF20-98E5-CA9A-6E5B-8ABA4756CF16}"/>
              </a:ext>
            </a:extLst>
          </p:cNvPr>
          <p:cNvPicPr>
            <a:picLocks noChangeAspect="1"/>
          </p:cNvPicPr>
          <p:nvPr/>
        </p:nvPicPr>
        <p:blipFill>
          <a:blip r:embed="rId2"/>
          <a:stretch>
            <a:fillRect/>
          </a:stretch>
        </p:blipFill>
        <p:spPr>
          <a:xfrm>
            <a:off x="2123728" y="2780928"/>
            <a:ext cx="4992984" cy="387043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DC86D-DBCA-4F97-E77F-C80AB41CBF50}"/>
            </a:ext>
          </a:extLst>
        </p:cNvPr>
        <p:cNvGrpSpPr/>
        <p:nvPr/>
      </p:nvGrpSpPr>
      <p:grpSpPr>
        <a:xfrm>
          <a:off x="0" y="0"/>
          <a:ext cx="0" cy="0"/>
          <a:chOff x="0" y="0"/>
          <a:chExt cx="0" cy="0"/>
        </a:xfrm>
      </p:grpSpPr>
      <p:sp>
        <p:nvSpPr>
          <p:cNvPr id="5" name="矩形 4">
            <a:extLst>
              <a:ext uri="{FF2B5EF4-FFF2-40B4-BE49-F238E27FC236}">
                <a16:creationId xmlns:a16="http://schemas.microsoft.com/office/drawing/2014/main" id="{3B296B05-FDC8-539E-82F8-4103C55FD4F8}"/>
              </a:ext>
            </a:extLst>
          </p:cNvPr>
          <p:cNvSpPr/>
          <p:nvPr/>
        </p:nvSpPr>
        <p:spPr>
          <a:xfrm>
            <a:off x="89756" y="908720"/>
            <a:ext cx="8964488" cy="4524315"/>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（一）一般客体（</a:t>
            </a:r>
            <a:r>
              <a:rPr lang="zh-CN" altLang="en-US" sz="2400" b="1" dirty="0">
                <a:solidFill>
                  <a:srgbClr val="0070C0"/>
                </a:solidFill>
                <a:latin typeface="黑体" panose="02010609060101010101" pitchFamily="49" charset="-122"/>
                <a:ea typeface="黑体" panose="02010609060101010101" pitchFamily="49" charset="-122"/>
              </a:rPr>
              <a:t>“爷爷辈”</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指一切犯罪所共同侵害的社会利益，即社会主义社会利益的总体。</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直接客体、同类客体是一般客体的</a:t>
            </a:r>
            <a:r>
              <a:rPr lang="zh-CN" altLang="en-US" sz="2400" dirty="0">
                <a:solidFill>
                  <a:srgbClr val="0070C0"/>
                </a:solidFill>
                <a:latin typeface="黑体" panose="02010609060101010101" pitchFamily="49" charset="-122"/>
                <a:ea typeface="黑体" panose="02010609060101010101" pitchFamily="49" charset="-122"/>
              </a:rPr>
              <a:t>组成部分</a:t>
            </a:r>
            <a:r>
              <a:rPr lang="zh-CN" altLang="en-US" sz="2400" dirty="0">
                <a:solidFill>
                  <a:srgbClr val="000000"/>
                </a:solidFill>
                <a:latin typeface="黑体" panose="02010609060101010101" pitchFamily="49" charset="-122"/>
                <a:ea typeface="黑体" panose="02010609060101010101" pitchFamily="49" charset="-122"/>
              </a:rPr>
              <a:t>，三者之间是个别、局部与整体的关系。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不论犯罪行为直接侵害了何种社会利益，归根到底都是对社会主义社会利益的侵害。因此犯罪一般客体既是一切犯罪侵害社会利益的总体，又是一切犯罪的</a:t>
            </a:r>
            <a:r>
              <a:rPr lang="zh-CN" altLang="en-US" sz="2400" dirty="0">
                <a:solidFill>
                  <a:srgbClr val="0070C0"/>
                </a:solidFill>
                <a:latin typeface="黑体" panose="02010609060101010101" pitchFamily="49" charset="-122"/>
                <a:ea typeface="黑体" panose="02010609060101010101" pitchFamily="49" charset="-122"/>
              </a:rPr>
              <a:t>共同本质</a:t>
            </a:r>
            <a:r>
              <a:rPr lang="zh-CN" altLang="en-US" sz="2400" dirty="0">
                <a:solidFill>
                  <a:srgbClr val="000000"/>
                </a:solidFill>
                <a:latin typeface="黑体" panose="02010609060101010101" pitchFamily="49" charset="-122"/>
                <a:ea typeface="黑体" panose="02010609060101010101" pitchFamily="49" charset="-122"/>
              </a:rPr>
              <a:t>，它揭示出犯罪的社会危害性就是对社会利益的危害。</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060127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811CA454-EF9E-A79B-7B41-D503B4EE035D}"/>
              </a:ext>
            </a:extLst>
          </p:cNvPr>
          <p:cNvSpPr/>
          <p:nvPr/>
        </p:nvSpPr>
        <p:spPr>
          <a:xfrm>
            <a:off x="0" y="188640"/>
            <a:ext cx="9036496" cy="6617196"/>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（二）同类客体（</a:t>
            </a:r>
            <a:r>
              <a:rPr lang="zh-CN" altLang="en-US" sz="2400" b="1" dirty="0">
                <a:solidFill>
                  <a:srgbClr val="0070C0"/>
                </a:solidFill>
                <a:latin typeface="黑体" panose="02010609060101010101" pitchFamily="49" charset="-122"/>
                <a:ea typeface="黑体" panose="02010609060101010101" pitchFamily="49" charset="-122"/>
              </a:rPr>
              <a:t>“父亲辈”</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指某一类犯罪</a:t>
            </a:r>
            <a:r>
              <a:rPr lang="zh-CN" altLang="en-US" sz="2400" dirty="0">
                <a:solidFill>
                  <a:srgbClr val="0070C0"/>
                </a:solidFill>
                <a:latin typeface="黑体" panose="02010609060101010101" pitchFamily="49" charset="-122"/>
                <a:ea typeface="黑体" panose="02010609060101010101" pitchFamily="49" charset="-122"/>
              </a:rPr>
              <a:t>共同侵害</a:t>
            </a:r>
            <a:r>
              <a:rPr lang="zh-CN" altLang="en-US" sz="2400" dirty="0">
                <a:solidFill>
                  <a:srgbClr val="000000"/>
                </a:solidFill>
                <a:latin typeface="黑体" panose="02010609060101010101" pitchFamily="49" charset="-122"/>
                <a:ea typeface="黑体" panose="02010609060101010101" pitchFamily="49" charset="-122"/>
              </a:rPr>
              <a:t>的社会利益，是对犯罪进行分类的基础</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我国刑法分则按照同类客体把所有的犯罪分为十大类，并以此</a:t>
            </a:r>
            <a:r>
              <a:rPr lang="zh-CN" altLang="en-US" sz="2400" dirty="0">
                <a:solidFill>
                  <a:srgbClr val="0070C0"/>
                </a:solidFill>
                <a:latin typeface="黑体" panose="02010609060101010101" pitchFamily="49" charset="-122"/>
                <a:ea typeface="黑体" panose="02010609060101010101" pitchFamily="49" charset="-122"/>
              </a:rPr>
              <a:t>为基础构筑刑法分则体系</a:t>
            </a:r>
            <a:r>
              <a:rPr lang="zh-CN" altLang="en-US" sz="2400" dirty="0">
                <a:solidFill>
                  <a:srgbClr val="000000"/>
                </a:solidFill>
                <a:latin typeface="黑体" panose="02010609060101010101" pitchFamily="49" charset="-122"/>
                <a:ea typeface="黑体" panose="02010609060101010101" pitchFamily="49" charset="-122"/>
              </a:rPr>
              <a:t>的。</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刑法分则第四章“侵犯公民人身权利、民主权利罪”的同类客体包括人身权利和民主权利两种同类客体，故意杀人罪、故意伤害罪、强奸罪、刑讯逼供罪等几种犯罪共同侵犯的客体是公民的人身权利，报复陷害罪、破坏选举罪等共同侵犯的客体是民主权利。</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同类客体对于</a:t>
            </a:r>
            <a:r>
              <a:rPr lang="zh-CN" altLang="en-US" sz="2400" dirty="0">
                <a:solidFill>
                  <a:srgbClr val="0070C0"/>
                </a:solidFill>
                <a:latin typeface="黑体" panose="02010609060101010101" pitchFamily="49" charset="-122"/>
                <a:ea typeface="黑体" panose="02010609060101010101" pitchFamily="49" charset="-122"/>
              </a:rPr>
              <a:t>区别此罪与彼罪</a:t>
            </a:r>
            <a:r>
              <a:rPr lang="zh-CN" altLang="en-US" sz="2400" dirty="0">
                <a:solidFill>
                  <a:srgbClr val="000000"/>
                </a:solidFill>
                <a:latin typeface="黑体" panose="02010609060101010101" pitchFamily="49" charset="-122"/>
                <a:ea typeface="黑体" panose="02010609060101010101" pitchFamily="49" charset="-122"/>
              </a:rPr>
              <a:t>也有重要的意义</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乐乐为了发泄不满情绪，在单位的公共饮水机里投放剧毒农药，造成一人死亡。乐乐构成投放危险物质罪还是故意杀人罪？（饮水机投毒案）</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一个犯罪行为可能会侵犯</a:t>
            </a:r>
            <a:r>
              <a:rPr lang="zh-CN" altLang="en-US" sz="2400" b="1" dirty="0">
                <a:solidFill>
                  <a:srgbClr val="0070C0"/>
                </a:solidFill>
                <a:latin typeface="黑体" panose="02010609060101010101" pitchFamily="49" charset="-122"/>
                <a:ea typeface="黑体" panose="02010609060101010101" pitchFamily="49" charset="-122"/>
              </a:rPr>
              <a:t>两个同类客体</a:t>
            </a:r>
            <a:endParaRPr lang="en-US" altLang="zh-CN" sz="2400" b="1" dirty="0">
              <a:solidFill>
                <a:srgbClr val="0070C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甲从十楼抛下烟灰缸砸死仇人乙，该行为既侵犯了人身权利，又侵犯了社会秩序。因此，甲构成高空抛物罪与故意杀人罪的想象竞合犯，从一重罪处罚，应当认定为故意杀人罪。</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1EE722D8-9CA3-3D20-AC54-34DE9CD933EC}"/>
              </a:ext>
            </a:extLst>
          </p:cNvPr>
          <p:cNvSpPr/>
          <p:nvPr/>
        </p:nvSpPr>
        <p:spPr>
          <a:xfrm>
            <a:off x="611188" y="1268413"/>
            <a:ext cx="6265068" cy="3785652"/>
          </a:xfrm>
          <a:prstGeom prst="rect">
            <a:avLst/>
          </a:prstGeom>
        </p:spPr>
        <p:txBody>
          <a:bodyPr wrap="square">
            <a:spAutoFit/>
          </a:bodyPr>
          <a:lstStyle/>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第一章 危害国家安全罪</a:t>
            </a:r>
          </a:p>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第二章 危害公共安全罪</a:t>
            </a:r>
          </a:p>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第三章 破坏社会主义市场经济秩序罪</a:t>
            </a:r>
          </a:p>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第四章 侵犯公民人身权利、民主权利罪</a:t>
            </a:r>
          </a:p>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第五章 侵犯财产罪</a:t>
            </a:r>
          </a:p>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第六章 妨害社会管理秩序罪</a:t>
            </a:r>
          </a:p>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第七章 危害国防利益罪</a:t>
            </a:r>
          </a:p>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第八章 贪污贿赂罪</a:t>
            </a:r>
          </a:p>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第九章 渎职罪</a:t>
            </a:r>
          </a:p>
          <a:p>
            <a:pPr algn="just">
              <a:defRPr/>
            </a:pP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第十章 军人违反职责罪</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682CEF7F-AA28-A046-CAB4-5DC8E08E4861}"/>
              </a:ext>
            </a:extLst>
          </p:cNvPr>
          <p:cNvSpPr/>
          <p:nvPr/>
        </p:nvSpPr>
        <p:spPr>
          <a:xfrm>
            <a:off x="755576" y="188640"/>
            <a:ext cx="7056784" cy="6863417"/>
          </a:xfrm>
          <a:prstGeom prst="rect">
            <a:avLst/>
          </a:prstGeom>
        </p:spPr>
        <p:txBody>
          <a:bodyPr>
            <a:spAutoFit/>
          </a:bodyPr>
          <a:lstStyle/>
          <a:p>
            <a:pPr algn="just">
              <a:defRPr/>
            </a:pPr>
            <a:r>
              <a:rPr lang="zh-CN" altLang="en-US" sz="2200" kern="100" dirty="0">
                <a:highlight>
                  <a:srgbClr val="FFFF00"/>
                </a:highlight>
                <a:latin typeface="仿宋" panose="02010609060101010101" pitchFamily="49" charset="-122"/>
                <a:ea typeface="仿宋" panose="02010609060101010101" pitchFamily="49" charset="-122"/>
                <a:cs typeface="Times New Roman" panose="02020603050405020304" pitchFamily="18" charset="0"/>
              </a:rPr>
              <a:t>第三章 破坏社会主义市场经济秩序罪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第一节 生产、销售伪劣商品罪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第二节 走私罪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第三节 妨害对公司、企业的管理秩序罪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第四节 破坏金融管理秩序罪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第五节 金融诈骗罪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第六节 危害税收征管罪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第七节 侵犯知识产权罪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第八节 扰乱市场秩序罪</a:t>
            </a:r>
            <a:endParaRPr lang="en-US" altLang="zh-CN" sz="2200" kern="100" dirty="0">
              <a:latin typeface="仿宋" panose="02010609060101010101" pitchFamily="49" charset="-122"/>
              <a:ea typeface="仿宋" panose="02010609060101010101" pitchFamily="49" charset="-122"/>
              <a:cs typeface="Times New Roman" panose="02020603050405020304" pitchFamily="18" charset="0"/>
            </a:endParaRPr>
          </a:p>
          <a:p>
            <a:pPr algn="just">
              <a:defRPr/>
            </a:pPr>
            <a:endParaRPr lang="zh-CN" altLang="en-US" sz="1000" kern="100" dirty="0">
              <a:latin typeface="仿宋" panose="02010609060101010101" pitchFamily="49" charset="-122"/>
              <a:ea typeface="仿宋" panose="02010609060101010101" pitchFamily="49" charset="-122"/>
              <a:cs typeface="Times New Roman" panose="02020603050405020304" pitchFamily="18" charset="0"/>
            </a:endParaRPr>
          </a:p>
          <a:p>
            <a:pPr algn="just">
              <a:defRPr/>
            </a:pPr>
            <a:r>
              <a:rPr lang="zh-CN" altLang="en-US" sz="2200" kern="100" dirty="0">
                <a:highlight>
                  <a:srgbClr val="FFFF00"/>
                </a:highlight>
                <a:latin typeface="仿宋" panose="02010609060101010101" pitchFamily="49" charset="-122"/>
                <a:ea typeface="仿宋" panose="02010609060101010101" pitchFamily="49" charset="-122"/>
                <a:cs typeface="Times New Roman" panose="02020603050405020304" pitchFamily="18" charset="0"/>
              </a:rPr>
              <a:t>第六章 妨害社会管理秩序罪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第一节 扰乱公共秩序罪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第二节 妨害司法罪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第三节 妨害国</a:t>
            </a:r>
            <a:r>
              <a:rPr lang="en-US" altLang="zh-CN" sz="22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边</a:t>
            </a:r>
            <a:r>
              <a:rPr lang="en-US" altLang="zh-CN" sz="22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境管理罪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第四节 妨害文物管理罪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第五节 危害公共卫生罪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第六节 破坏环境资源保护罪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第七节 走私、贩卖、运输、制造毒品罪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第八节 组织、强迫、引诱、容留、介绍卖淫罪</a:t>
            </a:r>
          </a:p>
          <a:p>
            <a:pPr algn="just">
              <a:defRPr/>
            </a:pPr>
            <a:r>
              <a:rPr lang="zh-CN" altLang="en-US" sz="2200" kern="100" dirty="0">
                <a:latin typeface="仿宋" panose="02010609060101010101" pitchFamily="49" charset="-122"/>
                <a:ea typeface="仿宋" panose="02010609060101010101" pitchFamily="49" charset="-122"/>
                <a:cs typeface="Times New Roman" panose="02020603050405020304" pitchFamily="18" charset="0"/>
              </a:rPr>
              <a:t>第九节 制作、贩卖、传播淫秽物品罪</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13ECC6DD-0231-3B0D-2D46-3A44A68B0D86}"/>
              </a:ext>
            </a:extLst>
          </p:cNvPr>
          <p:cNvSpPr/>
          <p:nvPr/>
        </p:nvSpPr>
        <p:spPr>
          <a:xfrm>
            <a:off x="106590" y="260648"/>
            <a:ext cx="9037410" cy="6309420"/>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（三）直接客体（</a:t>
            </a:r>
            <a:r>
              <a:rPr lang="zh-CN" altLang="en-US" sz="2400" b="1" dirty="0">
                <a:solidFill>
                  <a:srgbClr val="0070C0"/>
                </a:solidFill>
                <a:latin typeface="黑体" panose="02010609060101010101" pitchFamily="49" charset="-122"/>
                <a:ea typeface="黑体" panose="02010609060101010101" pitchFamily="49" charset="-122"/>
              </a:rPr>
              <a:t>“孙子辈”</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指某一犯罪所</a:t>
            </a:r>
            <a:r>
              <a:rPr lang="zh-CN" altLang="en-US" sz="2400" dirty="0">
                <a:solidFill>
                  <a:srgbClr val="0070C0"/>
                </a:solidFill>
                <a:latin typeface="黑体" panose="02010609060101010101" pitchFamily="49" charset="-122"/>
                <a:ea typeface="黑体" panose="02010609060101010101" pitchFamily="49" charset="-122"/>
              </a:rPr>
              <a:t>直接侵害</a:t>
            </a:r>
            <a:r>
              <a:rPr lang="zh-CN" altLang="en-US" sz="2400" dirty="0">
                <a:solidFill>
                  <a:srgbClr val="000000"/>
                </a:solidFill>
                <a:latin typeface="黑体" panose="02010609060101010101" pitchFamily="49" charset="-122"/>
                <a:ea typeface="黑体" panose="02010609060101010101" pitchFamily="49" charset="-122"/>
              </a:rPr>
              <a:t>的某种特定的社会利益</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直接客体决定犯罪性质。</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重婚罪直接侵害的客体是一夫一妻制，暴力干涉婚姻自由罪直接侵害的客体是他人的婚姻自由。</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根据犯罪行为侵害的直接客体的数量，直接客体分为：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b="1" dirty="0">
                <a:solidFill>
                  <a:srgbClr val="0070C0"/>
                </a:solidFill>
                <a:latin typeface="黑体" panose="02010609060101010101" pitchFamily="49" charset="-122"/>
                <a:ea typeface="黑体" panose="02010609060101010101" pitchFamily="49" charset="-122"/>
              </a:rPr>
              <a:t>简单客体</a:t>
            </a:r>
            <a:r>
              <a:rPr lang="zh-CN" altLang="en-US" sz="2400" dirty="0">
                <a:solidFill>
                  <a:srgbClr val="000000"/>
                </a:solidFill>
                <a:latin typeface="黑体" panose="02010609060101010101" pitchFamily="49" charset="-122"/>
                <a:ea typeface="黑体" panose="02010609060101010101" pitchFamily="49" charset="-122"/>
              </a:rPr>
              <a:t>，即某一犯罪只侵害一个利益的，</a:t>
            </a:r>
            <a:r>
              <a:rPr lang="zh-CN" altLang="en-US" sz="2400" dirty="0">
                <a:solidFill>
                  <a:srgbClr val="000000"/>
                </a:solidFill>
                <a:latin typeface="仿宋" panose="02010609060101010101" pitchFamily="49" charset="-122"/>
                <a:ea typeface="仿宋" panose="02010609060101010101" pitchFamily="49" charset="-122"/>
              </a:rPr>
              <a:t>如秘密窃取他人财物的，只侵害财产权，属于简单客体的犯罪。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b="1" dirty="0">
                <a:solidFill>
                  <a:srgbClr val="0070C0"/>
                </a:solidFill>
                <a:latin typeface="黑体" panose="02010609060101010101" pitchFamily="49" charset="-122"/>
                <a:ea typeface="黑体" panose="02010609060101010101" pitchFamily="49" charset="-122"/>
              </a:rPr>
              <a:t>复杂客体</a:t>
            </a:r>
            <a:r>
              <a:rPr lang="zh-CN" altLang="en-US" sz="2400" dirty="0">
                <a:solidFill>
                  <a:srgbClr val="000000"/>
                </a:solidFill>
                <a:latin typeface="黑体" panose="02010609060101010101" pitchFamily="49" charset="-122"/>
                <a:ea typeface="黑体" panose="02010609060101010101" pitchFamily="49" charset="-122"/>
              </a:rPr>
              <a:t>，即某一犯罪侵害两个及以上利益的，又可分为</a:t>
            </a:r>
            <a:r>
              <a:rPr lang="zh-CN" altLang="en-US" sz="2400" b="1" dirty="0">
                <a:solidFill>
                  <a:srgbClr val="0070C0"/>
                </a:solidFill>
                <a:latin typeface="黑体" panose="02010609060101010101" pitchFamily="49" charset="-122"/>
                <a:ea typeface="黑体" panose="02010609060101010101" pitchFamily="49" charset="-122"/>
              </a:rPr>
              <a:t>主要客体和次要客体</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如以暴力抢劫他人财物的不仅侵害财产权还侵害人身权。其中财产权为主要客体，人身权为次要客体。</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主要客体决定犯罪</a:t>
            </a:r>
            <a:r>
              <a:rPr lang="zh-CN" altLang="en-US" sz="2400" b="1" dirty="0">
                <a:solidFill>
                  <a:srgbClr val="0070C0"/>
                </a:solidFill>
                <a:latin typeface="黑体" panose="02010609060101010101" pitchFamily="49" charset="-122"/>
                <a:ea typeface="黑体" panose="02010609060101010101" pitchFamily="49" charset="-122"/>
              </a:rPr>
              <a:t>归属</a:t>
            </a:r>
            <a:r>
              <a:rPr lang="zh-CN" altLang="en-US" sz="2400" b="1" dirty="0">
                <a:solidFill>
                  <a:srgbClr val="000000"/>
                </a:solidFill>
                <a:latin typeface="黑体" panose="02010609060101010101" pitchFamily="49" charset="-122"/>
                <a:ea typeface="黑体" panose="02010609060101010101" pitchFamily="49" charset="-122"/>
              </a:rPr>
              <a:t>，次要客体影响</a:t>
            </a:r>
            <a:r>
              <a:rPr lang="zh-CN" altLang="en-US" sz="2400" b="1" dirty="0">
                <a:solidFill>
                  <a:srgbClr val="0070C0"/>
                </a:solidFill>
                <a:latin typeface="黑体" panose="02010609060101010101" pitchFamily="49" charset="-122"/>
                <a:ea typeface="黑体" panose="02010609060101010101" pitchFamily="49" charset="-122"/>
              </a:rPr>
              <a:t>定罪量刑。（绑架）</a:t>
            </a:r>
            <a:endParaRPr lang="en-US" altLang="zh-CN" sz="2400" b="1"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A848441D-8B25-DB57-D077-1F1C38D1AC41}"/>
              </a:ext>
            </a:extLst>
          </p:cNvPr>
          <p:cNvSpPr/>
          <p:nvPr/>
        </p:nvSpPr>
        <p:spPr>
          <a:xfrm>
            <a:off x="-36512" y="188640"/>
            <a:ext cx="9109075" cy="6617196"/>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a:t>
            </a: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四、犯罪客体的意义</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犯罪的本质特征是具有严重的社会危害性，研究犯罪客体有助于</a:t>
            </a:r>
            <a:r>
              <a:rPr lang="zh-CN" altLang="en-US" sz="2400" dirty="0">
                <a:solidFill>
                  <a:srgbClr val="0070C0"/>
                </a:solidFill>
                <a:latin typeface="黑体" panose="02010609060101010101" pitchFamily="49" charset="-122"/>
                <a:ea typeface="黑体" panose="02010609060101010101" pitchFamily="49" charset="-122"/>
              </a:rPr>
              <a:t>认识犯罪的本质特征、准确定罪和量刑</a:t>
            </a:r>
            <a:r>
              <a:rPr lang="zh-CN" altLang="en-US" sz="2400" dirty="0">
                <a:solidFill>
                  <a:srgbClr val="000000"/>
                </a:solidFill>
                <a:latin typeface="黑体" panose="02010609060101010101" pitchFamily="49" charset="-122"/>
                <a:ea typeface="黑体" panose="02010609060101010101" pitchFamily="49" charset="-122"/>
              </a:rPr>
              <a:t>。因为犯罪的客体是刑法保护的社会利益，它能反映或者揭示出某一刑法条文的目的，这对于正确理解、适用该条文具有指导作用。</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1.</a:t>
            </a:r>
            <a:r>
              <a:rPr lang="zh-CN" altLang="en-US" sz="2400" b="1" dirty="0">
                <a:solidFill>
                  <a:srgbClr val="000000"/>
                </a:solidFill>
                <a:latin typeface="黑体" panose="02010609060101010101" pitchFamily="49" charset="-122"/>
                <a:ea typeface="黑体" panose="02010609060101010101" pitchFamily="49" charset="-122"/>
              </a:rPr>
              <a:t>犯罪客体对</a:t>
            </a:r>
            <a:r>
              <a:rPr lang="zh-CN" altLang="en-US" sz="2400" b="1" dirty="0">
                <a:solidFill>
                  <a:srgbClr val="0070C0"/>
                </a:solidFill>
                <a:latin typeface="黑体" panose="02010609060101010101" pitchFamily="49" charset="-122"/>
                <a:ea typeface="黑体" panose="02010609060101010101" pitchFamily="49" charset="-122"/>
              </a:rPr>
              <a:t>定罪</a:t>
            </a:r>
            <a:r>
              <a:rPr lang="zh-CN" altLang="en-US" sz="2400" b="1" dirty="0">
                <a:solidFill>
                  <a:srgbClr val="000000"/>
                </a:solidFill>
                <a:latin typeface="黑体" panose="02010609060101010101" pitchFamily="49" charset="-122"/>
                <a:ea typeface="黑体" panose="02010609060101010101" pitchFamily="49" charset="-122"/>
              </a:rPr>
              <a:t>的影响</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mn-ea"/>
              <a:ea typeface="+mn-ea"/>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，公务员甲潜入县委书记乙的办公室安装了窃听器，获取了乙的犯罪证据，然后要挟乙给自己升职。甲是否构成敲诈勒索罪？（要挟升职案）</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，非法侵入住宅罪</a:t>
            </a:r>
            <a:endParaRPr lang="en-US" altLang="zh-CN" sz="2000" dirty="0">
              <a:solidFill>
                <a:srgbClr val="000000"/>
              </a:solidFill>
              <a:latin typeface="仿宋" panose="02010609060101010101" pitchFamily="49" charset="-122"/>
              <a:ea typeface="仿宋" panose="02010609060101010101" pitchFamily="49" charset="-122"/>
            </a:endParaRPr>
          </a:p>
          <a:p>
            <a:pPr eaLnBrk="1">
              <a:defRPr/>
            </a:pPr>
            <a:endParaRPr lang="en-US" altLang="zh-CN" sz="2000" dirty="0">
              <a:solidFill>
                <a:srgbClr val="000000"/>
              </a:solidFill>
              <a:latin typeface="仿宋" panose="02010609060101010101" pitchFamily="49" charset="-122"/>
              <a:ea typeface="仿宋" panose="02010609060101010101" pitchFamily="49" charset="-122"/>
            </a:endParaRPr>
          </a:p>
          <a:p>
            <a:pPr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，诬告陷害罪</a:t>
            </a:r>
            <a:endParaRPr lang="en-US" altLang="zh-CN" sz="2000" dirty="0">
              <a:solidFill>
                <a:srgbClr val="000000"/>
              </a:solidFill>
              <a:latin typeface="仿宋" panose="02010609060101010101" pitchFamily="49" charset="-122"/>
              <a:ea typeface="仿宋" panose="02010609060101010101" pitchFamily="49" charset="-122"/>
            </a:endParaRPr>
          </a:p>
          <a:p>
            <a:pPr eaLnBrk="1">
              <a:defRPr/>
            </a:pPr>
            <a:endParaRPr lang="en-US" altLang="zh-CN" sz="2000" dirty="0">
              <a:solidFill>
                <a:srgbClr val="000000"/>
              </a:solidFill>
              <a:latin typeface="仿宋" panose="02010609060101010101" pitchFamily="49" charset="-122"/>
              <a:ea typeface="仿宋" panose="02010609060101010101" pitchFamily="49" charset="-122"/>
            </a:endParaRPr>
          </a:p>
          <a:p>
            <a:pPr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4</a:t>
            </a:r>
            <a:r>
              <a:rPr lang="zh-CN" altLang="en-US" sz="2000" dirty="0">
                <a:solidFill>
                  <a:srgbClr val="000000"/>
                </a:solidFill>
                <a:latin typeface="仿宋" panose="02010609060101010101" pitchFamily="49" charset="-122"/>
                <a:ea typeface="仿宋" panose="02010609060101010101" pitchFamily="49" charset="-122"/>
              </a:rPr>
              <a:t>，破坏选举罪</a:t>
            </a:r>
            <a:endParaRPr lang="en-US" altLang="zh-CN" sz="2000" dirty="0">
              <a:solidFill>
                <a:srgbClr val="000000"/>
              </a:solidFill>
              <a:latin typeface="仿宋" panose="02010609060101010101" pitchFamily="49" charset="-122"/>
              <a:ea typeface="仿宋" panose="02010609060101010101" pitchFamily="49" charset="-122"/>
            </a:endParaRPr>
          </a:p>
          <a:p>
            <a:pPr eaLnBrk="1">
              <a:defRPr/>
            </a:pPr>
            <a:endParaRPr lang="en-US" altLang="zh-CN" sz="2000" dirty="0">
              <a:solidFill>
                <a:srgbClr val="000000"/>
              </a:solidFill>
              <a:latin typeface="仿宋" panose="02010609060101010101" pitchFamily="49" charset="-122"/>
              <a:ea typeface="仿宋" panose="02010609060101010101" pitchFamily="49" charset="-122"/>
            </a:endParaRPr>
          </a:p>
          <a:p>
            <a:pPr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5</a:t>
            </a:r>
            <a:r>
              <a:rPr lang="zh-CN" altLang="en-US" sz="2000" dirty="0">
                <a:solidFill>
                  <a:srgbClr val="000000"/>
                </a:solidFill>
                <a:latin typeface="仿宋" panose="02010609060101010101" pitchFamily="49" charset="-122"/>
                <a:ea typeface="仿宋" panose="02010609060101010101" pitchFamily="49" charset="-122"/>
              </a:rPr>
              <a:t>，盗伐林木罪</a:t>
            </a:r>
            <a:endParaRPr lang="en-US" altLang="zh-CN" sz="2000" dirty="0">
              <a:solidFill>
                <a:srgbClr val="000000"/>
              </a:solidFill>
              <a:latin typeface="仿宋" panose="02010609060101010101" pitchFamily="49" charset="-122"/>
              <a:ea typeface="仿宋" panose="02010609060101010101" pitchFamily="49" charset="-122"/>
            </a:endParaRPr>
          </a:p>
          <a:p>
            <a:pPr eaLnBrk="1">
              <a:defRPr/>
            </a:pPr>
            <a:endParaRPr lang="en-US" altLang="zh-CN" sz="2000" dirty="0">
              <a:solidFill>
                <a:srgbClr val="000000"/>
              </a:solidFill>
              <a:latin typeface="仿宋" panose="02010609060101010101" pitchFamily="49" charset="-122"/>
              <a:ea typeface="仿宋" panose="02010609060101010101" pitchFamily="49" charset="-122"/>
            </a:endParaRPr>
          </a:p>
          <a:p>
            <a:pPr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6</a:t>
            </a:r>
            <a:r>
              <a:rPr lang="zh-CN" altLang="en-US" sz="2000" dirty="0">
                <a:solidFill>
                  <a:srgbClr val="000000"/>
                </a:solidFill>
                <a:latin typeface="仿宋" panose="02010609060101010101" pitchFamily="49" charset="-122"/>
                <a:ea typeface="仿宋" panose="02010609060101010101" pitchFamily="49" charset="-122"/>
              </a:rPr>
              <a:t>，甲谎称绑架乙，向乙的家属勒索“赎金”。</a:t>
            </a:r>
            <a:endParaRPr lang="zh-CN" altLang="en-US" sz="2000" dirty="0">
              <a:solidFill>
                <a:prstClr val="black"/>
              </a:solidFill>
              <a:latin typeface="仿宋" panose="02010609060101010101" pitchFamily="49" charset="-122"/>
              <a:ea typeface="仿宋" panose="02010609060101010101" pitchFamily="49"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C5B4E8E8-0326-9148-0313-CDE0879DEB47}"/>
              </a:ext>
            </a:extLst>
          </p:cNvPr>
          <p:cNvSpPr/>
          <p:nvPr/>
        </p:nvSpPr>
        <p:spPr>
          <a:xfrm>
            <a:off x="17462" y="332656"/>
            <a:ext cx="9109075" cy="6309420"/>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a:t>
            </a:r>
            <a:r>
              <a:rPr lang="en-US" altLang="zh-CN" sz="2400" b="1" dirty="0">
                <a:solidFill>
                  <a:srgbClr val="000000"/>
                </a:solidFill>
                <a:latin typeface="黑体" panose="02010609060101010101" pitchFamily="49" charset="-122"/>
                <a:ea typeface="黑体" panose="02010609060101010101" pitchFamily="49" charset="-122"/>
              </a:rPr>
              <a:t>2.</a:t>
            </a:r>
            <a:r>
              <a:rPr lang="zh-CN" altLang="en-US" sz="2400" b="1" dirty="0">
                <a:solidFill>
                  <a:srgbClr val="000000"/>
                </a:solidFill>
                <a:latin typeface="黑体" panose="02010609060101010101" pitchFamily="49" charset="-122"/>
                <a:ea typeface="黑体" panose="02010609060101010101" pitchFamily="49" charset="-122"/>
              </a:rPr>
              <a:t>犯罪客体对</a:t>
            </a:r>
            <a:r>
              <a:rPr lang="zh-CN" altLang="en-US" sz="2400" b="1" dirty="0">
                <a:solidFill>
                  <a:srgbClr val="0070C0"/>
                </a:solidFill>
                <a:latin typeface="黑体" panose="02010609060101010101" pitchFamily="49" charset="-122"/>
                <a:ea typeface="黑体" panose="02010609060101010101" pitchFamily="49" charset="-122"/>
              </a:rPr>
              <a:t>量刑</a:t>
            </a:r>
            <a:r>
              <a:rPr lang="zh-CN" altLang="en-US" sz="2400" b="1" dirty="0">
                <a:solidFill>
                  <a:srgbClr val="000000"/>
                </a:solidFill>
                <a:latin typeface="黑体" panose="02010609060101010101" pitchFamily="49" charset="-122"/>
                <a:ea typeface="黑体" panose="02010609060101010101" pitchFamily="49" charset="-122"/>
              </a:rPr>
              <a:t>的影响</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例如，拐卖妇女过程中又实施了奸淫被拐卖妇女的行为</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第</a:t>
            </a:r>
            <a:r>
              <a:rPr lang="en-US" altLang="zh-CN" sz="2400" dirty="0">
                <a:solidFill>
                  <a:srgbClr val="000000"/>
                </a:solidFill>
                <a:latin typeface="仿宋" panose="02010609060101010101" pitchFamily="49" charset="-122"/>
                <a:ea typeface="仿宋" panose="02010609060101010101" pitchFamily="49" charset="-122"/>
              </a:rPr>
              <a:t>240</a:t>
            </a:r>
            <a:r>
              <a:rPr lang="zh-CN" altLang="en-US" sz="2400" dirty="0">
                <a:solidFill>
                  <a:srgbClr val="000000"/>
                </a:solidFill>
                <a:latin typeface="仿宋" panose="02010609060101010101" pitchFamily="49" charset="-122"/>
                <a:ea typeface="仿宋" panose="02010609060101010101" pitchFamily="49" charset="-122"/>
              </a:rPr>
              <a:t>条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拐卖妇女、儿童罪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拐卖妇女、儿童的，处五年以上十年以下有期徒刑，并处罚金</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有下列情形之一的，</a:t>
            </a:r>
            <a:r>
              <a:rPr lang="zh-CN" altLang="en-US" sz="2400" b="1" dirty="0">
                <a:solidFill>
                  <a:srgbClr val="0070C0"/>
                </a:solidFill>
                <a:latin typeface="仿宋" panose="02010609060101010101" pitchFamily="49" charset="-122"/>
                <a:ea typeface="仿宋" panose="02010609060101010101" pitchFamily="49" charset="-122"/>
              </a:rPr>
              <a:t>处十年以上有期徒刑或者无期徒刑</a:t>
            </a:r>
            <a:r>
              <a:rPr lang="zh-CN" altLang="en-US" sz="2400" dirty="0">
                <a:solidFill>
                  <a:srgbClr val="000000"/>
                </a:solidFill>
                <a:latin typeface="仿宋" panose="02010609060101010101" pitchFamily="49" charset="-122"/>
                <a:ea typeface="仿宋" panose="02010609060101010101" pitchFamily="49" charset="-122"/>
              </a:rPr>
              <a:t>，并处罚金或者没收财产</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情节特别严重的，处死刑，并处没收财产：</a:t>
            </a:r>
          </a:p>
          <a:p>
            <a:pPr algn="just" eaLnBrk="1">
              <a:defRPr/>
            </a:pPr>
            <a:r>
              <a:rPr lang="zh-CN" altLang="en-US" sz="2400" b="1" dirty="0">
                <a:solidFill>
                  <a:srgbClr val="000000"/>
                </a:solidFill>
                <a:latin typeface="仿宋" panose="02010609060101010101" pitchFamily="49" charset="-122"/>
                <a:ea typeface="仿宋" panose="02010609060101010101" pitchFamily="49" charset="-122"/>
              </a:rPr>
              <a:t>    </a:t>
            </a:r>
            <a:r>
              <a:rPr lang="en-US" altLang="zh-CN" sz="2400" b="1" dirty="0">
                <a:solidFill>
                  <a:srgbClr val="0070C0"/>
                </a:solidFill>
                <a:latin typeface="仿宋" panose="02010609060101010101" pitchFamily="49" charset="-122"/>
                <a:ea typeface="仿宋" panose="02010609060101010101" pitchFamily="49" charset="-122"/>
              </a:rPr>
              <a:t>(</a:t>
            </a:r>
            <a:r>
              <a:rPr lang="zh-CN" altLang="en-US" sz="2400" b="1" dirty="0">
                <a:solidFill>
                  <a:srgbClr val="0070C0"/>
                </a:solidFill>
                <a:latin typeface="仿宋" panose="02010609060101010101" pitchFamily="49" charset="-122"/>
                <a:ea typeface="仿宋" panose="02010609060101010101" pitchFamily="49" charset="-122"/>
              </a:rPr>
              <a:t>三</a:t>
            </a:r>
            <a:r>
              <a:rPr lang="en-US" altLang="zh-CN" sz="2400" b="1" dirty="0">
                <a:solidFill>
                  <a:srgbClr val="0070C0"/>
                </a:solidFill>
                <a:latin typeface="仿宋" panose="02010609060101010101" pitchFamily="49" charset="-122"/>
                <a:ea typeface="仿宋" panose="02010609060101010101" pitchFamily="49" charset="-122"/>
              </a:rPr>
              <a:t>)</a:t>
            </a:r>
            <a:r>
              <a:rPr lang="zh-CN" altLang="en-US" sz="2400" b="1" dirty="0">
                <a:solidFill>
                  <a:srgbClr val="0070C0"/>
                </a:solidFill>
                <a:latin typeface="仿宋" panose="02010609060101010101" pitchFamily="49" charset="-122"/>
                <a:ea typeface="仿宋" panose="02010609060101010101" pitchFamily="49" charset="-122"/>
              </a:rPr>
              <a:t>奸淫被拐卖的妇女的</a:t>
            </a:r>
            <a:r>
              <a:rPr lang="en-US" altLang="zh-CN" sz="2400" b="1" dirty="0">
                <a:solidFill>
                  <a:srgbClr val="000000"/>
                </a:solidFill>
                <a:latin typeface="仿宋" panose="02010609060101010101" pitchFamily="49" charset="-122"/>
                <a:ea typeface="仿宋" panose="02010609060101010101" pitchFamily="49" charset="-122"/>
              </a:rPr>
              <a:t>;</a:t>
            </a: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3.</a:t>
            </a:r>
            <a:r>
              <a:rPr lang="zh-CN" altLang="en-US" sz="2400" b="1" dirty="0">
                <a:solidFill>
                  <a:srgbClr val="000000"/>
                </a:solidFill>
                <a:latin typeface="黑体" panose="02010609060101010101" pitchFamily="49" charset="-122"/>
                <a:ea typeface="黑体" panose="02010609060101010101" pitchFamily="49" charset="-122"/>
              </a:rPr>
              <a:t>犯罪客体对</a:t>
            </a:r>
            <a:r>
              <a:rPr lang="zh-CN" altLang="en-US" sz="2400" b="1" dirty="0">
                <a:solidFill>
                  <a:srgbClr val="0070C0"/>
                </a:solidFill>
                <a:latin typeface="黑体" panose="02010609060101010101" pitchFamily="49" charset="-122"/>
                <a:ea typeface="黑体" panose="02010609060101010101" pitchFamily="49" charset="-122"/>
              </a:rPr>
              <a:t>犯罪形态</a:t>
            </a:r>
            <a:r>
              <a:rPr lang="zh-CN" altLang="en-US" sz="2400" b="1" dirty="0">
                <a:solidFill>
                  <a:srgbClr val="000000"/>
                </a:solidFill>
                <a:latin typeface="黑体" panose="02010609060101010101" pitchFamily="49" charset="-122"/>
                <a:ea typeface="黑体" panose="02010609060101010101" pitchFamily="49" charset="-122"/>
              </a:rPr>
              <a:t>的影响</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，甲以出卖为目的控制妇女乙，但尚未卖出就被抓获。</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，绑架罪</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，甲持刀抢劫乙，将乙砍成轻伤，但乙身上无财物。</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4EFE6F0A-377A-60E2-0EEA-6F4F862E01D6}"/>
              </a:ext>
            </a:extLst>
          </p:cNvPr>
          <p:cNvSpPr/>
          <p:nvPr/>
        </p:nvSpPr>
        <p:spPr>
          <a:xfrm>
            <a:off x="25378" y="476672"/>
            <a:ext cx="8977188" cy="6155531"/>
          </a:xfrm>
          <a:prstGeom prst="rect">
            <a:avLst/>
          </a:prstGeom>
        </p:spPr>
        <p:txBody>
          <a:bodyPr wrap="square">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a:t>
            </a:r>
            <a:r>
              <a:rPr lang="en-US" altLang="zh-CN" sz="2400" b="1" dirty="0">
                <a:solidFill>
                  <a:srgbClr val="000000"/>
                </a:solidFill>
                <a:latin typeface="黑体" panose="02010609060101010101" pitchFamily="49" charset="-122"/>
                <a:ea typeface="黑体" panose="02010609060101010101" pitchFamily="49" charset="-122"/>
              </a:rPr>
              <a:t>4.</a:t>
            </a:r>
            <a:r>
              <a:rPr lang="zh-CN" altLang="en-US" sz="2400" b="1" dirty="0">
                <a:solidFill>
                  <a:srgbClr val="000000"/>
                </a:solidFill>
                <a:latin typeface="黑体" panose="02010609060101010101" pitchFamily="49" charset="-122"/>
                <a:ea typeface="黑体" panose="02010609060101010101" pitchFamily="49" charset="-122"/>
              </a:rPr>
              <a:t>犯罪客体对</a:t>
            </a:r>
            <a:r>
              <a:rPr lang="zh-CN" altLang="en-US" sz="2400" b="1" dirty="0">
                <a:solidFill>
                  <a:srgbClr val="0070C0"/>
                </a:solidFill>
                <a:latin typeface="黑体" panose="02010609060101010101" pitchFamily="49" charset="-122"/>
                <a:ea typeface="黑体" panose="02010609060101010101" pitchFamily="49" charset="-122"/>
              </a:rPr>
              <a:t>罪数</a:t>
            </a:r>
            <a:r>
              <a:rPr lang="zh-CN" altLang="en-US" sz="2400" b="1" dirty="0">
                <a:solidFill>
                  <a:srgbClr val="000000"/>
                </a:solidFill>
                <a:latin typeface="黑体" panose="02010609060101010101" pitchFamily="49" charset="-122"/>
                <a:ea typeface="黑体" panose="02010609060101010101" pitchFamily="49" charset="-122"/>
              </a:rPr>
              <a:t>的影响</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1000" b="1" dirty="0">
                <a:solidFill>
                  <a:srgbClr val="000000"/>
                </a:solidFill>
                <a:latin typeface="+mn-ea"/>
                <a:ea typeface="+mn-ea"/>
              </a:rPr>
              <a:t>    </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对案件事实的分析既要</a:t>
            </a:r>
            <a:r>
              <a:rPr lang="zh-CN" altLang="en-US" sz="2400" dirty="0">
                <a:solidFill>
                  <a:srgbClr val="0070C0"/>
                </a:solidFill>
                <a:latin typeface="黑体" panose="02010609060101010101" pitchFamily="49" charset="-122"/>
                <a:ea typeface="黑体" panose="02010609060101010101" pitchFamily="49" charset="-122"/>
              </a:rPr>
              <a:t>全面评价</a:t>
            </a:r>
            <a:r>
              <a:rPr lang="zh-CN" altLang="en-US" sz="2400" dirty="0">
                <a:solidFill>
                  <a:srgbClr val="000000"/>
                </a:solidFill>
                <a:latin typeface="黑体" panose="02010609060101010101" pitchFamily="49" charset="-122"/>
                <a:ea typeface="黑体" panose="02010609060101010101" pitchFamily="49" charset="-122"/>
              </a:rPr>
              <a:t>，又要</a:t>
            </a:r>
            <a:r>
              <a:rPr lang="zh-CN" altLang="en-US" sz="2400" dirty="0">
                <a:solidFill>
                  <a:srgbClr val="0070C0"/>
                </a:solidFill>
                <a:latin typeface="黑体" panose="02010609060101010101" pitchFamily="49" charset="-122"/>
                <a:ea typeface="黑体" panose="02010609060101010101" pitchFamily="49" charset="-122"/>
              </a:rPr>
              <a:t>禁止重复评价</a:t>
            </a:r>
            <a:r>
              <a:rPr lang="zh-CN" altLang="en-US" sz="2400" dirty="0">
                <a:solidFill>
                  <a:srgbClr val="000000"/>
                </a:solidFill>
                <a:latin typeface="黑体" panose="02010609060101010101" pitchFamily="49" charset="-122"/>
                <a:ea typeface="黑体" panose="02010609060101010101" pitchFamily="49" charset="-122"/>
              </a:rPr>
              <a:t>。如果两个行为侵犯两个不同的客体，原则上要数罪并罚，否则会遗漏评价。如果两个行为侵犯相同的客体（或者客体之间存在包含关系），通常认定为一罪即可做到全面评价。</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绑架乙（女）向其家人勒索财物，又临时起意对乙实施强奸。甲先后实施两个行为：一是绑架行为（绑架罪），二是强奸行为（强奸罪）。由于两罪侵害了不同的客体，故对甲应当以绑架罪与强奸罪实行数罪并罚。</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以抚养为目的，拐骗儿童乙，因感觉麻烦又将乙卖给别人。甲先后实施两个行为：一是拐骗儿童的行为（拐骗儿童罪），二是拐卖儿童的行为（拐卖儿童罪）。由于两罪侵害的客体有包含关系，故对甲不需要实行数罪并罚，应当以拐卖儿童罪论处。</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69479711-1014-74BA-AEF7-E2928B314A6D}"/>
              </a:ext>
            </a:extLst>
          </p:cNvPr>
          <p:cNvSpPr/>
          <p:nvPr/>
        </p:nvSpPr>
        <p:spPr>
          <a:xfrm>
            <a:off x="-24711" y="209525"/>
            <a:ext cx="9109075" cy="6617196"/>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a:t>
            </a: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五、犯罪客体与犯罪对象</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犯罪对象，是指刑法规定的犯罪行为</a:t>
            </a:r>
            <a:r>
              <a:rPr lang="zh-CN" altLang="en-US" sz="2400" dirty="0">
                <a:solidFill>
                  <a:srgbClr val="0070C0"/>
                </a:solidFill>
                <a:latin typeface="黑体" panose="02010609060101010101" pitchFamily="49" charset="-122"/>
                <a:ea typeface="黑体" panose="02010609060101010101" pitchFamily="49" charset="-122"/>
              </a:rPr>
              <a:t>所侵犯或直接指向的具体人、物或信息</a:t>
            </a:r>
            <a:r>
              <a:rPr lang="zh-CN" altLang="en-US" sz="2400" dirty="0">
                <a:solidFill>
                  <a:srgbClr val="000000"/>
                </a:solidFill>
                <a:latin typeface="黑体" panose="02010609060101010101" pitchFamily="49" charset="-122"/>
                <a:ea typeface="黑体" panose="02010609060101010101" pitchFamily="49" charset="-122"/>
              </a:rPr>
              <a:t>，是犯罪构成</a:t>
            </a:r>
            <a:r>
              <a:rPr lang="zh-CN" altLang="en-US" sz="2400" dirty="0">
                <a:solidFill>
                  <a:srgbClr val="0070C0"/>
                </a:solidFill>
                <a:latin typeface="黑体" panose="02010609060101010101" pitchFamily="49" charset="-122"/>
                <a:ea typeface="黑体" panose="02010609060101010101" pitchFamily="49" charset="-122"/>
              </a:rPr>
              <a:t>客观方面</a:t>
            </a:r>
            <a:r>
              <a:rPr lang="zh-CN" altLang="en-US" sz="2400" dirty="0">
                <a:solidFill>
                  <a:srgbClr val="000000"/>
                </a:solidFill>
                <a:latin typeface="黑体" panose="02010609060101010101" pitchFamily="49" charset="-122"/>
                <a:ea typeface="黑体" panose="02010609060101010101" pitchFamily="49" charset="-122"/>
              </a:rPr>
              <a:t>的</a:t>
            </a:r>
            <a:r>
              <a:rPr lang="zh-CN" altLang="en-US" sz="2400" dirty="0">
                <a:solidFill>
                  <a:srgbClr val="0070C0"/>
                </a:solidFill>
                <a:latin typeface="黑体" panose="02010609060101010101" pitchFamily="49" charset="-122"/>
                <a:ea typeface="黑体" panose="02010609060101010101" pitchFamily="49" charset="-122"/>
              </a:rPr>
              <a:t>选择性要素</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故意杀人罪、盗窃枪支罪、猥亵儿童罪、贪污罪（</a:t>
            </a:r>
            <a:r>
              <a:rPr lang="zh-CN" altLang="en-US" sz="2400" dirty="0">
                <a:solidFill>
                  <a:srgbClr val="0070C0"/>
                </a:solidFill>
                <a:latin typeface="仿宋" panose="02010609060101010101" pitchFamily="49" charset="-122"/>
                <a:ea typeface="仿宋" panose="02010609060101010101" pitchFamily="49" charset="-122"/>
              </a:rPr>
              <a:t>有对象</a:t>
            </a:r>
            <a:r>
              <a:rPr lang="zh-CN" altLang="en-US" sz="2400" dirty="0">
                <a:solidFill>
                  <a:srgbClr val="000000"/>
                </a:solidFill>
                <a:latin typeface="仿宋" panose="02010609060101010101" pitchFamily="49" charset="-122"/>
                <a:ea typeface="仿宋"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重婚罪、偷越国边境罪、脱逃罪（</a:t>
            </a:r>
            <a:r>
              <a:rPr lang="zh-CN" altLang="en-US" sz="2400" dirty="0">
                <a:solidFill>
                  <a:srgbClr val="0070C0"/>
                </a:solidFill>
                <a:latin typeface="仿宋" panose="02010609060101010101" pitchFamily="49" charset="-122"/>
                <a:ea typeface="仿宋" panose="02010609060101010101" pitchFamily="49" charset="-122"/>
              </a:rPr>
              <a:t>无对象</a:t>
            </a:r>
            <a:r>
              <a:rPr lang="zh-CN" altLang="en-US" sz="2400" dirty="0">
                <a:solidFill>
                  <a:srgbClr val="000000"/>
                </a:solidFill>
                <a:latin typeface="仿宋" panose="02010609060101010101" pitchFamily="49" charset="-122"/>
                <a:ea typeface="仿宋"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强奸幼女、抢劫救灾物资（</a:t>
            </a:r>
            <a:r>
              <a:rPr lang="zh-CN" altLang="en-US" sz="2400" dirty="0">
                <a:solidFill>
                  <a:srgbClr val="0070C0"/>
                </a:solidFill>
                <a:latin typeface="仿宋" panose="02010609060101010101" pitchFamily="49" charset="-122"/>
                <a:ea typeface="仿宋" panose="02010609060101010101" pitchFamily="49" charset="-122"/>
              </a:rPr>
              <a:t>量刑</a:t>
            </a:r>
            <a:r>
              <a:rPr lang="zh-CN" altLang="en-US" sz="2400" dirty="0">
                <a:solidFill>
                  <a:srgbClr val="000000"/>
                </a:solidFill>
                <a:latin typeface="仿宋" panose="02010609060101010101" pitchFamily="49" charset="-122"/>
                <a:ea typeface="仿宋"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prstClr val="black"/>
                </a:solidFill>
                <a:latin typeface="+mn-ea"/>
                <a:ea typeface="+mn-ea"/>
              </a:rPr>
              <a:t>    </a:t>
            </a:r>
          </a:p>
          <a:p>
            <a:pPr algn="just" eaLnBrk="1">
              <a:defRPr/>
            </a:pPr>
            <a:r>
              <a:rPr lang="en-US" altLang="zh-CN" sz="2400" dirty="0">
                <a:solidFill>
                  <a:prstClr val="black"/>
                </a:solidFill>
                <a:latin typeface="+mn-ea"/>
                <a:ea typeface="+mn-ea"/>
              </a:rPr>
              <a:t>    </a:t>
            </a:r>
            <a:r>
              <a:rPr lang="zh-CN" altLang="en-US" sz="2400" b="1" dirty="0">
                <a:solidFill>
                  <a:prstClr val="black"/>
                </a:solidFill>
                <a:latin typeface="黑体" panose="02010609060101010101" pitchFamily="49" charset="-122"/>
                <a:ea typeface="黑体" panose="02010609060101010101" pitchFamily="49" charset="-122"/>
              </a:rPr>
              <a:t>犯罪对象与组成犯罪之物不同。</a:t>
            </a:r>
            <a:r>
              <a:rPr lang="zh-CN" altLang="en-US" sz="2400" dirty="0">
                <a:solidFill>
                  <a:prstClr val="black"/>
                </a:solidFill>
                <a:latin typeface="仿宋" panose="02010609060101010101" pitchFamily="49" charset="-122"/>
                <a:ea typeface="仿宋" panose="02010609060101010101" pitchFamily="49" charset="-122"/>
              </a:rPr>
              <a:t>例如，用于贿赂、赌博的财物，是组成贿赂罪、赌博罪之物，不是犯罪对象。</a:t>
            </a:r>
            <a:endParaRPr lang="en-US" altLang="zh-CN" sz="2400" dirty="0">
              <a:solidFill>
                <a:prstClr val="black"/>
              </a:solidFill>
              <a:latin typeface="仿宋" panose="02010609060101010101" pitchFamily="49" charset="-122"/>
              <a:ea typeface="仿宋" panose="02010609060101010101" pitchFamily="49" charset="-122"/>
            </a:endParaRPr>
          </a:p>
          <a:p>
            <a:pPr algn="just" eaLnBrk="1">
              <a:defRPr/>
            </a:pPr>
            <a:endParaRPr lang="en-US" altLang="zh-CN" sz="1000" b="1" dirty="0">
              <a:solidFill>
                <a:prstClr val="black"/>
              </a:solidFill>
              <a:latin typeface="+mn-ea"/>
              <a:ea typeface="+mn-ea"/>
            </a:endParaRPr>
          </a:p>
          <a:p>
            <a:pPr algn="just" eaLnBrk="1">
              <a:defRPr/>
            </a:pPr>
            <a:r>
              <a:rPr lang="en-US" altLang="zh-CN" sz="2400" b="1" dirty="0">
                <a:solidFill>
                  <a:prstClr val="black"/>
                </a:solidFill>
                <a:latin typeface="+mn-ea"/>
                <a:ea typeface="+mn-ea"/>
              </a:rPr>
              <a:t>    </a:t>
            </a:r>
            <a:r>
              <a:rPr lang="zh-CN" altLang="en-US" sz="2400" b="1" dirty="0">
                <a:solidFill>
                  <a:prstClr val="black"/>
                </a:solidFill>
                <a:latin typeface="黑体" panose="02010609060101010101" pitchFamily="49" charset="-122"/>
                <a:ea typeface="黑体" panose="02010609060101010101" pitchFamily="49" charset="-122"/>
              </a:rPr>
              <a:t>犯罪对象与犯罪所生之物不同。</a:t>
            </a:r>
            <a:r>
              <a:rPr lang="zh-CN" altLang="en-US" sz="2400" dirty="0">
                <a:solidFill>
                  <a:prstClr val="black"/>
                </a:solidFill>
                <a:latin typeface="仿宋" panose="02010609060101010101" pitchFamily="49" charset="-122"/>
                <a:ea typeface="仿宋" panose="02010609060101010101" pitchFamily="49" charset="-122"/>
              </a:rPr>
              <a:t>例如，伪造的文书、制造的毒品等，不是犯罪对象；在走私、贩卖、运输、制造毒品罪中，相对于走私、贩卖、运输而言，毒品是犯罪对象，但对于制造而言，毒品是犯罪行为孳生之物。</a:t>
            </a:r>
            <a:endParaRPr lang="en-US" altLang="zh-CN" sz="2400" dirty="0">
              <a:solidFill>
                <a:prstClr val="black"/>
              </a:solidFill>
              <a:latin typeface="仿宋" panose="02010609060101010101" pitchFamily="49" charset="-122"/>
              <a:ea typeface="仿宋" panose="02010609060101010101" pitchFamily="49" charset="-122"/>
            </a:endParaRPr>
          </a:p>
          <a:p>
            <a:pPr algn="just" eaLnBrk="1">
              <a:defRPr/>
            </a:pPr>
            <a:endParaRPr lang="en-US" altLang="zh-CN" sz="1000" dirty="0">
              <a:solidFill>
                <a:prstClr val="black"/>
              </a:solidFill>
              <a:latin typeface="仿宋" panose="02010609060101010101" pitchFamily="49" charset="-122"/>
              <a:ea typeface="仿宋" panose="02010609060101010101" pitchFamily="49" charset="-122"/>
            </a:endParaRPr>
          </a:p>
          <a:p>
            <a:pPr algn="just" eaLnBrk="1">
              <a:defRPr/>
            </a:pPr>
            <a:r>
              <a:rPr lang="en-US" altLang="zh-CN" sz="2400" dirty="0">
                <a:solidFill>
                  <a:prstClr val="black"/>
                </a:solidFill>
                <a:latin typeface="仿宋" panose="02010609060101010101" pitchFamily="49" charset="-122"/>
                <a:ea typeface="仿宋" panose="02010609060101010101" pitchFamily="49" charset="-122"/>
              </a:rPr>
              <a:t>    </a:t>
            </a:r>
            <a:r>
              <a:rPr lang="zh-CN" altLang="en-US" sz="2400" b="1" dirty="0">
                <a:solidFill>
                  <a:prstClr val="black"/>
                </a:solidFill>
                <a:latin typeface="黑体" panose="02010609060101010101" pitchFamily="49" charset="-122"/>
                <a:ea typeface="黑体" panose="02010609060101010101" pitchFamily="49" charset="-122"/>
              </a:rPr>
              <a:t>犯罪对象与犯罪所用之物不同。</a:t>
            </a:r>
            <a:r>
              <a:rPr lang="zh-CN" altLang="en-US" sz="2400" dirty="0">
                <a:solidFill>
                  <a:prstClr val="black"/>
                </a:solidFill>
                <a:latin typeface="仿宋" panose="02010609060101010101" pitchFamily="49" charset="-122"/>
                <a:ea typeface="仿宋" panose="02010609060101010101" pitchFamily="49" charset="-122"/>
              </a:rPr>
              <a:t>例如，持枪杀人时，枪支是犯罪所用之物（犯罪工具），人才是犯罪对象；使用伪造的信用卡诈骗，伪造的信用卡是犯罪工具，他人的财物是犯罪对象。</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CB97CB0F-A097-E514-5750-373D388440E1}"/>
              </a:ext>
            </a:extLst>
          </p:cNvPr>
          <p:cNvSpPr/>
          <p:nvPr/>
        </p:nvSpPr>
        <p:spPr>
          <a:xfrm>
            <a:off x="-36512" y="150312"/>
            <a:ext cx="9109075" cy="6678751"/>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a:t>
            </a: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（一）犯罪客体与犯罪对象的联系</a:t>
            </a: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二者是</a:t>
            </a:r>
            <a:r>
              <a:rPr lang="zh-CN" altLang="en-US" sz="2400" dirty="0">
                <a:solidFill>
                  <a:srgbClr val="0070C0"/>
                </a:solidFill>
                <a:latin typeface="黑体" panose="02010609060101010101" pitchFamily="49" charset="-122"/>
                <a:ea typeface="黑体" panose="02010609060101010101" pitchFamily="49" charset="-122"/>
              </a:rPr>
              <a:t>现象与本质</a:t>
            </a:r>
            <a:r>
              <a:rPr lang="zh-CN" altLang="en-US" sz="2400" dirty="0">
                <a:solidFill>
                  <a:srgbClr val="000000"/>
                </a:solidFill>
                <a:latin typeface="黑体" panose="02010609060101010101" pitchFamily="49" charset="-122"/>
                <a:ea typeface="黑体" panose="02010609060101010101" pitchFamily="49" charset="-122"/>
              </a:rPr>
              <a:t>的关系。</a:t>
            </a:r>
            <a:r>
              <a:rPr lang="zh-CN" altLang="en-US" sz="2400" dirty="0">
                <a:solidFill>
                  <a:srgbClr val="000000"/>
                </a:solidFill>
                <a:latin typeface="仿宋" panose="02010609060101010101" pitchFamily="49" charset="-122"/>
                <a:ea typeface="仿宋" panose="02010609060101010101" pitchFamily="49" charset="-122"/>
              </a:rPr>
              <a:t>例如，抢劫罪、盗窃罪的对象是公私财物，它们的犯罪客体是财产的所有权。</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犯罪客体存在于犯罪对象之中，揭示犯罪的</a:t>
            </a:r>
            <a:r>
              <a:rPr lang="zh-CN" altLang="en-US" sz="2400" dirty="0">
                <a:solidFill>
                  <a:srgbClr val="0070C0"/>
                </a:solidFill>
                <a:latin typeface="黑体" panose="02010609060101010101" pitchFamily="49" charset="-122"/>
                <a:ea typeface="黑体" panose="02010609060101010101" pitchFamily="49" charset="-122"/>
              </a:rPr>
              <a:t>本质</a:t>
            </a:r>
            <a:r>
              <a:rPr lang="zh-CN" altLang="en-US" sz="2400" dirty="0">
                <a:solidFill>
                  <a:srgbClr val="000000"/>
                </a:solidFill>
                <a:latin typeface="黑体" panose="02010609060101010101" pitchFamily="49" charset="-122"/>
                <a:ea typeface="黑体" panose="02010609060101010101" pitchFamily="49" charset="-122"/>
              </a:rPr>
              <a:t>，而犯罪对象是它的</a:t>
            </a:r>
            <a:r>
              <a:rPr lang="zh-CN" altLang="en-US" sz="2400" dirty="0">
                <a:solidFill>
                  <a:srgbClr val="0070C0"/>
                </a:solidFill>
                <a:latin typeface="黑体" panose="02010609060101010101" pitchFamily="49" charset="-122"/>
                <a:ea typeface="黑体" panose="02010609060101010101" pitchFamily="49" charset="-122"/>
              </a:rPr>
              <a:t>载体</a:t>
            </a:r>
            <a:r>
              <a:rPr lang="zh-CN" altLang="en-US" sz="2400" dirty="0">
                <a:solidFill>
                  <a:srgbClr val="000000"/>
                </a:solidFill>
                <a:latin typeface="黑体" panose="02010609060101010101" pitchFamily="49" charset="-122"/>
                <a:ea typeface="黑体" panose="02010609060101010101" pitchFamily="49" charset="-122"/>
              </a:rPr>
              <a:t>。犯罪行为对犯罪客体的侵害，往往是通过侵犯犯罪对象来实现。</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（二）犯罪客体与犯罪对象的区别</a:t>
            </a: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犯罪客体是犯罪构成的</a:t>
            </a:r>
            <a:r>
              <a:rPr lang="zh-CN" altLang="en-US" sz="2400" dirty="0">
                <a:solidFill>
                  <a:srgbClr val="0070C0"/>
                </a:solidFill>
                <a:latin typeface="黑体" panose="02010609060101010101" pitchFamily="49" charset="-122"/>
                <a:ea typeface="黑体" panose="02010609060101010101" pitchFamily="49" charset="-122"/>
              </a:rPr>
              <a:t>必备要件</a:t>
            </a:r>
            <a:r>
              <a:rPr lang="zh-CN" altLang="en-US" sz="2400" dirty="0">
                <a:solidFill>
                  <a:srgbClr val="000000"/>
                </a:solidFill>
                <a:latin typeface="黑体" panose="02010609060101010101" pitchFamily="49" charset="-122"/>
                <a:ea typeface="黑体" panose="02010609060101010101" pitchFamily="49" charset="-122"/>
              </a:rPr>
              <a:t>，而犯罪对象仅是犯罪客观方面的</a:t>
            </a:r>
            <a:r>
              <a:rPr lang="zh-CN" altLang="en-US" sz="2400" dirty="0">
                <a:solidFill>
                  <a:srgbClr val="0070C0"/>
                </a:solidFill>
                <a:latin typeface="黑体" panose="02010609060101010101" pitchFamily="49" charset="-122"/>
                <a:ea typeface="黑体" panose="02010609060101010101" pitchFamily="49" charset="-122"/>
              </a:rPr>
              <a:t>选择性要素</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任何犯罪都</a:t>
            </a:r>
            <a:r>
              <a:rPr lang="zh-CN" altLang="en-US" sz="2400" dirty="0">
                <a:solidFill>
                  <a:srgbClr val="0070C0"/>
                </a:solidFill>
                <a:latin typeface="黑体" panose="02010609060101010101" pitchFamily="49" charset="-122"/>
                <a:ea typeface="黑体" panose="02010609060101010101" pitchFamily="49" charset="-122"/>
              </a:rPr>
              <a:t>必然侵害</a:t>
            </a:r>
            <a:r>
              <a:rPr lang="zh-CN" altLang="en-US" sz="2400" dirty="0">
                <a:solidFill>
                  <a:srgbClr val="000000"/>
                </a:solidFill>
                <a:latin typeface="黑体" panose="02010609060101010101" pitchFamily="49" charset="-122"/>
                <a:ea typeface="黑体" panose="02010609060101010101" pitchFamily="49" charset="-122"/>
              </a:rPr>
              <a:t>一定的社会利益，即侵害一定的客体，但是犯罪对象</a:t>
            </a:r>
            <a:r>
              <a:rPr lang="zh-CN" altLang="en-US" sz="2400" dirty="0">
                <a:solidFill>
                  <a:srgbClr val="0070C0"/>
                </a:solidFill>
                <a:latin typeface="黑体" panose="02010609060101010101" pitchFamily="49" charset="-122"/>
                <a:ea typeface="黑体" panose="02010609060101010101" pitchFamily="49" charset="-122"/>
              </a:rPr>
              <a:t>不一定受到犯罪的侵害</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盗窃罪的犯罪对象是他人的财物，在犯罪过程中不一定遭到毁坏。</a:t>
            </a: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prstClr val="black"/>
                </a:solidFill>
                <a:latin typeface="黑体" panose="02010609060101010101" pitchFamily="49" charset="-122"/>
                <a:ea typeface="黑体" panose="02010609060101010101" pitchFamily="49" charset="-122"/>
              </a:rPr>
              <a:t>    3.</a:t>
            </a:r>
            <a:r>
              <a:rPr lang="zh-CN" altLang="en-US" sz="2400" dirty="0">
                <a:solidFill>
                  <a:prstClr val="black"/>
                </a:solidFill>
                <a:latin typeface="黑体" panose="02010609060101010101" pitchFamily="49" charset="-122"/>
                <a:ea typeface="黑体" panose="02010609060101010101" pitchFamily="49" charset="-122"/>
              </a:rPr>
              <a:t>犯罪客体</a:t>
            </a:r>
            <a:r>
              <a:rPr lang="zh-CN" altLang="en-US" sz="2400" dirty="0">
                <a:solidFill>
                  <a:srgbClr val="0070C0"/>
                </a:solidFill>
                <a:latin typeface="黑体" panose="02010609060101010101" pitchFamily="49" charset="-122"/>
                <a:ea typeface="黑体" panose="02010609060101010101" pitchFamily="49" charset="-122"/>
              </a:rPr>
              <a:t>决定</a:t>
            </a:r>
            <a:r>
              <a:rPr lang="zh-CN" altLang="en-US" sz="2400" dirty="0">
                <a:solidFill>
                  <a:prstClr val="black"/>
                </a:solidFill>
                <a:latin typeface="黑体" panose="02010609060101010101" pitchFamily="49" charset="-122"/>
                <a:ea typeface="黑体" panose="02010609060101010101" pitchFamily="49" charset="-122"/>
              </a:rPr>
              <a:t>犯罪性质，犯罪对象则未必。</a:t>
            </a:r>
            <a:endParaRPr lang="en-US" altLang="zh-CN" sz="2400" dirty="0">
              <a:solidFill>
                <a:prstClr val="black"/>
              </a:solidFill>
              <a:latin typeface="黑体" panose="02010609060101010101" pitchFamily="49" charset="-122"/>
              <a:ea typeface="黑体" panose="02010609060101010101" pitchFamily="49" charset="-122"/>
            </a:endParaRPr>
          </a:p>
          <a:p>
            <a:pPr algn="just" eaLnBrk="1">
              <a:defRPr/>
            </a:pPr>
            <a:r>
              <a:rPr lang="en-US" altLang="zh-CN" sz="2400" dirty="0">
                <a:solidFill>
                  <a:prstClr val="black"/>
                </a:solidFill>
                <a:latin typeface="仿宋" panose="02010609060101010101" pitchFamily="49" charset="-122"/>
                <a:ea typeface="仿宋" panose="02010609060101010101" pitchFamily="49" charset="-122"/>
              </a:rPr>
              <a:t>    </a:t>
            </a:r>
            <a:r>
              <a:rPr lang="zh-CN" altLang="en-US" sz="2400" dirty="0">
                <a:solidFill>
                  <a:prstClr val="black"/>
                </a:solidFill>
                <a:latin typeface="仿宋" panose="02010609060101010101" pitchFamily="49" charset="-122"/>
                <a:ea typeface="仿宋" panose="02010609060101010101" pitchFamily="49" charset="-122"/>
              </a:rPr>
              <a:t>同样是盗窃电线，甲盗窃的是库房里备用的电线，乙盗窃的是输电线路上正在使用中的电线。</a:t>
            </a:r>
            <a:endParaRPr lang="en-US" altLang="zh-CN" sz="2400" dirty="0">
              <a:solidFill>
                <a:prstClr val="black"/>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4.</a:t>
            </a:r>
            <a:r>
              <a:rPr lang="zh-CN" altLang="en-US" sz="2400" dirty="0">
                <a:solidFill>
                  <a:srgbClr val="000000"/>
                </a:solidFill>
                <a:latin typeface="黑体" panose="02010609060101010101" pitchFamily="49" charset="-122"/>
                <a:ea typeface="黑体" panose="02010609060101010101" pitchFamily="49" charset="-122"/>
              </a:rPr>
              <a:t>犯罪客体是犯罪</a:t>
            </a:r>
            <a:r>
              <a:rPr lang="zh-CN" altLang="en-US" sz="2400" dirty="0">
                <a:solidFill>
                  <a:srgbClr val="0070C0"/>
                </a:solidFill>
                <a:latin typeface="黑体" panose="02010609060101010101" pitchFamily="49" charset="-122"/>
                <a:ea typeface="黑体" panose="02010609060101010101" pitchFamily="49" charset="-122"/>
              </a:rPr>
              <a:t>分类的基础，</a:t>
            </a:r>
            <a:r>
              <a:rPr lang="zh-CN" altLang="en-US" sz="2400" dirty="0">
                <a:solidFill>
                  <a:srgbClr val="000000"/>
                </a:solidFill>
                <a:latin typeface="黑体" panose="02010609060101010101" pitchFamily="49" charset="-122"/>
                <a:ea typeface="黑体" panose="02010609060101010101" pitchFamily="49" charset="-122"/>
              </a:rPr>
              <a:t>犯罪对象则不是。</a:t>
            </a:r>
            <a:endParaRPr lang="zh-CN" altLang="en-US" sz="2400" dirty="0">
              <a:solidFill>
                <a:prstClr val="black"/>
              </a:solidFill>
              <a:latin typeface="黑体" panose="02010609060101010101" pitchFamily="49" charset="-122"/>
              <a:ea typeface="黑体" panose="02010609060101010101" pitchFamily="49"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EEE1E81-32D2-883C-2DE6-64D8889C6C7C}"/>
              </a:ext>
            </a:extLst>
          </p:cNvPr>
          <p:cNvSpPr/>
          <p:nvPr/>
        </p:nvSpPr>
        <p:spPr>
          <a:xfrm>
            <a:off x="-16474" y="243512"/>
            <a:ext cx="9109075" cy="6093976"/>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一、犯罪客体的概念</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犯罪活动侵害的、为刑法所保护的</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社会利益（社会关系说、法益说）</a:t>
            </a:r>
            <a:r>
              <a:rPr lang="zh-CN" altLang="en-US" sz="2400" dirty="0">
                <a:solidFill>
                  <a:srgbClr val="000000"/>
                </a:solidFill>
                <a:latin typeface="黑体" panose="02010609060101010101" pitchFamily="49" charset="-122"/>
                <a:ea typeface="黑体" panose="02010609060101010101" pitchFamily="49" charset="-122"/>
              </a:rPr>
              <a:t>。犯罪客体是犯罪构成的</a:t>
            </a:r>
            <a:r>
              <a:rPr lang="zh-CN" altLang="en-US" sz="2400" dirty="0">
                <a:solidFill>
                  <a:srgbClr val="0070C0"/>
                </a:solidFill>
                <a:latin typeface="黑体" panose="02010609060101010101" pitchFamily="49" charset="-122"/>
                <a:ea typeface="黑体" panose="02010609060101010101" pitchFamily="49" charset="-122"/>
              </a:rPr>
              <a:t>必备要件之一</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1.</a:t>
            </a:r>
            <a:r>
              <a:rPr lang="zh-CN" altLang="en-US" sz="2400" b="1" dirty="0">
                <a:solidFill>
                  <a:srgbClr val="000000"/>
                </a:solidFill>
                <a:latin typeface="黑体" panose="02010609060101010101" pitchFamily="49" charset="-122"/>
                <a:ea typeface="黑体" panose="02010609060101010101" pitchFamily="49" charset="-122"/>
              </a:rPr>
              <a:t>犯罪客体是某种</a:t>
            </a:r>
            <a:r>
              <a:rPr lang="zh-CN" altLang="en-US" sz="2400" b="1" dirty="0">
                <a:solidFill>
                  <a:srgbClr val="0070C0"/>
                </a:solidFill>
                <a:latin typeface="黑体" panose="02010609060101010101" pitchFamily="49" charset="-122"/>
                <a:ea typeface="黑体" panose="02010609060101010101" pitchFamily="49" charset="-122"/>
              </a:rPr>
              <a:t>社会生活利益（</a:t>
            </a:r>
            <a:r>
              <a:rPr lang="zh-CN" altLang="en-US" sz="2400" b="1" dirty="0">
                <a:solidFill>
                  <a:srgbClr val="0070C0"/>
                </a:solidFill>
                <a:highlight>
                  <a:srgbClr val="FFFF00"/>
                </a:highlight>
                <a:latin typeface="黑体" panose="02010609060101010101" pitchFamily="49" charset="-122"/>
                <a:ea typeface="黑体" panose="02010609060101010101" pitchFamily="49" charset="-122"/>
              </a:rPr>
              <a:t>社会关系 法益</a:t>
            </a:r>
            <a:r>
              <a:rPr lang="zh-CN" altLang="en-US" sz="2400" b="1" dirty="0">
                <a:solidFill>
                  <a:srgbClr val="0070C0"/>
                </a:solidFill>
                <a:latin typeface="黑体" panose="02010609060101010101" pitchFamily="49" charset="-122"/>
                <a:ea typeface="黑体" panose="02010609060101010101" pitchFamily="49" charset="-122"/>
              </a:rPr>
              <a:t>）</a:t>
            </a:r>
            <a:endParaRPr lang="en-US" altLang="zh-CN" sz="2400" b="1"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所谓社会生活利益，就是指在共同的社会生活中能够满足人们生存和发展需要的东西，利益是极为广泛的、多层次的。</a:t>
            </a:r>
            <a:r>
              <a:rPr lang="zh-CN" altLang="en-US" sz="2400" dirty="0">
                <a:solidFill>
                  <a:srgbClr val="000000"/>
                </a:solidFill>
                <a:latin typeface="仿宋" panose="02010609060101010101" pitchFamily="49" charset="-122"/>
                <a:ea typeface="仿宋" panose="02010609060101010101" pitchFamily="49" charset="-122"/>
              </a:rPr>
              <a:t>比如国家利益、社会利益和个人利益，政治利益，经济利益，国家安全，公共安全，个人的人身、名誉、自由和财产利益等。</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b="1" dirty="0">
                <a:solidFill>
                  <a:srgbClr val="000000"/>
                </a:solidFill>
                <a:latin typeface="黑体" panose="02010609060101010101" pitchFamily="49" charset="-122"/>
                <a:ea typeface="黑体" panose="02010609060101010101" pitchFamily="49" charset="-122"/>
              </a:rPr>
              <a:t>2.</a:t>
            </a:r>
            <a:r>
              <a:rPr lang="zh-CN" altLang="en-US" sz="2400" b="1" dirty="0">
                <a:solidFill>
                  <a:srgbClr val="000000"/>
                </a:solidFill>
                <a:latin typeface="黑体" panose="02010609060101010101" pitchFamily="49" charset="-122"/>
                <a:ea typeface="黑体" panose="02010609060101010101" pitchFamily="49" charset="-122"/>
              </a:rPr>
              <a:t>犯罪客体是刑法所保护的社会生活利益（</a:t>
            </a:r>
            <a:r>
              <a:rPr lang="zh-CN" altLang="en-US" sz="2400" b="1" dirty="0">
                <a:solidFill>
                  <a:srgbClr val="000000"/>
                </a:solidFill>
                <a:highlight>
                  <a:srgbClr val="FFFF00"/>
                </a:highlight>
                <a:latin typeface="黑体" panose="02010609060101010101" pitchFamily="49" charset="-122"/>
                <a:ea typeface="黑体" panose="02010609060101010101" pitchFamily="49" charset="-122"/>
              </a:rPr>
              <a:t>公共利益</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刑法的目的和任务就是要保护</a:t>
            </a:r>
            <a:r>
              <a:rPr lang="zh-CN" altLang="en-US" sz="2400" dirty="0">
                <a:solidFill>
                  <a:srgbClr val="0070C0"/>
                </a:solidFill>
                <a:latin typeface="黑体" panose="02010609060101010101" pitchFamily="49" charset="-122"/>
                <a:ea typeface="黑体" panose="02010609060101010101" pitchFamily="49" charset="-122"/>
              </a:rPr>
              <a:t>重大的社会公共利益</a:t>
            </a:r>
            <a:r>
              <a:rPr lang="zh-CN" altLang="en-US" sz="2400" dirty="0">
                <a:solidFill>
                  <a:srgbClr val="000000"/>
                </a:solidFill>
                <a:latin typeface="黑体" panose="02010609060101010101" pitchFamily="49" charset="-122"/>
                <a:ea typeface="黑体" panose="02010609060101010101" pitchFamily="49" charset="-122"/>
              </a:rPr>
              <a:t>，使其免受不法行为的侵害，从而维护社会生活秩序。有些社会关系如邻里关系、恋爱关系等，是由道德规范或者一般法律规范来调整的，不能成为犯罪客体。刑法所保护的法益随着社会生活的</a:t>
            </a:r>
            <a:r>
              <a:rPr lang="zh-CN" altLang="en-US" sz="2400" dirty="0">
                <a:solidFill>
                  <a:srgbClr val="0070C0"/>
                </a:solidFill>
                <a:latin typeface="黑体" panose="02010609060101010101" pitchFamily="49" charset="-122"/>
                <a:ea typeface="黑体" panose="02010609060101010101" pitchFamily="49" charset="-122"/>
              </a:rPr>
              <a:t>发展而变化</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矩形 1">
            <a:extLst>
              <a:ext uri="{FF2B5EF4-FFF2-40B4-BE49-F238E27FC236}">
                <a16:creationId xmlns:a16="http://schemas.microsoft.com/office/drawing/2014/main" id="{9ED45CEF-6C67-0888-55A6-6E4A72217D5A}"/>
              </a:ext>
            </a:extLst>
          </p:cNvPr>
          <p:cNvSpPr>
            <a:spLocks noChangeArrowheads="1"/>
          </p:cNvSpPr>
          <p:nvPr/>
        </p:nvSpPr>
        <p:spPr bwMode="auto">
          <a:xfrm>
            <a:off x="17462" y="620688"/>
            <a:ext cx="9109075"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例</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，甲欠乙</a:t>
            </a:r>
            <a:r>
              <a:rPr lang="en-US" altLang="zh-CN" sz="2000" dirty="0">
                <a:solidFill>
                  <a:srgbClr val="000000"/>
                </a:solidFill>
                <a:latin typeface="仿宋" panose="02010609060101010101" pitchFamily="49" charset="-122"/>
                <a:ea typeface="仿宋" panose="02010609060101010101" pitchFamily="49" charset="-122"/>
              </a:rPr>
              <a:t>10</a:t>
            </a:r>
            <a:r>
              <a:rPr lang="zh-CN" altLang="en-US" sz="2000" dirty="0">
                <a:solidFill>
                  <a:srgbClr val="000000"/>
                </a:solidFill>
                <a:latin typeface="仿宋" panose="02010609060101010101" pitchFamily="49" charset="-122"/>
                <a:ea typeface="仿宋" panose="02010609060101010101" pitchFamily="49" charset="-122"/>
              </a:rPr>
              <a:t>万元无能力偿还，这种纯粹的债务纠纷由民法调整，不属于刑法保护的社会生活利益，故甲不构成犯罪。但是，如果甲有能力而不执行法院的生效判决，则构成拒不执行判决罪，因为法院判决的权威性属于刑法保护的社会生活利益。</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，甲女（</a:t>
            </a:r>
            <a:r>
              <a:rPr lang="en-US" altLang="zh-CN" sz="2000" dirty="0">
                <a:solidFill>
                  <a:srgbClr val="000000"/>
                </a:solidFill>
                <a:latin typeface="仿宋" panose="02010609060101010101" pitchFamily="49" charset="-122"/>
                <a:ea typeface="仿宋" panose="02010609060101010101" pitchFamily="49" charset="-122"/>
              </a:rPr>
              <a:t>15</a:t>
            </a:r>
            <a:r>
              <a:rPr lang="zh-CN" altLang="en-US" sz="2000" dirty="0">
                <a:solidFill>
                  <a:srgbClr val="000000"/>
                </a:solidFill>
                <a:latin typeface="仿宋" panose="02010609060101010101" pitchFamily="49" charset="-122"/>
                <a:ea typeface="仿宋" panose="02010609060101010101" pitchFamily="49" charset="-122"/>
              </a:rPr>
              <a:t>周岁）自愿与乙发生性关系，由于甲已年满</a:t>
            </a:r>
            <a:r>
              <a:rPr lang="en-US" altLang="zh-CN" sz="2000" dirty="0">
                <a:solidFill>
                  <a:srgbClr val="000000"/>
                </a:solidFill>
                <a:latin typeface="仿宋" panose="02010609060101010101" pitchFamily="49" charset="-122"/>
                <a:ea typeface="仿宋" panose="02010609060101010101" pitchFamily="49" charset="-122"/>
              </a:rPr>
              <a:t>14</a:t>
            </a:r>
            <a:r>
              <a:rPr lang="zh-CN" altLang="en-US" sz="2000" dirty="0">
                <a:solidFill>
                  <a:srgbClr val="000000"/>
                </a:solidFill>
                <a:latin typeface="仿宋" panose="02010609060101010101" pitchFamily="49" charset="-122"/>
                <a:ea typeface="仿宋" panose="02010609060101010101" pitchFamily="49" charset="-122"/>
              </a:rPr>
              <a:t>周岁，具有刑法意义上的性同意能力，因此在其自愿同意时，其性权利不属于刑法保护的社会生活利益，故乙不构成强奸罪。但是，如果甲自愿与养父丙发生性关系，虽然丙不构成强奸罪，但构成负有照护职责人员性侵罪。这是因为本罪的目的就是为了防止处于优势地位的行为人对特定女性实施性剥削，以保护其合法利益。</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，过去，男子的性权利未被刑法保护，现在妇女强奸、猥亵男性的案件时有发生，</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刑法修正案（九）</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修改强制猥亵、侮辱妇女罪的规定，将以暴力、胁迫或者其他方法强制猥亵男子的行为规定为犯罪，以保护男子的性权利，现在更名为强制猥亵、侮辱罪。</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例</a:t>
            </a:r>
            <a:r>
              <a:rPr lang="en-US" altLang="zh-CN" sz="2000" dirty="0">
                <a:solidFill>
                  <a:srgbClr val="000000"/>
                </a:solidFill>
                <a:latin typeface="仿宋" panose="02010609060101010101" pitchFamily="49" charset="-122"/>
                <a:ea typeface="仿宋" panose="02010609060101010101" pitchFamily="49" charset="-122"/>
              </a:rPr>
              <a:t>4</a:t>
            </a:r>
            <a:r>
              <a:rPr lang="zh-CN" altLang="en-US" sz="2000" dirty="0">
                <a:solidFill>
                  <a:srgbClr val="000000"/>
                </a:solidFill>
                <a:latin typeface="仿宋" panose="02010609060101010101" pitchFamily="49" charset="-122"/>
                <a:ea typeface="仿宋" panose="02010609060101010101" pitchFamily="49" charset="-122"/>
              </a:rPr>
              <a:t>，为了保护人类的基因安全，</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刑法修正案（十一）</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增设非法植入基因编辑、克隆胚胎罪，该罪指将基因编辑、克隆的人类胚胎植入人体或者动物体内，或者将基因编辑、克隆的动物胚胎植入人体内，情节严重的行为。</a:t>
            </a:r>
            <a:endParaRPr lang="en-US" altLang="zh-CN" sz="20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AD29EFD6-15BC-92FC-FB56-33512B721E4E}"/>
              </a:ext>
            </a:extLst>
          </p:cNvPr>
          <p:cNvSpPr/>
          <p:nvPr/>
        </p:nvSpPr>
        <p:spPr>
          <a:xfrm>
            <a:off x="53752" y="404664"/>
            <a:ext cx="9036496" cy="4154984"/>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b="1" dirty="0">
                <a:solidFill>
                  <a:srgbClr val="000000"/>
                </a:solidFill>
                <a:latin typeface="黑体" panose="02010609060101010101" pitchFamily="49" charset="-122"/>
                <a:ea typeface="黑体" panose="02010609060101010101" pitchFamily="49" charset="-122"/>
              </a:rPr>
              <a:t>3.</a:t>
            </a:r>
            <a:r>
              <a:rPr lang="zh-CN" altLang="en-US" sz="2400" b="1" dirty="0">
                <a:solidFill>
                  <a:srgbClr val="000000"/>
                </a:solidFill>
                <a:latin typeface="黑体" panose="02010609060101010101" pitchFamily="49" charset="-122"/>
                <a:ea typeface="黑体" panose="02010609060101010101" pitchFamily="49" charset="-122"/>
              </a:rPr>
              <a:t>犯罪客体是犯罪行为</a:t>
            </a:r>
            <a:r>
              <a:rPr lang="zh-CN" altLang="en-US" sz="2400" b="1" dirty="0">
                <a:solidFill>
                  <a:srgbClr val="0070C0"/>
                </a:solidFill>
                <a:latin typeface="黑体" panose="02010609060101010101" pitchFamily="49" charset="-122"/>
                <a:ea typeface="黑体" panose="02010609060101010101" pitchFamily="49" charset="-122"/>
              </a:rPr>
              <a:t>所侵害的</a:t>
            </a:r>
            <a:r>
              <a:rPr lang="zh-CN" altLang="en-US" sz="2400" b="1" dirty="0">
                <a:solidFill>
                  <a:srgbClr val="000000"/>
                </a:solidFill>
                <a:latin typeface="黑体" panose="02010609060101010101" pitchFamily="49" charset="-122"/>
                <a:ea typeface="黑体" panose="02010609060101010101" pitchFamily="49" charset="-122"/>
              </a:rPr>
              <a:t>社会生活利益</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刑法所保护的利益作为单纯的客体存在，并不是犯罪客体。只有这种利益既为刑法所保护又被犯罪侵害时，才是犯罪客体。</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甲的生命利益受刑法保护，这时还不是犯罪客体。当乙要杀甲时，甲的生命利益才是犯罪客体。</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对犯罪客体的侵害有两种：一是造成</a:t>
            </a:r>
            <a:r>
              <a:rPr lang="zh-CN" altLang="en-US" sz="2400" b="1" dirty="0">
                <a:solidFill>
                  <a:srgbClr val="0070C0"/>
                </a:solidFill>
                <a:latin typeface="黑体" panose="02010609060101010101" pitchFamily="49" charset="-122"/>
                <a:ea typeface="黑体" panose="02010609060101010101" pitchFamily="49" charset="-122"/>
              </a:rPr>
              <a:t>实害</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如杀人致人死亡；二是造成</a:t>
            </a:r>
            <a:r>
              <a:rPr lang="zh-CN" altLang="en-US" sz="2400" b="1" dirty="0">
                <a:solidFill>
                  <a:srgbClr val="0070C0"/>
                </a:solidFill>
                <a:latin typeface="黑体" panose="02010609060101010101" pitchFamily="49" charset="-122"/>
                <a:ea typeface="黑体" panose="02010609060101010101" pitchFamily="49" charset="-122"/>
              </a:rPr>
              <a:t>危险</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如射杀他人未击中。虽然并未击中，但对他人的生命造成了具体、紧迫的危险。</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AAF92-C5F0-C78D-C98E-407E5E9AC067}"/>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83BC38CD-C20A-1189-2B2C-D20F8864F635}"/>
              </a:ext>
            </a:extLst>
          </p:cNvPr>
          <p:cNvSpPr/>
          <p:nvPr/>
        </p:nvSpPr>
        <p:spPr>
          <a:xfrm>
            <a:off x="0" y="116632"/>
            <a:ext cx="9109075" cy="5632311"/>
          </a:xfrm>
          <a:prstGeom prst="rect">
            <a:avLst/>
          </a:prstGeom>
        </p:spPr>
        <p:txBody>
          <a:bodyPr>
            <a:spAutoFit/>
          </a:bodyPr>
          <a:lstStyle/>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第</a:t>
            </a:r>
            <a:r>
              <a:rPr lang="en-US" altLang="zh-CN" sz="2400" dirty="0">
                <a:solidFill>
                  <a:srgbClr val="000000"/>
                </a:solidFill>
                <a:latin typeface="仿宋" panose="02010609060101010101" pitchFamily="49" charset="-122"/>
                <a:ea typeface="仿宋" panose="02010609060101010101" pitchFamily="49" charset="-122"/>
              </a:rPr>
              <a:t>141</a:t>
            </a:r>
            <a:r>
              <a:rPr lang="zh-CN" altLang="en-US" sz="2400" dirty="0">
                <a:solidFill>
                  <a:srgbClr val="000000"/>
                </a:solidFill>
                <a:latin typeface="仿宋" panose="02010609060101010101" pitchFamily="49" charset="-122"/>
                <a:ea typeface="仿宋" panose="02010609060101010101" pitchFamily="49" charset="-122"/>
              </a:rPr>
              <a:t>条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生产、销售、提供假药罪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生产、销售假药的，处三年以下有期徒刑或者拘役，并处罚金</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对人体健康造成</a:t>
            </a:r>
            <a:r>
              <a:rPr lang="zh-CN" altLang="en-US" sz="2400" dirty="0">
                <a:solidFill>
                  <a:srgbClr val="0070C0"/>
                </a:solidFill>
                <a:latin typeface="仿宋" panose="02010609060101010101" pitchFamily="49" charset="-122"/>
                <a:ea typeface="仿宋" panose="02010609060101010101" pitchFamily="49" charset="-122"/>
              </a:rPr>
              <a:t>严重危害</a:t>
            </a:r>
            <a:r>
              <a:rPr lang="zh-CN" altLang="en-US" sz="2400" dirty="0">
                <a:solidFill>
                  <a:srgbClr val="000000"/>
                </a:solidFill>
                <a:latin typeface="仿宋" panose="02010609060101010101" pitchFamily="49" charset="-122"/>
                <a:ea typeface="仿宋" panose="02010609060101010101" pitchFamily="49" charset="-122"/>
              </a:rPr>
              <a:t>或者有其他严重情节的，处三年以上十年以下有期徒刑，并处罚金</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70C0"/>
                </a:solidFill>
                <a:latin typeface="仿宋" panose="02010609060101010101" pitchFamily="49" charset="-122"/>
                <a:ea typeface="仿宋" panose="02010609060101010101" pitchFamily="49" charset="-122"/>
              </a:rPr>
              <a:t>致人死亡</a:t>
            </a:r>
            <a:r>
              <a:rPr lang="zh-CN" altLang="en-US" sz="2400" dirty="0">
                <a:solidFill>
                  <a:srgbClr val="000000"/>
                </a:solidFill>
                <a:latin typeface="仿宋" panose="02010609060101010101" pitchFamily="49" charset="-122"/>
                <a:ea typeface="仿宋" panose="02010609060101010101" pitchFamily="49" charset="-122"/>
              </a:rPr>
              <a:t>或者有其他特别严重情节的，处十年以上有期徒刑、无期徒刑或者死刑，并处罚金或者没收财产。</a:t>
            </a: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药品使用单位的人员明知是假药而提供给他人使用的，依照前款的规定处罚。</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第</a:t>
            </a:r>
            <a:r>
              <a:rPr lang="en-US" altLang="zh-CN" sz="2400" dirty="0">
                <a:solidFill>
                  <a:srgbClr val="000000"/>
                </a:solidFill>
                <a:latin typeface="仿宋" panose="02010609060101010101" pitchFamily="49" charset="-122"/>
                <a:ea typeface="仿宋" panose="02010609060101010101" pitchFamily="49" charset="-122"/>
              </a:rPr>
              <a:t>142</a:t>
            </a:r>
            <a:r>
              <a:rPr lang="zh-CN" altLang="en-US" sz="2400" dirty="0">
                <a:solidFill>
                  <a:srgbClr val="000000"/>
                </a:solidFill>
                <a:latin typeface="仿宋" panose="02010609060101010101" pitchFamily="49" charset="-122"/>
                <a:ea typeface="仿宋" panose="02010609060101010101" pitchFamily="49" charset="-122"/>
              </a:rPr>
              <a:t>条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生产、销售、提供劣药罪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生产、销售劣药，对人体健康</a:t>
            </a:r>
            <a:r>
              <a:rPr lang="zh-CN" altLang="en-US" sz="2400" dirty="0">
                <a:solidFill>
                  <a:srgbClr val="0070C0"/>
                </a:solidFill>
                <a:latin typeface="仿宋" panose="02010609060101010101" pitchFamily="49" charset="-122"/>
                <a:ea typeface="仿宋" panose="02010609060101010101" pitchFamily="49" charset="-122"/>
              </a:rPr>
              <a:t>造成严重危害</a:t>
            </a:r>
            <a:r>
              <a:rPr lang="zh-CN" altLang="en-US" sz="2400" dirty="0">
                <a:solidFill>
                  <a:srgbClr val="000000"/>
                </a:solidFill>
                <a:latin typeface="仿宋" panose="02010609060101010101" pitchFamily="49" charset="-122"/>
                <a:ea typeface="仿宋" panose="02010609060101010101" pitchFamily="49" charset="-122"/>
              </a:rPr>
              <a:t>的，处三年以上十年以下有期徒刑，并处罚金</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后果特别严重的，处十年以上有期徒刑或者无期徒刑，并处罚金或者没收财产。</a:t>
            </a: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药品使用单位的人员明知是劣药而提供给他人使用的，依照前款的规定处罚。</a:t>
            </a:r>
          </a:p>
        </p:txBody>
      </p:sp>
    </p:spTree>
    <p:extLst>
      <p:ext uri="{BB962C8B-B14F-4D97-AF65-F5344CB8AC3E}">
        <p14:creationId xmlns:p14="http://schemas.microsoft.com/office/powerpoint/2010/main" val="3286636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2B18EF6-4FC8-85D8-3BD1-43DA92BB2D70}"/>
              </a:ext>
            </a:extLst>
          </p:cNvPr>
          <p:cNvSpPr/>
          <p:nvPr/>
        </p:nvSpPr>
        <p:spPr>
          <a:xfrm>
            <a:off x="71500" y="243512"/>
            <a:ext cx="8964996" cy="6617196"/>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二、犯罪客体在刑法条文中的体现</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刑法对犯罪客体的规定方式是多种多样的。</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刑法对犯罪</a:t>
            </a:r>
            <a:r>
              <a:rPr lang="zh-CN" altLang="en-US" sz="2400" b="1" dirty="0">
                <a:solidFill>
                  <a:srgbClr val="0070C0"/>
                </a:solidFill>
                <a:latin typeface="黑体" panose="02010609060101010101" pitchFamily="49" charset="-122"/>
                <a:ea typeface="黑体" panose="02010609060101010101" pitchFamily="49" charset="-122"/>
              </a:rPr>
              <a:t>同类客体</a:t>
            </a:r>
            <a:r>
              <a:rPr lang="zh-CN" altLang="en-US" sz="2400" dirty="0">
                <a:solidFill>
                  <a:srgbClr val="000000"/>
                </a:solidFill>
                <a:latin typeface="黑体" panose="02010609060101010101" pitchFamily="49" charset="-122"/>
                <a:ea typeface="黑体" panose="02010609060101010101" pitchFamily="49" charset="-122"/>
              </a:rPr>
              <a:t>的规定最为直接明了，绝大多数章节都明确揭示了犯罪的同类客体，如危害国家安全、危害公共安全、破坏社会主义市场经济秩序等。</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对于犯罪的</a:t>
            </a:r>
            <a:r>
              <a:rPr lang="zh-CN" altLang="en-US" sz="2400" b="1" dirty="0">
                <a:solidFill>
                  <a:srgbClr val="0070C0"/>
                </a:solidFill>
                <a:latin typeface="黑体" panose="02010609060101010101" pitchFamily="49" charset="-122"/>
                <a:ea typeface="黑体" panose="02010609060101010101" pitchFamily="49" charset="-122"/>
              </a:rPr>
              <a:t>直接客体</a:t>
            </a:r>
            <a:r>
              <a:rPr lang="zh-CN" altLang="en-US" sz="2400" dirty="0">
                <a:solidFill>
                  <a:srgbClr val="000000"/>
                </a:solidFill>
                <a:latin typeface="黑体" panose="02010609060101010101" pitchFamily="49" charset="-122"/>
                <a:ea typeface="黑体" panose="02010609060101010101" pitchFamily="49" charset="-122"/>
              </a:rPr>
              <a:t>，则表现出多种形式：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）有的条文明确表述出犯罪客体</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直接表述</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刑法第</a:t>
            </a:r>
            <a:r>
              <a:rPr lang="en-US" altLang="zh-CN" sz="2400" dirty="0">
                <a:solidFill>
                  <a:srgbClr val="000000"/>
                </a:solidFill>
                <a:latin typeface="仿宋" panose="02010609060101010101" pitchFamily="49" charset="-122"/>
                <a:ea typeface="仿宋" panose="02010609060101010101" pitchFamily="49" charset="-122"/>
              </a:rPr>
              <a:t>103</a:t>
            </a:r>
            <a:r>
              <a:rPr lang="zh-CN" altLang="en-US" sz="2400" dirty="0">
                <a:solidFill>
                  <a:srgbClr val="000000"/>
                </a:solidFill>
                <a:latin typeface="仿宋" panose="02010609060101010101" pitchFamily="49" charset="-122"/>
                <a:ea typeface="仿宋" panose="02010609060101010101" pitchFamily="49" charset="-122"/>
              </a:rPr>
              <a:t>条表述出分裂国家罪的客体是“国家的统一”，第</a:t>
            </a:r>
            <a:r>
              <a:rPr lang="en-US" altLang="zh-CN" sz="2400" dirty="0">
                <a:solidFill>
                  <a:srgbClr val="000000"/>
                </a:solidFill>
                <a:latin typeface="仿宋" panose="02010609060101010101" pitchFamily="49" charset="-122"/>
                <a:ea typeface="仿宋" panose="02010609060101010101" pitchFamily="49" charset="-122"/>
              </a:rPr>
              <a:t>225</a:t>
            </a:r>
            <a:r>
              <a:rPr lang="zh-CN" altLang="en-US" sz="2400" dirty="0">
                <a:solidFill>
                  <a:srgbClr val="000000"/>
                </a:solidFill>
                <a:latin typeface="仿宋" panose="02010609060101010101" pitchFamily="49" charset="-122"/>
                <a:ea typeface="仿宋" panose="02010609060101010101" pitchFamily="49" charset="-122"/>
              </a:rPr>
              <a:t>条表述出非法经营罪的客体是“市场秩序”，第</a:t>
            </a:r>
            <a:r>
              <a:rPr lang="en-US" altLang="zh-CN" sz="2400" dirty="0">
                <a:solidFill>
                  <a:srgbClr val="000000"/>
                </a:solidFill>
                <a:latin typeface="仿宋" panose="02010609060101010101" pitchFamily="49" charset="-122"/>
                <a:ea typeface="仿宋" panose="02010609060101010101" pitchFamily="49" charset="-122"/>
              </a:rPr>
              <a:t>293</a:t>
            </a:r>
            <a:r>
              <a:rPr lang="zh-CN" altLang="en-US" sz="2400" dirty="0">
                <a:solidFill>
                  <a:srgbClr val="000000"/>
                </a:solidFill>
                <a:latin typeface="仿宋" panose="02010609060101010101" pitchFamily="49" charset="-122"/>
                <a:ea typeface="仿宋" panose="02010609060101010101" pitchFamily="49" charset="-122"/>
              </a:rPr>
              <a:t>条表述出寻衅滋事罪的客体是“社会秩序”。</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）有的条文通过对犯罪客观方面的表述，反映出犯罪客体（</a:t>
            </a:r>
            <a:r>
              <a:rPr lang="zh-CN" altLang="en-US" sz="2400" dirty="0">
                <a:solidFill>
                  <a:srgbClr val="0070C0"/>
                </a:solidFill>
                <a:latin typeface="黑体" panose="02010609060101010101" pitchFamily="49" charset="-122"/>
                <a:ea typeface="黑体" panose="02010609060101010101" pitchFamily="49" charset="-122"/>
              </a:rPr>
              <a:t>间接表述</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刑法第</a:t>
            </a:r>
            <a:r>
              <a:rPr lang="en-US" altLang="zh-CN" sz="2400" dirty="0">
                <a:solidFill>
                  <a:srgbClr val="000000"/>
                </a:solidFill>
                <a:latin typeface="仿宋" panose="02010609060101010101" pitchFamily="49" charset="-122"/>
                <a:ea typeface="仿宋" panose="02010609060101010101" pitchFamily="49" charset="-122"/>
              </a:rPr>
              <a:t>170</a:t>
            </a:r>
            <a:r>
              <a:rPr lang="zh-CN" altLang="en-US" sz="2400" dirty="0">
                <a:solidFill>
                  <a:srgbClr val="000000"/>
                </a:solidFill>
                <a:latin typeface="仿宋" panose="02010609060101010101" pitchFamily="49" charset="-122"/>
                <a:ea typeface="仿宋" panose="02010609060101010101" pitchFamily="49" charset="-122"/>
              </a:rPr>
              <a:t>条规定“伪造货币”的行为，反映该罪的客体是金融管理秩序，第</a:t>
            </a:r>
            <a:r>
              <a:rPr lang="en-US" altLang="zh-CN" sz="2400" dirty="0">
                <a:solidFill>
                  <a:srgbClr val="000000"/>
                </a:solidFill>
                <a:latin typeface="仿宋" panose="02010609060101010101" pitchFamily="49" charset="-122"/>
                <a:ea typeface="仿宋" panose="02010609060101010101" pitchFamily="49" charset="-122"/>
              </a:rPr>
              <a:t>236</a:t>
            </a:r>
            <a:r>
              <a:rPr lang="zh-CN" altLang="en-US" sz="2400" dirty="0">
                <a:solidFill>
                  <a:srgbClr val="000000"/>
                </a:solidFill>
                <a:latin typeface="仿宋" panose="02010609060101010101" pitchFamily="49" charset="-122"/>
                <a:ea typeface="仿宋" panose="02010609060101010101" pitchFamily="49" charset="-122"/>
              </a:rPr>
              <a:t>条规定“强奸妇女”的行为，表明该罪侵犯的是妇女的性权利。</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ECCD4707-C1A0-F4D1-7109-60D3789DEE01}"/>
              </a:ext>
            </a:extLst>
          </p:cNvPr>
          <p:cNvSpPr/>
          <p:nvPr/>
        </p:nvSpPr>
        <p:spPr>
          <a:xfrm>
            <a:off x="89756" y="332656"/>
            <a:ext cx="8964488" cy="6370975"/>
          </a:xfrm>
          <a:prstGeom prst="rect">
            <a:avLst/>
          </a:prstGeom>
        </p:spPr>
        <p:txBody>
          <a:bodyPr wrap="square">
            <a:spAutoFit/>
          </a:bodyPr>
          <a:lstStyle/>
          <a:p>
            <a:pPr algn="just" eaLnBrk="1">
              <a:defRPr/>
            </a:pPr>
            <a:r>
              <a:rPr lang="zh-CN" altLang="en-US" sz="2400" dirty="0">
                <a:solidFill>
                  <a:srgbClr val="000000"/>
                </a:solidFill>
                <a:latin typeface="仿宋" panose="02010609060101010101" pitchFamily="49" charset="-122"/>
                <a:ea typeface="仿宋" panose="02010609060101010101" pitchFamily="49" charset="-122"/>
              </a:rPr>
              <a:t>    第</a:t>
            </a:r>
            <a:r>
              <a:rPr lang="en-US" altLang="zh-CN" sz="2400" dirty="0">
                <a:solidFill>
                  <a:srgbClr val="000000"/>
                </a:solidFill>
                <a:latin typeface="仿宋" panose="02010609060101010101" pitchFamily="49" charset="-122"/>
                <a:ea typeface="仿宋" panose="02010609060101010101" pitchFamily="49" charset="-122"/>
              </a:rPr>
              <a:t>103</a:t>
            </a:r>
            <a:r>
              <a:rPr lang="zh-CN" altLang="en-US" sz="2400" dirty="0">
                <a:solidFill>
                  <a:srgbClr val="000000"/>
                </a:solidFill>
                <a:latin typeface="仿宋" panose="02010609060101010101" pitchFamily="49" charset="-122"/>
                <a:ea typeface="仿宋" panose="02010609060101010101" pitchFamily="49" charset="-122"/>
              </a:rPr>
              <a:t>条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分裂国家罪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组织、策划、实施分裂国家、破坏</a:t>
            </a:r>
            <a:r>
              <a:rPr lang="zh-CN" altLang="en-US" sz="2400" b="1" dirty="0">
                <a:solidFill>
                  <a:srgbClr val="00B0F0"/>
                </a:solidFill>
                <a:latin typeface="仿宋" panose="02010609060101010101" pitchFamily="49" charset="-122"/>
                <a:ea typeface="仿宋" panose="02010609060101010101" pitchFamily="49" charset="-122"/>
              </a:rPr>
              <a:t>国家统一</a:t>
            </a:r>
            <a:r>
              <a:rPr lang="zh-CN" altLang="en-US" sz="2400" dirty="0">
                <a:solidFill>
                  <a:srgbClr val="000000"/>
                </a:solidFill>
                <a:latin typeface="仿宋" panose="02010609060101010101" pitchFamily="49" charset="-122"/>
                <a:ea typeface="仿宋" panose="02010609060101010101" pitchFamily="49" charset="-122"/>
              </a:rPr>
              <a:t>的，对首要分子或者罪行重大的，处无期徒刑或者十年以上有期徒刑</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对积极参加的，处三年以上十年以下有期徒刑</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对其他参加的，处三年以下有期徒刑、拘役、管制或者剥夺政治权利。</a:t>
            </a: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煽动分裂国家罪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煽动分裂国家、破坏</a:t>
            </a:r>
            <a:r>
              <a:rPr lang="zh-CN" altLang="en-US" sz="2400" b="1" dirty="0">
                <a:solidFill>
                  <a:srgbClr val="00B0F0"/>
                </a:solidFill>
                <a:latin typeface="仿宋" panose="02010609060101010101" pitchFamily="49" charset="-122"/>
                <a:ea typeface="仿宋" panose="02010609060101010101" pitchFamily="49" charset="-122"/>
              </a:rPr>
              <a:t>国家统一</a:t>
            </a:r>
            <a:r>
              <a:rPr lang="zh-CN" altLang="en-US" sz="2400" dirty="0">
                <a:solidFill>
                  <a:srgbClr val="000000"/>
                </a:solidFill>
                <a:latin typeface="仿宋" panose="02010609060101010101" pitchFamily="49" charset="-122"/>
                <a:ea typeface="仿宋" panose="02010609060101010101" pitchFamily="49" charset="-122"/>
              </a:rPr>
              <a:t>的，处五年以下有期徒刑、拘役、管制或者剥夺政治权利</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首要分子或者罪行重大的，处五年以上有期徒刑。</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第</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293</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条 【寻衅滋事罪】有下列寻衅滋事行为之一，</a:t>
            </a:r>
            <a:r>
              <a:rPr lang="zh-CN" altLang="zh-CN" sz="2400" b="1" kern="100" dirty="0">
                <a:solidFill>
                  <a:srgbClr val="00B0F0"/>
                </a:solidFill>
                <a:latin typeface="仿宋" panose="02010609060101010101" pitchFamily="49" charset="-122"/>
                <a:ea typeface="仿宋" panose="02010609060101010101" pitchFamily="49" charset="-122"/>
                <a:cs typeface="Times New Roman" panose="02020603050405020304" pitchFamily="18" charset="0"/>
              </a:rPr>
              <a:t>破坏社会秩序</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的，处五年以下有期徒刑、拘役或者管制：</a:t>
            </a:r>
          </a:p>
          <a:p>
            <a:pPr algn="just">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一</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随意殴打他人，情节恶劣的</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endParaRPr lang="zh-CN" altLang="zh-CN" sz="2400" kern="100" dirty="0">
              <a:latin typeface="仿宋" panose="02010609060101010101" pitchFamily="49" charset="-122"/>
              <a:ea typeface="仿宋" panose="02010609060101010101" pitchFamily="49" charset="-122"/>
              <a:cs typeface="Times New Roman" panose="02020603050405020304" pitchFamily="18" charset="0"/>
            </a:endParaRPr>
          </a:p>
          <a:p>
            <a:pPr algn="just">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二</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追逐、拦截、辱骂、恐吓他人，情节恶劣的</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endParaRPr lang="zh-CN" altLang="zh-CN" sz="2400" kern="100" dirty="0">
              <a:latin typeface="仿宋" panose="02010609060101010101" pitchFamily="49" charset="-122"/>
              <a:ea typeface="仿宋" panose="02010609060101010101" pitchFamily="49" charset="-122"/>
              <a:cs typeface="Times New Roman" panose="02020603050405020304" pitchFamily="18" charset="0"/>
            </a:endParaRPr>
          </a:p>
          <a:p>
            <a:pPr algn="just">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三</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强拿硬要或者任意损毁、占用公私财物，情节严重的</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endParaRPr lang="zh-CN" altLang="zh-CN" sz="2400" kern="100" dirty="0">
              <a:latin typeface="仿宋" panose="02010609060101010101" pitchFamily="49" charset="-122"/>
              <a:ea typeface="仿宋" panose="02010609060101010101" pitchFamily="49" charset="-122"/>
              <a:cs typeface="Times New Roman" panose="02020603050405020304" pitchFamily="18" charset="0"/>
            </a:endParaRPr>
          </a:p>
          <a:p>
            <a:pPr algn="just">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四</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zh-CN" sz="2400" kern="100" dirty="0">
                <a:latin typeface="仿宋" panose="02010609060101010101" pitchFamily="49" charset="-122"/>
                <a:ea typeface="仿宋" panose="02010609060101010101" pitchFamily="49" charset="-122"/>
                <a:cs typeface="Times New Roman" panose="02020603050405020304" pitchFamily="18" charset="0"/>
              </a:rPr>
              <a:t>在公共场所起哄闹事，造成公共场所秩序严重混乱的。</a:t>
            </a:r>
          </a:p>
          <a:p>
            <a:pPr>
              <a:defRPr/>
            </a:pPr>
            <a:r>
              <a:rPr lang="en-US" altLang="zh-CN" sz="2400" dirty="0">
                <a:latin typeface="仿宋" panose="02010609060101010101" pitchFamily="49" charset="-122"/>
                <a:ea typeface="仿宋" panose="02010609060101010101" pitchFamily="49" charset="-122"/>
                <a:cs typeface="Times New Roman" panose="02020603050405020304" pitchFamily="18" charset="0"/>
              </a:rPr>
              <a:t>    </a:t>
            </a:r>
            <a:r>
              <a:rPr lang="zh-CN" altLang="zh-CN" sz="2400" dirty="0">
                <a:latin typeface="仿宋" panose="02010609060101010101" pitchFamily="49" charset="-122"/>
                <a:ea typeface="仿宋" panose="02010609060101010101" pitchFamily="49" charset="-122"/>
                <a:cs typeface="Times New Roman" panose="02020603050405020304" pitchFamily="18" charset="0"/>
              </a:rPr>
              <a:t>纠集他人多次实施前款行为，严重</a:t>
            </a:r>
            <a:r>
              <a:rPr lang="zh-CN" altLang="zh-CN" sz="2400" b="1" dirty="0">
                <a:solidFill>
                  <a:srgbClr val="00B0F0"/>
                </a:solidFill>
                <a:latin typeface="仿宋" panose="02010609060101010101" pitchFamily="49" charset="-122"/>
                <a:ea typeface="仿宋" panose="02010609060101010101" pitchFamily="49" charset="-122"/>
                <a:cs typeface="Times New Roman" panose="02020603050405020304" pitchFamily="18" charset="0"/>
              </a:rPr>
              <a:t>破坏社会秩序</a:t>
            </a:r>
            <a:r>
              <a:rPr lang="zh-CN" altLang="zh-CN" sz="2400" dirty="0">
                <a:latin typeface="仿宋" panose="02010609060101010101" pitchFamily="49" charset="-122"/>
                <a:ea typeface="仿宋" panose="02010609060101010101" pitchFamily="49" charset="-122"/>
                <a:cs typeface="Times New Roman" panose="02020603050405020304" pitchFamily="18" charset="0"/>
              </a:rPr>
              <a:t>的，处五年以上十年以下有期徒刑，可以并处罚金</a:t>
            </a:r>
            <a:endParaRPr lang="zh-CN" altLang="en-US"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60446E1-9A4D-1821-A4EF-68AFE85BC0BF}"/>
              </a:ext>
            </a:extLst>
          </p:cNvPr>
          <p:cNvSpPr/>
          <p:nvPr/>
        </p:nvSpPr>
        <p:spPr>
          <a:xfrm>
            <a:off x="76836" y="188640"/>
            <a:ext cx="8990327" cy="6740307"/>
          </a:xfrm>
          <a:prstGeom prst="rect">
            <a:avLst/>
          </a:prstGeom>
        </p:spPr>
        <p:txBody>
          <a:bodyPr wrap="square">
            <a:spAutoFit/>
          </a:bodyPr>
          <a:lstStyle/>
          <a:p>
            <a:pPr algn="just" eaLnBrk="1">
              <a:defRPr/>
            </a:pPr>
            <a:r>
              <a:rPr lang="zh-CN" altLang="en-US" sz="2400" dirty="0">
                <a:solidFill>
                  <a:srgbClr val="000000"/>
                </a:solidFill>
                <a:latin typeface="仿宋" panose="02010609060101010101" pitchFamily="49" charset="-122"/>
                <a:ea typeface="仿宋" panose="02010609060101010101" pitchFamily="49" charset="-122"/>
              </a:rPr>
              <a:t>    第</a:t>
            </a:r>
            <a:r>
              <a:rPr lang="en-US" altLang="zh-CN" sz="2400" dirty="0">
                <a:solidFill>
                  <a:srgbClr val="000000"/>
                </a:solidFill>
                <a:latin typeface="仿宋" panose="02010609060101010101" pitchFamily="49" charset="-122"/>
                <a:ea typeface="仿宋" panose="02010609060101010101" pitchFamily="49" charset="-122"/>
              </a:rPr>
              <a:t>170</a:t>
            </a:r>
            <a:r>
              <a:rPr lang="zh-CN" altLang="en-US" sz="2400" dirty="0">
                <a:solidFill>
                  <a:srgbClr val="000000"/>
                </a:solidFill>
                <a:latin typeface="仿宋" panose="02010609060101010101" pitchFamily="49" charset="-122"/>
                <a:ea typeface="仿宋" panose="02010609060101010101" pitchFamily="49" charset="-122"/>
              </a:rPr>
              <a:t>条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伪造货币罪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b="1" dirty="0">
                <a:solidFill>
                  <a:srgbClr val="00B0F0"/>
                </a:solidFill>
                <a:latin typeface="仿宋" panose="02010609060101010101" pitchFamily="49" charset="-122"/>
                <a:ea typeface="仿宋" panose="02010609060101010101" pitchFamily="49" charset="-122"/>
              </a:rPr>
              <a:t>伪造货币的</a:t>
            </a:r>
            <a:r>
              <a:rPr lang="zh-CN" altLang="en-US" sz="2400" dirty="0">
                <a:solidFill>
                  <a:srgbClr val="000000"/>
                </a:solidFill>
                <a:latin typeface="仿宋" panose="02010609060101010101" pitchFamily="49" charset="-122"/>
                <a:ea typeface="仿宋" panose="02010609060101010101" pitchFamily="49" charset="-122"/>
              </a:rPr>
              <a:t>，处三年以上十年以下有期徒刑，并处罚金</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有下列情形之一的，处十年以上有期徒刑或者无期徒刑，并处罚金或者没收财产：</a:t>
            </a: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一</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伪造货币集团的首要分子</a:t>
            </a:r>
            <a:r>
              <a:rPr lang="en-US" altLang="zh-CN" sz="2400" dirty="0">
                <a:solidFill>
                  <a:srgbClr val="000000"/>
                </a:solidFill>
                <a:latin typeface="仿宋" panose="02010609060101010101" pitchFamily="49" charset="-122"/>
                <a:ea typeface="仿宋" panose="02010609060101010101" pitchFamily="49" charset="-122"/>
              </a:rPr>
              <a:t>;</a:t>
            </a: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二</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伪造货币数额特别巨大的</a:t>
            </a:r>
            <a:r>
              <a:rPr lang="en-US" altLang="zh-CN" sz="2400" dirty="0">
                <a:solidFill>
                  <a:srgbClr val="000000"/>
                </a:solidFill>
                <a:latin typeface="仿宋" panose="02010609060101010101" pitchFamily="49" charset="-122"/>
                <a:ea typeface="仿宋" panose="02010609060101010101" pitchFamily="49" charset="-122"/>
              </a:rPr>
              <a:t>;</a:t>
            </a: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三</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有其他特别严重情节的。</a:t>
            </a: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    第</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236</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条 </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强奸罪</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400" b="1" kern="100" dirty="0">
                <a:solidFill>
                  <a:srgbClr val="00B0F0"/>
                </a:solidFill>
                <a:latin typeface="仿宋" panose="02010609060101010101" pitchFamily="49" charset="-122"/>
                <a:ea typeface="仿宋" panose="02010609060101010101" pitchFamily="49" charset="-122"/>
                <a:cs typeface="Times New Roman" panose="02020603050405020304" pitchFamily="18" charset="0"/>
              </a:rPr>
              <a:t>以暴力、胁迫或者其他手段强奸妇女的</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，处三年以上十年以下有期徒刑。</a:t>
            </a:r>
          </a:p>
          <a:p>
            <a:pPr algn="just" eaLnBrk="1">
              <a:defRPr/>
            </a:pP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    奸淫不满十四周岁的幼女的，以强奸论，从重处罚。</a:t>
            </a:r>
          </a:p>
          <a:p>
            <a:pPr algn="just" eaLnBrk="1">
              <a:defRPr/>
            </a:pP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    强奸妇女、奸淫幼女，有下列情形之一的，处十年以上有期徒刑、无期徒刑或者死刑：</a:t>
            </a:r>
          </a:p>
          <a:p>
            <a:pPr algn="just" eaLnBrk="1">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一</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强奸妇女、奸淫幼女情节恶劣的</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p>
          <a:p>
            <a:pPr algn="just" eaLnBrk="1">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二</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强奸妇女、奸淫幼女多人的</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p>
          <a:p>
            <a:pPr algn="just" eaLnBrk="1">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三</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在公共场所当众强奸妇女、奸淫幼女的</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p>
          <a:p>
            <a:pPr algn="just" eaLnBrk="1">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四</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二人以上轮奸的</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p>
          <a:p>
            <a:pPr algn="just" eaLnBrk="1">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五</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奸淫不满十周岁的幼女或者造成幼女伤害的</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p>
          <a:p>
            <a:pPr algn="just" eaLnBrk="1">
              <a:defRPr/>
            </a:pP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    (</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六</a:t>
            </a:r>
            <a:r>
              <a:rPr lang="en-US" altLang="zh-CN" sz="2400" kern="100" dirty="0">
                <a:latin typeface="仿宋" panose="02010609060101010101" pitchFamily="49" charset="-122"/>
                <a:ea typeface="仿宋" panose="02010609060101010101" pitchFamily="49" charset="-122"/>
                <a:cs typeface="Times New Roman" panose="02020603050405020304" pitchFamily="18" charset="0"/>
              </a:rPr>
              <a:t>)</a:t>
            </a:r>
            <a:r>
              <a:rPr lang="zh-CN" altLang="en-US" sz="2400" kern="100" dirty="0">
                <a:latin typeface="仿宋" panose="02010609060101010101" pitchFamily="49" charset="-122"/>
                <a:ea typeface="仿宋" panose="02010609060101010101" pitchFamily="49" charset="-122"/>
                <a:cs typeface="Times New Roman" panose="02020603050405020304" pitchFamily="18" charset="0"/>
              </a:rPr>
              <a:t>致使被害人重伤、死亡或者造成其他严重后果的。</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C7B25F2E-70A5-7BA0-CA61-ACB0AB1B92C8}"/>
              </a:ext>
            </a:extLst>
          </p:cNvPr>
          <p:cNvSpPr/>
          <p:nvPr/>
        </p:nvSpPr>
        <p:spPr>
          <a:xfrm>
            <a:off x="-33726" y="260648"/>
            <a:ext cx="9109075" cy="1200329"/>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三、犯罪客体的种类</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按其范围大小分为</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种：</a:t>
            </a:r>
            <a:r>
              <a:rPr lang="zh-CN" altLang="en-US" sz="2400" dirty="0">
                <a:solidFill>
                  <a:srgbClr val="0070C0"/>
                </a:solidFill>
                <a:latin typeface="黑体" panose="02010609060101010101" pitchFamily="49" charset="-122"/>
                <a:ea typeface="黑体" panose="02010609060101010101" pitchFamily="49" charset="-122"/>
              </a:rPr>
              <a:t>一般客体、同类客体和直接客体</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p:txBody>
      </p:sp>
      <p:pic>
        <p:nvPicPr>
          <p:cNvPr id="4" name="图片 3">
            <a:extLst>
              <a:ext uri="{FF2B5EF4-FFF2-40B4-BE49-F238E27FC236}">
                <a16:creationId xmlns:a16="http://schemas.microsoft.com/office/drawing/2014/main" id="{38E3EF65-B1A9-41EA-9E1A-77E170C8176D}"/>
              </a:ext>
            </a:extLst>
          </p:cNvPr>
          <p:cNvPicPr>
            <a:picLocks noChangeAspect="1"/>
          </p:cNvPicPr>
          <p:nvPr/>
        </p:nvPicPr>
        <p:blipFill>
          <a:blip r:embed="rId2"/>
          <a:stretch>
            <a:fillRect/>
          </a:stretch>
        </p:blipFill>
        <p:spPr>
          <a:xfrm>
            <a:off x="1835696" y="1628800"/>
            <a:ext cx="5562886" cy="2241665"/>
          </a:xfrm>
          <a:prstGeom prst="rect">
            <a:avLst/>
          </a:prstGeom>
        </p:spPr>
      </p:pic>
      <p:pic>
        <p:nvPicPr>
          <p:cNvPr id="9" name="图片 8">
            <a:extLst>
              <a:ext uri="{FF2B5EF4-FFF2-40B4-BE49-F238E27FC236}">
                <a16:creationId xmlns:a16="http://schemas.microsoft.com/office/drawing/2014/main" id="{D8A9603D-D3BE-0558-241A-0FB29FA29228}"/>
              </a:ext>
            </a:extLst>
          </p:cNvPr>
          <p:cNvPicPr>
            <a:picLocks noChangeAspect="1"/>
          </p:cNvPicPr>
          <p:nvPr/>
        </p:nvPicPr>
        <p:blipFill>
          <a:blip r:embed="rId3"/>
          <a:stretch>
            <a:fillRect/>
          </a:stretch>
        </p:blipFill>
        <p:spPr>
          <a:xfrm>
            <a:off x="3288847" y="4038288"/>
            <a:ext cx="2463927" cy="2451226"/>
          </a:xfrm>
          <a:prstGeom prst="rect">
            <a:avLst/>
          </a:prstGeom>
        </p:spPr>
      </p:pic>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11931</TotalTime>
  <Words>3250</Words>
  <Application>Microsoft Office PowerPoint</Application>
  <PresentationFormat>全屏显示(4:3)</PresentationFormat>
  <Paragraphs>201</Paragraphs>
  <Slides>19</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19</vt:i4>
      </vt:variant>
    </vt:vector>
  </HeadingPairs>
  <TitlesOfParts>
    <vt:vector size="25" baseType="lpstr">
      <vt:lpstr>等线</vt:lpstr>
      <vt:lpstr>仿宋</vt:lpstr>
      <vt:lpstr>黑体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zjc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zc</dc:creator>
  <cp:lastModifiedBy>chun zhang</cp:lastModifiedBy>
  <cp:revision>1064</cp:revision>
  <dcterms:created xsi:type="dcterms:W3CDTF">2014-09-20T23:10:11Z</dcterms:created>
  <dcterms:modified xsi:type="dcterms:W3CDTF">2025-04-14T01:28:37Z</dcterms:modified>
</cp:coreProperties>
</file>