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1068" r:id="rId2"/>
    <p:sldId id="1545" r:id="rId3"/>
    <p:sldId id="1554" r:id="rId4"/>
    <p:sldId id="1550" r:id="rId5"/>
    <p:sldId id="1553" r:id="rId6"/>
    <p:sldId id="1548" r:id="rId7"/>
    <p:sldId id="1552" r:id="rId8"/>
    <p:sldId id="1551" r:id="rId9"/>
    <p:sldId id="1542" r:id="rId10"/>
    <p:sldId id="1555" r:id="rId11"/>
    <p:sldId id="1549" r:id="rId12"/>
    <p:sldId id="1540" r:id="rId13"/>
    <p:sldId id="1512" r:id="rId14"/>
    <p:sldId id="1556" r:id="rId15"/>
    <p:sldId id="1557" r:id="rId16"/>
    <p:sldId id="1514" r:id="rId17"/>
    <p:sldId id="1558" r:id="rId18"/>
    <p:sldId id="1559" r:id="rId19"/>
    <p:sldId id="1560" r:id="rId20"/>
    <p:sldId id="1561" r:id="rId21"/>
    <p:sldId id="1115" r:id="rId22"/>
  </p:sldIdLst>
  <p:sldSz cx="9144000" cy="6858000" type="screen4x3"/>
  <p:notesSz cx="6858000" cy="9144000"/>
  <p:kinsoku lang="zh-CN" invalStChars="!),.:;?]}、。—ˇ¨〃々～‖…’”〕〉》」』〗】∶！＂＇），．：；？］｀｜｝·" invalEndChars="([{‘“〔〈《「『〖【（［｛．·"/>
  <p:defaultTex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93" autoAdjust="0"/>
    <p:restoredTop sz="94660"/>
  </p:normalViewPr>
  <p:slideViewPr>
    <p:cSldViewPr>
      <p:cViewPr varScale="1">
        <p:scale>
          <a:sx n="153" d="100"/>
          <a:sy n="153" d="100"/>
        </p:scale>
        <p:origin x="216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1259BE50-C8C3-F4B5-F23F-2414006346E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a:extLst>
              <a:ext uri="{FF2B5EF4-FFF2-40B4-BE49-F238E27FC236}">
                <a16:creationId xmlns:a16="http://schemas.microsoft.com/office/drawing/2014/main" id="{421B8DF9-D19A-3A85-AE4B-ED702362F277}"/>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DE418764-28B4-4982-B78F-9D384B5588F9}" type="datetimeFigureOut">
              <a:rPr lang="zh-CN" altLang="en-US"/>
              <a:pPr>
                <a:defRPr/>
              </a:pPr>
              <a:t>2025/4/10</a:t>
            </a:fld>
            <a:endParaRPr lang="zh-CN" altLang="en-US"/>
          </a:p>
        </p:txBody>
      </p:sp>
      <p:sp>
        <p:nvSpPr>
          <p:cNvPr id="4" name="幻灯片图像占位符 3">
            <a:extLst>
              <a:ext uri="{FF2B5EF4-FFF2-40B4-BE49-F238E27FC236}">
                <a16:creationId xmlns:a16="http://schemas.microsoft.com/office/drawing/2014/main" id="{72634B73-95DF-D2E6-FBC4-1ED9A3F163EE}"/>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a:extLst>
              <a:ext uri="{FF2B5EF4-FFF2-40B4-BE49-F238E27FC236}">
                <a16:creationId xmlns:a16="http://schemas.microsoft.com/office/drawing/2014/main" id="{AD396815-6512-21A2-AF25-F44671B1CB0C}"/>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a:t>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a:extLst>
              <a:ext uri="{FF2B5EF4-FFF2-40B4-BE49-F238E27FC236}">
                <a16:creationId xmlns:a16="http://schemas.microsoft.com/office/drawing/2014/main" id="{24A387A8-F97C-55DA-D0CE-0F72136E9B5C}"/>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a:extLst>
              <a:ext uri="{FF2B5EF4-FFF2-40B4-BE49-F238E27FC236}">
                <a16:creationId xmlns:a16="http://schemas.microsoft.com/office/drawing/2014/main" id="{F05E91B0-D233-3F1F-E083-1182EE4CEF3F}"/>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662F29AF-8161-49F7-B0F8-1C93CD701C48}"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幻灯片图像占位符 1">
            <a:extLst>
              <a:ext uri="{FF2B5EF4-FFF2-40B4-BE49-F238E27FC236}">
                <a16:creationId xmlns:a16="http://schemas.microsoft.com/office/drawing/2014/main" id="{2C2BFDC7-7B00-67D9-2551-8E072F18BE5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备注占位符 2">
            <a:extLst>
              <a:ext uri="{FF2B5EF4-FFF2-40B4-BE49-F238E27FC236}">
                <a16:creationId xmlns:a16="http://schemas.microsoft.com/office/drawing/2014/main" id="{CC15EEEF-4DEE-3D43-6D63-D8DB8345987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a:p>
        </p:txBody>
      </p:sp>
      <p:sp>
        <p:nvSpPr>
          <p:cNvPr id="4100" name="灯片编号占位符 3">
            <a:extLst>
              <a:ext uri="{FF2B5EF4-FFF2-40B4-BE49-F238E27FC236}">
                <a16:creationId xmlns:a16="http://schemas.microsoft.com/office/drawing/2014/main" id="{125AC863-8C9D-E1E4-ED3F-BFB4CE68B57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71AEB2F3-C9A7-466E-BCE5-7F0B12F1EF60}" type="slidenum">
              <a:rPr lang="zh-CN" altLang="en-US" smtClean="0"/>
              <a:pPr/>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FE501-5B80-4E8A-7C7F-6E7DC8663332}"/>
            </a:ext>
          </a:extLst>
        </p:cNvPr>
        <p:cNvGrpSpPr/>
        <p:nvPr/>
      </p:nvGrpSpPr>
      <p:grpSpPr>
        <a:xfrm>
          <a:off x="0" y="0"/>
          <a:ext cx="0" cy="0"/>
          <a:chOff x="0" y="0"/>
          <a:chExt cx="0" cy="0"/>
        </a:xfrm>
      </p:grpSpPr>
      <p:sp>
        <p:nvSpPr>
          <p:cNvPr id="8194" name="幻灯片图像占位符 1">
            <a:extLst>
              <a:ext uri="{FF2B5EF4-FFF2-40B4-BE49-F238E27FC236}">
                <a16:creationId xmlns:a16="http://schemas.microsoft.com/office/drawing/2014/main" id="{B4AF9122-9798-5014-3821-AF2C23736D6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备注占位符 2">
            <a:extLst>
              <a:ext uri="{FF2B5EF4-FFF2-40B4-BE49-F238E27FC236}">
                <a16:creationId xmlns:a16="http://schemas.microsoft.com/office/drawing/2014/main" id="{7900401B-2C09-B92E-9B3C-CCBD200408B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a:p>
        </p:txBody>
      </p:sp>
      <p:sp>
        <p:nvSpPr>
          <p:cNvPr id="8196" name="灯片编号占位符 3">
            <a:extLst>
              <a:ext uri="{FF2B5EF4-FFF2-40B4-BE49-F238E27FC236}">
                <a16:creationId xmlns:a16="http://schemas.microsoft.com/office/drawing/2014/main" id="{D254D192-6E45-AB3A-EAF8-F34A630C50B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B8C2E250-BA08-4917-B4FA-51EDDC8DA8CA}" type="slidenum">
              <a:rPr lang="zh-CN" altLang="en-US" smtClean="0"/>
              <a:pPr/>
              <a:t>11</a:t>
            </a:fld>
            <a:endParaRPr lang="zh-CN" altLang="en-US"/>
          </a:p>
        </p:txBody>
      </p:sp>
    </p:spTree>
    <p:extLst>
      <p:ext uri="{BB962C8B-B14F-4D97-AF65-F5344CB8AC3E}">
        <p14:creationId xmlns:p14="http://schemas.microsoft.com/office/powerpoint/2010/main" val="16332048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幻灯片图像占位符 1">
            <a:extLst>
              <a:ext uri="{FF2B5EF4-FFF2-40B4-BE49-F238E27FC236}">
                <a16:creationId xmlns:a16="http://schemas.microsoft.com/office/drawing/2014/main" id="{7708F526-A6AA-10FE-16DC-9C75EB44F64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备注占位符 2">
            <a:extLst>
              <a:ext uri="{FF2B5EF4-FFF2-40B4-BE49-F238E27FC236}">
                <a16:creationId xmlns:a16="http://schemas.microsoft.com/office/drawing/2014/main" id="{A8CBE88B-5C94-F488-631B-B6B7A106BA5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a:p>
        </p:txBody>
      </p:sp>
      <p:sp>
        <p:nvSpPr>
          <p:cNvPr id="10244" name="灯片编号占位符 3">
            <a:extLst>
              <a:ext uri="{FF2B5EF4-FFF2-40B4-BE49-F238E27FC236}">
                <a16:creationId xmlns:a16="http://schemas.microsoft.com/office/drawing/2014/main" id="{AA4130BF-EE18-826E-5E14-85AC70FE692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75B7965C-90BD-4F5A-BCA8-B01E71D959AB}" type="slidenum">
              <a:rPr lang="zh-CN" altLang="en-US" smtClean="0"/>
              <a:pPr/>
              <a:t>12</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幻灯片图像占位符 1">
            <a:extLst>
              <a:ext uri="{FF2B5EF4-FFF2-40B4-BE49-F238E27FC236}">
                <a16:creationId xmlns:a16="http://schemas.microsoft.com/office/drawing/2014/main" id="{7C7E48E2-AFDC-153A-F1F9-02BA604FB06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备注占位符 2">
            <a:extLst>
              <a:ext uri="{FF2B5EF4-FFF2-40B4-BE49-F238E27FC236}">
                <a16:creationId xmlns:a16="http://schemas.microsoft.com/office/drawing/2014/main" id="{4E6BEB46-2FA2-E1F8-0176-4784BB60BDB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a:p>
        </p:txBody>
      </p:sp>
      <p:sp>
        <p:nvSpPr>
          <p:cNvPr id="6148" name="灯片编号占位符 3">
            <a:extLst>
              <a:ext uri="{FF2B5EF4-FFF2-40B4-BE49-F238E27FC236}">
                <a16:creationId xmlns:a16="http://schemas.microsoft.com/office/drawing/2014/main" id="{14578339-080F-73D0-2B55-67802997529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2F8F8C64-19A4-4E1B-BFDE-B699990AA3B2}" type="slidenum">
              <a:rPr lang="zh-CN" altLang="en-US" smtClean="0"/>
              <a:pPr/>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FEBC9-6A24-0295-3252-39C2D9972755}"/>
            </a:ext>
          </a:extLst>
        </p:cNvPr>
        <p:cNvGrpSpPr/>
        <p:nvPr/>
      </p:nvGrpSpPr>
      <p:grpSpPr>
        <a:xfrm>
          <a:off x="0" y="0"/>
          <a:ext cx="0" cy="0"/>
          <a:chOff x="0" y="0"/>
          <a:chExt cx="0" cy="0"/>
        </a:xfrm>
      </p:grpSpPr>
      <p:sp>
        <p:nvSpPr>
          <p:cNvPr id="8194" name="幻灯片图像占位符 1">
            <a:extLst>
              <a:ext uri="{FF2B5EF4-FFF2-40B4-BE49-F238E27FC236}">
                <a16:creationId xmlns:a16="http://schemas.microsoft.com/office/drawing/2014/main" id="{227F8D21-6E84-6046-8A9D-1F6F3B51628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备注占位符 2">
            <a:extLst>
              <a:ext uri="{FF2B5EF4-FFF2-40B4-BE49-F238E27FC236}">
                <a16:creationId xmlns:a16="http://schemas.microsoft.com/office/drawing/2014/main" id="{E05E02E6-F4F6-A68D-DDBC-DE1685A7981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a:p>
        </p:txBody>
      </p:sp>
      <p:sp>
        <p:nvSpPr>
          <p:cNvPr id="8196" name="灯片编号占位符 3">
            <a:extLst>
              <a:ext uri="{FF2B5EF4-FFF2-40B4-BE49-F238E27FC236}">
                <a16:creationId xmlns:a16="http://schemas.microsoft.com/office/drawing/2014/main" id="{A7E2C875-6A9A-3B0C-951A-6BA197B8B7F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B8C2E250-BA08-4917-B4FA-51EDDC8DA8CA}" type="slidenum">
              <a:rPr lang="zh-CN" altLang="en-US" smtClean="0"/>
              <a:pPr/>
              <a:t>3</a:t>
            </a:fld>
            <a:endParaRPr lang="zh-CN" altLang="en-US"/>
          </a:p>
        </p:txBody>
      </p:sp>
    </p:spTree>
    <p:extLst>
      <p:ext uri="{BB962C8B-B14F-4D97-AF65-F5344CB8AC3E}">
        <p14:creationId xmlns:p14="http://schemas.microsoft.com/office/powerpoint/2010/main" val="73532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7DE52-D6ED-0CB5-D184-7C9C9FC325D2}"/>
            </a:ext>
          </a:extLst>
        </p:cNvPr>
        <p:cNvGrpSpPr/>
        <p:nvPr/>
      </p:nvGrpSpPr>
      <p:grpSpPr>
        <a:xfrm>
          <a:off x="0" y="0"/>
          <a:ext cx="0" cy="0"/>
          <a:chOff x="0" y="0"/>
          <a:chExt cx="0" cy="0"/>
        </a:xfrm>
      </p:grpSpPr>
      <p:sp>
        <p:nvSpPr>
          <p:cNvPr id="8194" name="幻灯片图像占位符 1">
            <a:extLst>
              <a:ext uri="{FF2B5EF4-FFF2-40B4-BE49-F238E27FC236}">
                <a16:creationId xmlns:a16="http://schemas.microsoft.com/office/drawing/2014/main" id="{DE5F4F91-9664-BA3C-E1A3-671E41CE98C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备注占位符 2">
            <a:extLst>
              <a:ext uri="{FF2B5EF4-FFF2-40B4-BE49-F238E27FC236}">
                <a16:creationId xmlns:a16="http://schemas.microsoft.com/office/drawing/2014/main" id="{447C66EA-BC79-2F57-46E5-0F825015BCD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a:p>
        </p:txBody>
      </p:sp>
      <p:sp>
        <p:nvSpPr>
          <p:cNvPr id="8196" name="灯片编号占位符 3">
            <a:extLst>
              <a:ext uri="{FF2B5EF4-FFF2-40B4-BE49-F238E27FC236}">
                <a16:creationId xmlns:a16="http://schemas.microsoft.com/office/drawing/2014/main" id="{5963181D-7301-009A-AA22-44E09D9BA85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B8C2E250-BA08-4917-B4FA-51EDDC8DA8CA}" type="slidenum">
              <a:rPr lang="zh-CN" altLang="en-US" smtClean="0"/>
              <a:pPr/>
              <a:t>4</a:t>
            </a:fld>
            <a:endParaRPr lang="zh-CN" altLang="en-US"/>
          </a:p>
        </p:txBody>
      </p:sp>
    </p:spTree>
    <p:extLst>
      <p:ext uri="{BB962C8B-B14F-4D97-AF65-F5344CB8AC3E}">
        <p14:creationId xmlns:p14="http://schemas.microsoft.com/office/powerpoint/2010/main" val="891592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D0079-6CD4-13D8-3BC4-B51EC64F28CB}"/>
            </a:ext>
          </a:extLst>
        </p:cNvPr>
        <p:cNvGrpSpPr/>
        <p:nvPr/>
      </p:nvGrpSpPr>
      <p:grpSpPr>
        <a:xfrm>
          <a:off x="0" y="0"/>
          <a:ext cx="0" cy="0"/>
          <a:chOff x="0" y="0"/>
          <a:chExt cx="0" cy="0"/>
        </a:xfrm>
      </p:grpSpPr>
      <p:sp>
        <p:nvSpPr>
          <p:cNvPr id="8194" name="幻灯片图像占位符 1">
            <a:extLst>
              <a:ext uri="{FF2B5EF4-FFF2-40B4-BE49-F238E27FC236}">
                <a16:creationId xmlns:a16="http://schemas.microsoft.com/office/drawing/2014/main" id="{0D88C098-BE48-1082-24DA-D51BE84100E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备注占位符 2">
            <a:extLst>
              <a:ext uri="{FF2B5EF4-FFF2-40B4-BE49-F238E27FC236}">
                <a16:creationId xmlns:a16="http://schemas.microsoft.com/office/drawing/2014/main" id="{C8673197-493D-1CF4-8D81-D1AA0186CE6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a:p>
        </p:txBody>
      </p:sp>
      <p:sp>
        <p:nvSpPr>
          <p:cNvPr id="8196" name="灯片编号占位符 3">
            <a:extLst>
              <a:ext uri="{FF2B5EF4-FFF2-40B4-BE49-F238E27FC236}">
                <a16:creationId xmlns:a16="http://schemas.microsoft.com/office/drawing/2014/main" id="{61E6D224-2664-A9F1-9ECD-E279CB75457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B8C2E250-BA08-4917-B4FA-51EDDC8DA8CA}" type="slidenum">
              <a:rPr lang="zh-CN" altLang="en-US" smtClean="0"/>
              <a:pPr/>
              <a:t>5</a:t>
            </a:fld>
            <a:endParaRPr lang="zh-CN" altLang="en-US"/>
          </a:p>
        </p:txBody>
      </p:sp>
    </p:spTree>
    <p:extLst>
      <p:ext uri="{BB962C8B-B14F-4D97-AF65-F5344CB8AC3E}">
        <p14:creationId xmlns:p14="http://schemas.microsoft.com/office/powerpoint/2010/main" val="175699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06536-1CE5-B40B-41BA-26E824E62EC0}"/>
            </a:ext>
          </a:extLst>
        </p:cNvPr>
        <p:cNvGrpSpPr/>
        <p:nvPr/>
      </p:nvGrpSpPr>
      <p:grpSpPr>
        <a:xfrm>
          <a:off x="0" y="0"/>
          <a:ext cx="0" cy="0"/>
          <a:chOff x="0" y="0"/>
          <a:chExt cx="0" cy="0"/>
        </a:xfrm>
      </p:grpSpPr>
      <p:sp>
        <p:nvSpPr>
          <p:cNvPr id="8194" name="幻灯片图像占位符 1">
            <a:extLst>
              <a:ext uri="{FF2B5EF4-FFF2-40B4-BE49-F238E27FC236}">
                <a16:creationId xmlns:a16="http://schemas.microsoft.com/office/drawing/2014/main" id="{BB6B0C48-4B13-7C7F-6509-256873A88D3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备注占位符 2">
            <a:extLst>
              <a:ext uri="{FF2B5EF4-FFF2-40B4-BE49-F238E27FC236}">
                <a16:creationId xmlns:a16="http://schemas.microsoft.com/office/drawing/2014/main" id="{42F0415C-D37F-F530-92DF-B3D98413AC5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a:p>
        </p:txBody>
      </p:sp>
      <p:sp>
        <p:nvSpPr>
          <p:cNvPr id="8196" name="灯片编号占位符 3">
            <a:extLst>
              <a:ext uri="{FF2B5EF4-FFF2-40B4-BE49-F238E27FC236}">
                <a16:creationId xmlns:a16="http://schemas.microsoft.com/office/drawing/2014/main" id="{40EB76C9-653F-58CE-ADCD-A4ADFC0DAE3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B8C2E250-BA08-4917-B4FA-51EDDC8DA8CA}" type="slidenum">
              <a:rPr lang="zh-CN" altLang="en-US" smtClean="0"/>
              <a:pPr/>
              <a:t>6</a:t>
            </a:fld>
            <a:endParaRPr lang="zh-CN" altLang="en-US"/>
          </a:p>
        </p:txBody>
      </p:sp>
    </p:spTree>
    <p:extLst>
      <p:ext uri="{BB962C8B-B14F-4D97-AF65-F5344CB8AC3E}">
        <p14:creationId xmlns:p14="http://schemas.microsoft.com/office/powerpoint/2010/main" val="26047510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4A9D50-80D5-10F6-B734-D67DA96D6CEC}"/>
            </a:ext>
          </a:extLst>
        </p:cNvPr>
        <p:cNvGrpSpPr/>
        <p:nvPr/>
      </p:nvGrpSpPr>
      <p:grpSpPr>
        <a:xfrm>
          <a:off x="0" y="0"/>
          <a:ext cx="0" cy="0"/>
          <a:chOff x="0" y="0"/>
          <a:chExt cx="0" cy="0"/>
        </a:xfrm>
      </p:grpSpPr>
      <p:sp>
        <p:nvSpPr>
          <p:cNvPr id="8194" name="幻灯片图像占位符 1">
            <a:extLst>
              <a:ext uri="{FF2B5EF4-FFF2-40B4-BE49-F238E27FC236}">
                <a16:creationId xmlns:a16="http://schemas.microsoft.com/office/drawing/2014/main" id="{16312778-0962-86CC-5680-0A55403F4B9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备注占位符 2">
            <a:extLst>
              <a:ext uri="{FF2B5EF4-FFF2-40B4-BE49-F238E27FC236}">
                <a16:creationId xmlns:a16="http://schemas.microsoft.com/office/drawing/2014/main" id="{AA67DE3C-24BF-D41B-2C23-A39F6E27620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a:p>
        </p:txBody>
      </p:sp>
      <p:sp>
        <p:nvSpPr>
          <p:cNvPr id="8196" name="灯片编号占位符 3">
            <a:extLst>
              <a:ext uri="{FF2B5EF4-FFF2-40B4-BE49-F238E27FC236}">
                <a16:creationId xmlns:a16="http://schemas.microsoft.com/office/drawing/2014/main" id="{CBD35333-3ADC-EC63-5F0B-500057BDC7B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B8C2E250-BA08-4917-B4FA-51EDDC8DA8CA}" type="slidenum">
              <a:rPr lang="zh-CN" altLang="en-US" smtClean="0"/>
              <a:pPr/>
              <a:t>7</a:t>
            </a:fld>
            <a:endParaRPr lang="zh-CN" altLang="en-US"/>
          </a:p>
        </p:txBody>
      </p:sp>
    </p:spTree>
    <p:extLst>
      <p:ext uri="{BB962C8B-B14F-4D97-AF65-F5344CB8AC3E}">
        <p14:creationId xmlns:p14="http://schemas.microsoft.com/office/powerpoint/2010/main" val="32061696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D1AEE5-4DD6-CE99-FFE7-84E16F282565}"/>
            </a:ext>
          </a:extLst>
        </p:cNvPr>
        <p:cNvGrpSpPr/>
        <p:nvPr/>
      </p:nvGrpSpPr>
      <p:grpSpPr>
        <a:xfrm>
          <a:off x="0" y="0"/>
          <a:ext cx="0" cy="0"/>
          <a:chOff x="0" y="0"/>
          <a:chExt cx="0" cy="0"/>
        </a:xfrm>
      </p:grpSpPr>
      <p:sp>
        <p:nvSpPr>
          <p:cNvPr id="8194" name="幻灯片图像占位符 1">
            <a:extLst>
              <a:ext uri="{FF2B5EF4-FFF2-40B4-BE49-F238E27FC236}">
                <a16:creationId xmlns:a16="http://schemas.microsoft.com/office/drawing/2014/main" id="{9EFC3D34-3E7B-7E2D-B482-5DE823796DF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备注占位符 2">
            <a:extLst>
              <a:ext uri="{FF2B5EF4-FFF2-40B4-BE49-F238E27FC236}">
                <a16:creationId xmlns:a16="http://schemas.microsoft.com/office/drawing/2014/main" id="{0A393F1E-172C-2484-931E-960EE2AD5AE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a:p>
        </p:txBody>
      </p:sp>
      <p:sp>
        <p:nvSpPr>
          <p:cNvPr id="8196" name="灯片编号占位符 3">
            <a:extLst>
              <a:ext uri="{FF2B5EF4-FFF2-40B4-BE49-F238E27FC236}">
                <a16:creationId xmlns:a16="http://schemas.microsoft.com/office/drawing/2014/main" id="{9BE6CEB7-BB75-8276-7CFF-150622A133D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B8C2E250-BA08-4917-B4FA-51EDDC8DA8CA}" type="slidenum">
              <a:rPr lang="zh-CN" altLang="en-US" smtClean="0"/>
              <a:pPr/>
              <a:t>8</a:t>
            </a:fld>
            <a:endParaRPr lang="zh-CN" altLang="en-US"/>
          </a:p>
        </p:txBody>
      </p:sp>
    </p:spTree>
    <p:extLst>
      <p:ext uri="{BB962C8B-B14F-4D97-AF65-F5344CB8AC3E}">
        <p14:creationId xmlns:p14="http://schemas.microsoft.com/office/powerpoint/2010/main" val="34707210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D0723-99BE-92A6-8343-FBD52781BCD8}"/>
            </a:ext>
          </a:extLst>
        </p:cNvPr>
        <p:cNvGrpSpPr/>
        <p:nvPr/>
      </p:nvGrpSpPr>
      <p:grpSpPr>
        <a:xfrm>
          <a:off x="0" y="0"/>
          <a:ext cx="0" cy="0"/>
          <a:chOff x="0" y="0"/>
          <a:chExt cx="0" cy="0"/>
        </a:xfrm>
      </p:grpSpPr>
      <p:sp>
        <p:nvSpPr>
          <p:cNvPr id="8194" name="幻灯片图像占位符 1">
            <a:extLst>
              <a:ext uri="{FF2B5EF4-FFF2-40B4-BE49-F238E27FC236}">
                <a16:creationId xmlns:a16="http://schemas.microsoft.com/office/drawing/2014/main" id="{611E7EE8-7F38-FBBE-BF18-90E64732CC6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备注占位符 2">
            <a:extLst>
              <a:ext uri="{FF2B5EF4-FFF2-40B4-BE49-F238E27FC236}">
                <a16:creationId xmlns:a16="http://schemas.microsoft.com/office/drawing/2014/main" id="{406897C1-DE4B-D5AB-5353-0699D7A9194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a:p>
        </p:txBody>
      </p:sp>
      <p:sp>
        <p:nvSpPr>
          <p:cNvPr id="8196" name="灯片编号占位符 3">
            <a:extLst>
              <a:ext uri="{FF2B5EF4-FFF2-40B4-BE49-F238E27FC236}">
                <a16:creationId xmlns:a16="http://schemas.microsoft.com/office/drawing/2014/main" id="{09E69B62-910C-80A7-A6DE-FF64093BA42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fld id="{B8C2E250-BA08-4917-B4FA-51EDDC8DA8CA}" type="slidenum">
              <a:rPr lang="zh-CN" altLang="en-US" smtClean="0"/>
              <a:pPr/>
              <a:t>10</a:t>
            </a:fld>
            <a:endParaRPr lang="zh-CN" altLang="en-US"/>
          </a:p>
        </p:txBody>
      </p:sp>
    </p:spTree>
    <p:extLst>
      <p:ext uri="{BB962C8B-B14F-4D97-AF65-F5344CB8AC3E}">
        <p14:creationId xmlns:p14="http://schemas.microsoft.com/office/powerpoint/2010/main" val="4249945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a:extLst>
              <a:ext uri="{FF2B5EF4-FFF2-40B4-BE49-F238E27FC236}">
                <a16:creationId xmlns:a16="http://schemas.microsoft.com/office/drawing/2014/main" id="{49B3B569-4A01-42E9-DF45-A67F226C8FF3}"/>
              </a:ext>
            </a:extLst>
          </p:cNvPr>
          <p:cNvSpPr>
            <a:spLocks noGrp="1"/>
          </p:cNvSpPr>
          <p:nvPr>
            <p:ph type="dt" sz="half" idx="10"/>
          </p:nvPr>
        </p:nvSpPr>
        <p:spPr/>
        <p:txBody>
          <a:bodyPr/>
          <a:lstStyle>
            <a:lvl1pPr>
              <a:defRPr/>
            </a:lvl1pPr>
          </a:lstStyle>
          <a:p>
            <a:pPr>
              <a:defRPr/>
            </a:pPr>
            <a:fld id="{79F32DD5-C4C1-4C09-A353-AB3F6941BC76}" type="datetimeFigureOut">
              <a:rPr lang="zh-CN" altLang="en-US"/>
              <a:pPr>
                <a:defRPr/>
              </a:pPr>
              <a:t>2025/4/10</a:t>
            </a:fld>
            <a:endParaRPr lang="zh-CN" altLang="en-US"/>
          </a:p>
        </p:txBody>
      </p:sp>
      <p:sp>
        <p:nvSpPr>
          <p:cNvPr id="5" name="页脚占位符 4">
            <a:extLst>
              <a:ext uri="{FF2B5EF4-FFF2-40B4-BE49-F238E27FC236}">
                <a16:creationId xmlns:a16="http://schemas.microsoft.com/office/drawing/2014/main" id="{225540A9-719D-C4B9-FE0C-4E4192F137B0}"/>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1FD4ACE3-BA7B-1376-CBF0-9C02FC10357F}"/>
              </a:ext>
            </a:extLst>
          </p:cNvPr>
          <p:cNvSpPr>
            <a:spLocks noGrp="1"/>
          </p:cNvSpPr>
          <p:nvPr>
            <p:ph type="sldNum" sz="quarter" idx="12"/>
          </p:nvPr>
        </p:nvSpPr>
        <p:spPr/>
        <p:txBody>
          <a:bodyPr/>
          <a:lstStyle>
            <a:lvl1pPr>
              <a:defRPr/>
            </a:lvl1pPr>
          </a:lstStyle>
          <a:p>
            <a:pPr>
              <a:defRPr/>
            </a:pPr>
            <a:fld id="{E167E4BD-47B2-4EE8-ACD6-78E644DC6A68}" type="slidenum">
              <a:rPr lang="zh-CN" altLang="en-US"/>
              <a:pPr>
                <a:defRPr/>
              </a:pPr>
              <a:t>‹#›</a:t>
            </a:fld>
            <a:endParaRPr lang="zh-CN" altLang="en-US"/>
          </a:p>
        </p:txBody>
      </p:sp>
    </p:spTree>
    <p:extLst>
      <p:ext uri="{BB962C8B-B14F-4D97-AF65-F5344CB8AC3E}">
        <p14:creationId xmlns:p14="http://schemas.microsoft.com/office/powerpoint/2010/main" val="1097868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CA4F38D2-BDBB-5AC9-CD3B-7CF13E450FB8}"/>
              </a:ext>
            </a:extLst>
          </p:cNvPr>
          <p:cNvSpPr>
            <a:spLocks noGrp="1"/>
          </p:cNvSpPr>
          <p:nvPr>
            <p:ph type="dt" sz="half" idx="10"/>
          </p:nvPr>
        </p:nvSpPr>
        <p:spPr/>
        <p:txBody>
          <a:bodyPr/>
          <a:lstStyle>
            <a:lvl1pPr>
              <a:defRPr/>
            </a:lvl1pPr>
          </a:lstStyle>
          <a:p>
            <a:pPr>
              <a:defRPr/>
            </a:pPr>
            <a:fld id="{4D97D374-D808-47D8-A6CF-C4FD69FAD312}" type="datetimeFigureOut">
              <a:rPr lang="zh-CN" altLang="en-US"/>
              <a:pPr>
                <a:defRPr/>
              </a:pPr>
              <a:t>2025/4/10</a:t>
            </a:fld>
            <a:endParaRPr lang="zh-CN" altLang="en-US"/>
          </a:p>
        </p:txBody>
      </p:sp>
      <p:sp>
        <p:nvSpPr>
          <p:cNvPr id="5" name="页脚占位符 4">
            <a:extLst>
              <a:ext uri="{FF2B5EF4-FFF2-40B4-BE49-F238E27FC236}">
                <a16:creationId xmlns:a16="http://schemas.microsoft.com/office/drawing/2014/main" id="{605613F4-C1B4-15BA-E293-26D5A69E4C61}"/>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50D9AFC9-9FDD-B598-3546-D77BD9E9219A}"/>
              </a:ext>
            </a:extLst>
          </p:cNvPr>
          <p:cNvSpPr>
            <a:spLocks noGrp="1"/>
          </p:cNvSpPr>
          <p:nvPr>
            <p:ph type="sldNum" sz="quarter" idx="12"/>
          </p:nvPr>
        </p:nvSpPr>
        <p:spPr/>
        <p:txBody>
          <a:bodyPr/>
          <a:lstStyle>
            <a:lvl1pPr>
              <a:defRPr/>
            </a:lvl1pPr>
          </a:lstStyle>
          <a:p>
            <a:pPr>
              <a:defRPr/>
            </a:pPr>
            <a:fld id="{F19CEE56-722B-4E89-9985-28F7B19187C4}" type="slidenum">
              <a:rPr lang="zh-CN" altLang="en-US"/>
              <a:pPr>
                <a:defRPr/>
              </a:pPr>
              <a:t>‹#›</a:t>
            </a:fld>
            <a:endParaRPr lang="zh-CN" altLang="en-US"/>
          </a:p>
        </p:txBody>
      </p:sp>
    </p:spTree>
    <p:extLst>
      <p:ext uri="{BB962C8B-B14F-4D97-AF65-F5344CB8AC3E}">
        <p14:creationId xmlns:p14="http://schemas.microsoft.com/office/powerpoint/2010/main" val="24149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1F79A248-2BDB-30CC-3519-E610770F52F1}"/>
              </a:ext>
            </a:extLst>
          </p:cNvPr>
          <p:cNvSpPr>
            <a:spLocks noGrp="1"/>
          </p:cNvSpPr>
          <p:nvPr>
            <p:ph type="dt" sz="half" idx="10"/>
          </p:nvPr>
        </p:nvSpPr>
        <p:spPr/>
        <p:txBody>
          <a:bodyPr/>
          <a:lstStyle>
            <a:lvl1pPr>
              <a:defRPr/>
            </a:lvl1pPr>
          </a:lstStyle>
          <a:p>
            <a:pPr>
              <a:defRPr/>
            </a:pPr>
            <a:fld id="{89C41479-7B3C-4AAF-984D-CCC170D1A037}" type="datetimeFigureOut">
              <a:rPr lang="zh-CN" altLang="en-US"/>
              <a:pPr>
                <a:defRPr/>
              </a:pPr>
              <a:t>2025/4/10</a:t>
            </a:fld>
            <a:endParaRPr lang="zh-CN" altLang="en-US"/>
          </a:p>
        </p:txBody>
      </p:sp>
      <p:sp>
        <p:nvSpPr>
          <p:cNvPr id="5" name="页脚占位符 4">
            <a:extLst>
              <a:ext uri="{FF2B5EF4-FFF2-40B4-BE49-F238E27FC236}">
                <a16:creationId xmlns:a16="http://schemas.microsoft.com/office/drawing/2014/main" id="{B51759BB-1A9E-1E94-C935-9FE4DDADD153}"/>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2D9AEAF2-6AB6-8C47-E1D5-4B6495588B6A}"/>
              </a:ext>
            </a:extLst>
          </p:cNvPr>
          <p:cNvSpPr>
            <a:spLocks noGrp="1"/>
          </p:cNvSpPr>
          <p:nvPr>
            <p:ph type="sldNum" sz="quarter" idx="12"/>
          </p:nvPr>
        </p:nvSpPr>
        <p:spPr/>
        <p:txBody>
          <a:bodyPr/>
          <a:lstStyle>
            <a:lvl1pPr>
              <a:defRPr/>
            </a:lvl1pPr>
          </a:lstStyle>
          <a:p>
            <a:pPr>
              <a:defRPr/>
            </a:pPr>
            <a:fld id="{86E69F4C-A97A-4C4A-ADCD-174156DF2FF2}" type="slidenum">
              <a:rPr lang="zh-CN" altLang="en-US"/>
              <a:pPr>
                <a:defRPr/>
              </a:pPr>
              <a:t>‹#›</a:t>
            </a:fld>
            <a:endParaRPr lang="zh-CN" altLang="en-US"/>
          </a:p>
        </p:txBody>
      </p:sp>
    </p:spTree>
    <p:extLst>
      <p:ext uri="{BB962C8B-B14F-4D97-AF65-F5344CB8AC3E}">
        <p14:creationId xmlns:p14="http://schemas.microsoft.com/office/powerpoint/2010/main" val="1189121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476725AC-46A3-FA9F-689F-78BD64603AFB}"/>
              </a:ext>
            </a:extLst>
          </p:cNvPr>
          <p:cNvSpPr>
            <a:spLocks noGrp="1"/>
          </p:cNvSpPr>
          <p:nvPr>
            <p:ph type="dt" sz="half" idx="10"/>
          </p:nvPr>
        </p:nvSpPr>
        <p:spPr/>
        <p:txBody>
          <a:bodyPr/>
          <a:lstStyle>
            <a:lvl1pPr>
              <a:defRPr/>
            </a:lvl1pPr>
          </a:lstStyle>
          <a:p>
            <a:pPr>
              <a:defRPr/>
            </a:pPr>
            <a:fld id="{32B5888C-D31B-4435-A93C-B1EB90725F0C}" type="datetimeFigureOut">
              <a:rPr lang="zh-CN" altLang="en-US"/>
              <a:pPr>
                <a:defRPr/>
              </a:pPr>
              <a:t>2025/4/10</a:t>
            </a:fld>
            <a:endParaRPr lang="zh-CN" altLang="en-US"/>
          </a:p>
        </p:txBody>
      </p:sp>
      <p:sp>
        <p:nvSpPr>
          <p:cNvPr id="5" name="页脚占位符 4">
            <a:extLst>
              <a:ext uri="{FF2B5EF4-FFF2-40B4-BE49-F238E27FC236}">
                <a16:creationId xmlns:a16="http://schemas.microsoft.com/office/drawing/2014/main" id="{65C8A25D-C8E6-0DB5-9D21-A36AB1CCCAF4}"/>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30D74021-7593-834C-E87C-21F4062D8100}"/>
              </a:ext>
            </a:extLst>
          </p:cNvPr>
          <p:cNvSpPr>
            <a:spLocks noGrp="1"/>
          </p:cNvSpPr>
          <p:nvPr>
            <p:ph type="sldNum" sz="quarter" idx="12"/>
          </p:nvPr>
        </p:nvSpPr>
        <p:spPr/>
        <p:txBody>
          <a:bodyPr/>
          <a:lstStyle>
            <a:lvl1pPr>
              <a:defRPr/>
            </a:lvl1pPr>
          </a:lstStyle>
          <a:p>
            <a:pPr>
              <a:defRPr/>
            </a:pPr>
            <a:fld id="{70ED8072-FF53-4337-A9DD-411A018BC873}" type="slidenum">
              <a:rPr lang="zh-CN" altLang="en-US"/>
              <a:pPr>
                <a:defRPr/>
              </a:pPr>
              <a:t>‹#›</a:t>
            </a:fld>
            <a:endParaRPr lang="zh-CN" altLang="en-US"/>
          </a:p>
        </p:txBody>
      </p:sp>
    </p:spTree>
    <p:extLst>
      <p:ext uri="{BB962C8B-B14F-4D97-AF65-F5344CB8AC3E}">
        <p14:creationId xmlns:p14="http://schemas.microsoft.com/office/powerpoint/2010/main" val="3348061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558A4CC2-F330-0726-481D-3B18F7B9D4C2}"/>
              </a:ext>
            </a:extLst>
          </p:cNvPr>
          <p:cNvSpPr>
            <a:spLocks noGrp="1"/>
          </p:cNvSpPr>
          <p:nvPr>
            <p:ph type="dt" sz="half" idx="10"/>
          </p:nvPr>
        </p:nvSpPr>
        <p:spPr/>
        <p:txBody>
          <a:bodyPr/>
          <a:lstStyle>
            <a:lvl1pPr>
              <a:defRPr/>
            </a:lvl1pPr>
          </a:lstStyle>
          <a:p>
            <a:pPr>
              <a:defRPr/>
            </a:pPr>
            <a:fld id="{B91A2926-A1B9-4251-B3A3-E301C61FC883}" type="datetimeFigureOut">
              <a:rPr lang="zh-CN" altLang="en-US"/>
              <a:pPr>
                <a:defRPr/>
              </a:pPr>
              <a:t>2025/4/10</a:t>
            </a:fld>
            <a:endParaRPr lang="zh-CN" altLang="en-US"/>
          </a:p>
        </p:txBody>
      </p:sp>
      <p:sp>
        <p:nvSpPr>
          <p:cNvPr id="5" name="页脚占位符 4">
            <a:extLst>
              <a:ext uri="{FF2B5EF4-FFF2-40B4-BE49-F238E27FC236}">
                <a16:creationId xmlns:a16="http://schemas.microsoft.com/office/drawing/2014/main" id="{976CAF4C-6C60-D34D-6D4D-C93F29DDAAFB}"/>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743EF7CA-2800-1299-0E2C-7BC48486790F}"/>
              </a:ext>
            </a:extLst>
          </p:cNvPr>
          <p:cNvSpPr>
            <a:spLocks noGrp="1"/>
          </p:cNvSpPr>
          <p:nvPr>
            <p:ph type="sldNum" sz="quarter" idx="12"/>
          </p:nvPr>
        </p:nvSpPr>
        <p:spPr/>
        <p:txBody>
          <a:bodyPr/>
          <a:lstStyle>
            <a:lvl1pPr>
              <a:defRPr/>
            </a:lvl1pPr>
          </a:lstStyle>
          <a:p>
            <a:pPr>
              <a:defRPr/>
            </a:pPr>
            <a:fld id="{CE8829E4-6918-4EBE-B77B-E4C9904040DF}" type="slidenum">
              <a:rPr lang="zh-CN" altLang="en-US"/>
              <a:pPr>
                <a:defRPr/>
              </a:pPr>
              <a:t>‹#›</a:t>
            </a:fld>
            <a:endParaRPr lang="zh-CN" altLang="en-US"/>
          </a:p>
        </p:txBody>
      </p:sp>
    </p:spTree>
    <p:extLst>
      <p:ext uri="{BB962C8B-B14F-4D97-AF65-F5344CB8AC3E}">
        <p14:creationId xmlns:p14="http://schemas.microsoft.com/office/powerpoint/2010/main" val="8333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a:extLst>
              <a:ext uri="{FF2B5EF4-FFF2-40B4-BE49-F238E27FC236}">
                <a16:creationId xmlns:a16="http://schemas.microsoft.com/office/drawing/2014/main" id="{3A4B9008-FF4A-4038-1BAF-334261F2E2D7}"/>
              </a:ext>
            </a:extLst>
          </p:cNvPr>
          <p:cNvSpPr>
            <a:spLocks noGrp="1"/>
          </p:cNvSpPr>
          <p:nvPr>
            <p:ph type="dt" sz="half" idx="10"/>
          </p:nvPr>
        </p:nvSpPr>
        <p:spPr/>
        <p:txBody>
          <a:bodyPr/>
          <a:lstStyle>
            <a:lvl1pPr>
              <a:defRPr/>
            </a:lvl1pPr>
          </a:lstStyle>
          <a:p>
            <a:pPr>
              <a:defRPr/>
            </a:pPr>
            <a:fld id="{D1D9B4C9-72D0-4A23-B987-1FC7AE8D198D}" type="datetimeFigureOut">
              <a:rPr lang="zh-CN" altLang="en-US"/>
              <a:pPr>
                <a:defRPr/>
              </a:pPr>
              <a:t>2025/4/10</a:t>
            </a:fld>
            <a:endParaRPr lang="zh-CN" altLang="en-US"/>
          </a:p>
        </p:txBody>
      </p:sp>
      <p:sp>
        <p:nvSpPr>
          <p:cNvPr id="6" name="页脚占位符 4">
            <a:extLst>
              <a:ext uri="{FF2B5EF4-FFF2-40B4-BE49-F238E27FC236}">
                <a16:creationId xmlns:a16="http://schemas.microsoft.com/office/drawing/2014/main" id="{F5E784CF-3DE2-A24F-597F-6997D0BB87C2}"/>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DFE61727-AB62-A08F-4FF2-00E3FE089D1C}"/>
              </a:ext>
            </a:extLst>
          </p:cNvPr>
          <p:cNvSpPr>
            <a:spLocks noGrp="1"/>
          </p:cNvSpPr>
          <p:nvPr>
            <p:ph type="sldNum" sz="quarter" idx="12"/>
          </p:nvPr>
        </p:nvSpPr>
        <p:spPr/>
        <p:txBody>
          <a:bodyPr/>
          <a:lstStyle>
            <a:lvl1pPr>
              <a:defRPr/>
            </a:lvl1pPr>
          </a:lstStyle>
          <a:p>
            <a:pPr>
              <a:defRPr/>
            </a:pPr>
            <a:fld id="{C85958E3-9DA3-4324-A123-613B45666738}" type="slidenum">
              <a:rPr lang="zh-CN" altLang="en-US"/>
              <a:pPr>
                <a:defRPr/>
              </a:pPr>
              <a:t>‹#›</a:t>
            </a:fld>
            <a:endParaRPr lang="zh-CN" altLang="en-US"/>
          </a:p>
        </p:txBody>
      </p:sp>
    </p:spTree>
    <p:extLst>
      <p:ext uri="{BB962C8B-B14F-4D97-AF65-F5344CB8AC3E}">
        <p14:creationId xmlns:p14="http://schemas.microsoft.com/office/powerpoint/2010/main" val="2472450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a:extLst>
              <a:ext uri="{FF2B5EF4-FFF2-40B4-BE49-F238E27FC236}">
                <a16:creationId xmlns:a16="http://schemas.microsoft.com/office/drawing/2014/main" id="{7B8D39EB-8DB6-2BA0-53EC-13A4EC3A8DC9}"/>
              </a:ext>
            </a:extLst>
          </p:cNvPr>
          <p:cNvSpPr>
            <a:spLocks noGrp="1"/>
          </p:cNvSpPr>
          <p:nvPr>
            <p:ph type="dt" sz="half" idx="10"/>
          </p:nvPr>
        </p:nvSpPr>
        <p:spPr/>
        <p:txBody>
          <a:bodyPr/>
          <a:lstStyle>
            <a:lvl1pPr>
              <a:defRPr/>
            </a:lvl1pPr>
          </a:lstStyle>
          <a:p>
            <a:pPr>
              <a:defRPr/>
            </a:pPr>
            <a:fld id="{49F1C8C5-803A-4B1A-A9B5-6F494655A643}" type="datetimeFigureOut">
              <a:rPr lang="zh-CN" altLang="en-US"/>
              <a:pPr>
                <a:defRPr/>
              </a:pPr>
              <a:t>2025/4/10</a:t>
            </a:fld>
            <a:endParaRPr lang="zh-CN" altLang="en-US"/>
          </a:p>
        </p:txBody>
      </p:sp>
      <p:sp>
        <p:nvSpPr>
          <p:cNvPr id="8" name="页脚占位符 4">
            <a:extLst>
              <a:ext uri="{FF2B5EF4-FFF2-40B4-BE49-F238E27FC236}">
                <a16:creationId xmlns:a16="http://schemas.microsoft.com/office/drawing/2014/main" id="{7792655B-DA16-BDF3-A68E-F577170F32CC}"/>
              </a:ext>
            </a:extLst>
          </p:cNvPr>
          <p:cNvSpPr>
            <a:spLocks noGrp="1"/>
          </p:cNvSpPr>
          <p:nvPr>
            <p:ph type="ftr" sz="quarter" idx="11"/>
          </p:nvPr>
        </p:nvSpPr>
        <p:spPr/>
        <p:txBody>
          <a:bodyPr/>
          <a:lstStyle>
            <a:lvl1pPr>
              <a:defRPr/>
            </a:lvl1pPr>
          </a:lstStyle>
          <a:p>
            <a:pPr>
              <a:defRPr/>
            </a:pPr>
            <a:endParaRPr lang="zh-CN" altLang="en-US"/>
          </a:p>
        </p:txBody>
      </p:sp>
      <p:sp>
        <p:nvSpPr>
          <p:cNvPr id="9" name="灯片编号占位符 5">
            <a:extLst>
              <a:ext uri="{FF2B5EF4-FFF2-40B4-BE49-F238E27FC236}">
                <a16:creationId xmlns:a16="http://schemas.microsoft.com/office/drawing/2014/main" id="{97D64C7A-888F-6E77-8274-11D4548C4EAC}"/>
              </a:ext>
            </a:extLst>
          </p:cNvPr>
          <p:cNvSpPr>
            <a:spLocks noGrp="1"/>
          </p:cNvSpPr>
          <p:nvPr>
            <p:ph type="sldNum" sz="quarter" idx="12"/>
          </p:nvPr>
        </p:nvSpPr>
        <p:spPr/>
        <p:txBody>
          <a:bodyPr/>
          <a:lstStyle>
            <a:lvl1pPr>
              <a:defRPr/>
            </a:lvl1pPr>
          </a:lstStyle>
          <a:p>
            <a:pPr>
              <a:defRPr/>
            </a:pPr>
            <a:fld id="{411394F8-2961-4B21-BD45-FCC4D22EF8D7}" type="slidenum">
              <a:rPr lang="zh-CN" altLang="en-US"/>
              <a:pPr>
                <a:defRPr/>
              </a:pPr>
              <a:t>‹#›</a:t>
            </a:fld>
            <a:endParaRPr lang="zh-CN" altLang="en-US"/>
          </a:p>
        </p:txBody>
      </p:sp>
    </p:spTree>
    <p:extLst>
      <p:ext uri="{BB962C8B-B14F-4D97-AF65-F5344CB8AC3E}">
        <p14:creationId xmlns:p14="http://schemas.microsoft.com/office/powerpoint/2010/main" val="3894537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a:extLst>
              <a:ext uri="{FF2B5EF4-FFF2-40B4-BE49-F238E27FC236}">
                <a16:creationId xmlns:a16="http://schemas.microsoft.com/office/drawing/2014/main" id="{D9470685-C6C1-2214-8454-C7572E37A79B}"/>
              </a:ext>
            </a:extLst>
          </p:cNvPr>
          <p:cNvSpPr>
            <a:spLocks noGrp="1"/>
          </p:cNvSpPr>
          <p:nvPr>
            <p:ph type="dt" sz="half" idx="10"/>
          </p:nvPr>
        </p:nvSpPr>
        <p:spPr/>
        <p:txBody>
          <a:bodyPr/>
          <a:lstStyle>
            <a:lvl1pPr>
              <a:defRPr/>
            </a:lvl1pPr>
          </a:lstStyle>
          <a:p>
            <a:pPr>
              <a:defRPr/>
            </a:pPr>
            <a:fld id="{E4543E49-165E-4C94-9DA9-DB4556585A00}" type="datetimeFigureOut">
              <a:rPr lang="zh-CN" altLang="en-US"/>
              <a:pPr>
                <a:defRPr/>
              </a:pPr>
              <a:t>2025/4/10</a:t>
            </a:fld>
            <a:endParaRPr lang="zh-CN" altLang="en-US"/>
          </a:p>
        </p:txBody>
      </p:sp>
      <p:sp>
        <p:nvSpPr>
          <p:cNvPr id="4" name="页脚占位符 4">
            <a:extLst>
              <a:ext uri="{FF2B5EF4-FFF2-40B4-BE49-F238E27FC236}">
                <a16:creationId xmlns:a16="http://schemas.microsoft.com/office/drawing/2014/main" id="{26ED3228-13C2-864F-A79E-378451EA0BBE}"/>
              </a:ext>
            </a:extLst>
          </p:cNvPr>
          <p:cNvSpPr>
            <a:spLocks noGrp="1"/>
          </p:cNvSpPr>
          <p:nvPr>
            <p:ph type="ftr" sz="quarter" idx="11"/>
          </p:nvPr>
        </p:nvSpPr>
        <p:spPr/>
        <p:txBody>
          <a:bodyPr/>
          <a:lstStyle>
            <a:lvl1pPr>
              <a:defRPr/>
            </a:lvl1pPr>
          </a:lstStyle>
          <a:p>
            <a:pPr>
              <a:defRPr/>
            </a:pPr>
            <a:endParaRPr lang="zh-CN" altLang="en-US"/>
          </a:p>
        </p:txBody>
      </p:sp>
      <p:sp>
        <p:nvSpPr>
          <p:cNvPr id="5" name="灯片编号占位符 5">
            <a:extLst>
              <a:ext uri="{FF2B5EF4-FFF2-40B4-BE49-F238E27FC236}">
                <a16:creationId xmlns:a16="http://schemas.microsoft.com/office/drawing/2014/main" id="{2784A611-BDC0-C2EF-459B-9F72915C5B7E}"/>
              </a:ext>
            </a:extLst>
          </p:cNvPr>
          <p:cNvSpPr>
            <a:spLocks noGrp="1"/>
          </p:cNvSpPr>
          <p:nvPr>
            <p:ph type="sldNum" sz="quarter" idx="12"/>
          </p:nvPr>
        </p:nvSpPr>
        <p:spPr/>
        <p:txBody>
          <a:bodyPr/>
          <a:lstStyle>
            <a:lvl1pPr>
              <a:defRPr/>
            </a:lvl1pPr>
          </a:lstStyle>
          <a:p>
            <a:pPr>
              <a:defRPr/>
            </a:pPr>
            <a:fld id="{97606391-8E0F-49A5-92B4-2E5FB0796AB4}" type="slidenum">
              <a:rPr lang="zh-CN" altLang="en-US"/>
              <a:pPr>
                <a:defRPr/>
              </a:pPr>
              <a:t>‹#›</a:t>
            </a:fld>
            <a:endParaRPr lang="zh-CN" altLang="en-US"/>
          </a:p>
        </p:txBody>
      </p:sp>
    </p:spTree>
    <p:extLst>
      <p:ext uri="{BB962C8B-B14F-4D97-AF65-F5344CB8AC3E}">
        <p14:creationId xmlns:p14="http://schemas.microsoft.com/office/powerpoint/2010/main" val="3675005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a:extLst>
              <a:ext uri="{FF2B5EF4-FFF2-40B4-BE49-F238E27FC236}">
                <a16:creationId xmlns:a16="http://schemas.microsoft.com/office/drawing/2014/main" id="{DFCBD3E7-E7E0-6180-8D26-EB04EB7A8D62}"/>
              </a:ext>
            </a:extLst>
          </p:cNvPr>
          <p:cNvSpPr>
            <a:spLocks noGrp="1"/>
          </p:cNvSpPr>
          <p:nvPr>
            <p:ph type="dt" sz="half" idx="10"/>
          </p:nvPr>
        </p:nvSpPr>
        <p:spPr/>
        <p:txBody>
          <a:bodyPr/>
          <a:lstStyle>
            <a:lvl1pPr>
              <a:defRPr/>
            </a:lvl1pPr>
          </a:lstStyle>
          <a:p>
            <a:pPr>
              <a:defRPr/>
            </a:pPr>
            <a:fld id="{DEE14376-AA88-4AAF-BDE8-D1F86DB7D0CE}" type="datetimeFigureOut">
              <a:rPr lang="zh-CN" altLang="en-US"/>
              <a:pPr>
                <a:defRPr/>
              </a:pPr>
              <a:t>2025/4/10</a:t>
            </a:fld>
            <a:endParaRPr lang="zh-CN" altLang="en-US"/>
          </a:p>
        </p:txBody>
      </p:sp>
      <p:sp>
        <p:nvSpPr>
          <p:cNvPr id="3" name="页脚占位符 4">
            <a:extLst>
              <a:ext uri="{FF2B5EF4-FFF2-40B4-BE49-F238E27FC236}">
                <a16:creationId xmlns:a16="http://schemas.microsoft.com/office/drawing/2014/main" id="{0FB84E8D-E592-C3B6-141B-CB488BA75795}"/>
              </a:ext>
            </a:extLst>
          </p:cNvPr>
          <p:cNvSpPr>
            <a:spLocks noGrp="1"/>
          </p:cNvSpPr>
          <p:nvPr>
            <p:ph type="ftr" sz="quarter" idx="11"/>
          </p:nvPr>
        </p:nvSpPr>
        <p:spPr/>
        <p:txBody>
          <a:bodyPr/>
          <a:lstStyle>
            <a:lvl1pPr>
              <a:defRPr/>
            </a:lvl1pPr>
          </a:lstStyle>
          <a:p>
            <a:pPr>
              <a:defRPr/>
            </a:pPr>
            <a:endParaRPr lang="zh-CN" altLang="en-US"/>
          </a:p>
        </p:txBody>
      </p:sp>
      <p:sp>
        <p:nvSpPr>
          <p:cNvPr id="4" name="灯片编号占位符 5">
            <a:extLst>
              <a:ext uri="{FF2B5EF4-FFF2-40B4-BE49-F238E27FC236}">
                <a16:creationId xmlns:a16="http://schemas.microsoft.com/office/drawing/2014/main" id="{5073C1F3-9907-205A-0325-0E50B35FDED2}"/>
              </a:ext>
            </a:extLst>
          </p:cNvPr>
          <p:cNvSpPr>
            <a:spLocks noGrp="1"/>
          </p:cNvSpPr>
          <p:nvPr>
            <p:ph type="sldNum" sz="quarter" idx="12"/>
          </p:nvPr>
        </p:nvSpPr>
        <p:spPr/>
        <p:txBody>
          <a:bodyPr/>
          <a:lstStyle>
            <a:lvl1pPr>
              <a:defRPr/>
            </a:lvl1pPr>
          </a:lstStyle>
          <a:p>
            <a:pPr>
              <a:defRPr/>
            </a:pPr>
            <a:fld id="{3AAA3BDE-36C9-48E8-B6AD-8D39B95A6E58}" type="slidenum">
              <a:rPr lang="zh-CN" altLang="en-US"/>
              <a:pPr>
                <a:defRPr/>
              </a:pPr>
              <a:t>‹#›</a:t>
            </a:fld>
            <a:endParaRPr lang="zh-CN" altLang="en-US"/>
          </a:p>
        </p:txBody>
      </p:sp>
    </p:spTree>
    <p:extLst>
      <p:ext uri="{BB962C8B-B14F-4D97-AF65-F5344CB8AC3E}">
        <p14:creationId xmlns:p14="http://schemas.microsoft.com/office/powerpoint/2010/main" val="2648145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C7127935-3C57-9ED3-E348-073B53DFF880}"/>
              </a:ext>
            </a:extLst>
          </p:cNvPr>
          <p:cNvSpPr>
            <a:spLocks noGrp="1"/>
          </p:cNvSpPr>
          <p:nvPr>
            <p:ph type="dt" sz="half" idx="10"/>
          </p:nvPr>
        </p:nvSpPr>
        <p:spPr/>
        <p:txBody>
          <a:bodyPr/>
          <a:lstStyle>
            <a:lvl1pPr>
              <a:defRPr/>
            </a:lvl1pPr>
          </a:lstStyle>
          <a:p>
            <a:pPr>
              <a:defRPr/>
            </a:pPr>
            <a:fld id="{BF5AC8B5-07D3-4F1B-B566-6A32C6BB869A}" type="datetimeFigureOut">
              <a:rPr lang="zh-CN" altLang="en-US"/>
              <a:pPr>
                <a:defRPr/>
              </a:pPr>
              <a:t>2025/4/10</a:t>
            </a:fld>
            <a:endParaRPr lang="zh-CN" altLang="en-US"/>
          </a:p>
        </p:txBody>
      </p:sp>
      <p:sp>
        <p:nvSpPr>
          <p:cNvPr id="6" name="页脚占位符 4">
            <a:extLst>
              <a:ext uri="{FF2B5EF4-FFF2-40B4-BE49-F238E27FC236}">
                <a16:creationId xmlns:a16="http://schemas.microsoft.com/office/drawing/2014/main" id="{011E643D-76A0-3012-54E3-54EF6AE6E875}"/>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5D249789-DE7C-03D2-67C5-217F03125DE1}"/>
              </a:ext>
            </a:extLst>
          </p:cNvPr>
          <p:cNvSpPr>
            <a:spLocks noGrp="1"/>
          </p:cNvSpPr>
          <p:nvPr>
            <p:ph type="sldNum" sz="quarter" idx="12"/>
          </p:nvPr>
        </p:nvSpPr>
        <p:spPr/>
        <p:txBody>
          <a:bodyPr/>
          <a:lstStyle>
            <a:lvl1pPr>
              <a:defRPr/>
            </a:lvl1pPr>
          </a:lstStyle>
          <a:p>
            <a:pPr>
              <a:defRPr/>
            </a:pPr>
            <a:fld id="{74AE585D-0339-4EAC-BFF0-3DD5CE007774}" type="slidenum">
              <a:rPr lang="zh-CN" altLang="en-US"/>
              <a:pPr>
                <a:defRPr/>
              </a:pPr>
              <a:t>‹#›</a:t>
            </a:fld>
            <a:endParaRPr lang="zh-CN" altLang="en-US"/>
          </a:p>
        </p:txBody>
      </p:sp>
    </p:spTree>
    <p:extLst>
      <p:ext uri="{BB962C8B-B14F-4D97-AF65-F5344CB8AC3E}">
        <p14:creationId xmlns:p14="http://schemas.microsoft.com/office/powerpoint/2010/main" val="2294873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E77DCD82-C0D4-936F-60DC-1A2CC944F754}"/>
              </a:ext>
            </a:extLst>
          </p:cNvPr>
          <p:cNvSpPr>
            <a:spLocks noGrp="1"/>
          </p:cNvSpPr>
          <p:nvPr>
            <p:ph type="dt" sz="half" idx="10"/>
          </p:nvPr>
        </p:nvSpPr>
        <p:spPr/>
        <p:txBody>
          <a:bodyPr/>
          <a:lstStyle>
            <a:lvl1pPr>
              <a:defRPr/>
            </a:lvl1pPr>
          </a:lstStyle>
          <a:p>
            <a:pPr>
              <a:defRPr/>
            </a:pPr>
            <a:fld id="{0EAD7805-6F93-4078-A28D-4A395864361D}" type="datetimeFigureOut">
              <a:rPr lang="zh-CN" altLang="en-US"/>
              <a:pPr>
                <a:defRPr/>
              </a:pPr>
              <a:t>2025/4/10</a:t>
            </a:fld>
            <a:endParaRPr lang="zh-CN" altLang="en-US"/>
          </a:p>
        </p:txBody>
      </p:sp>
      <p:sp>
        <p:nvSpPr>
          <p:cNvPr id="6" name="页脚占位符 4">
            <a:extLst>
              <a:ext uri="{FF2B5EF4-FFF2-40B4-BE49-F238E27FC236}">
                <a16:creationId xmlns:a16="http://schemas.microsoft.com/office/drawing/2014/main" id="{B8E1C993-D5AB-4A00-4674-3DD2FA271ECF}"/>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7BF53635-095F-5696-7973-82B9C27ABFF7}"/>
              </a:ext>
            </a:extLst>
          </p:cNvPr>
          <p:cNvSpPr>
            <a:spLocks noGrp="1"/>
          </p:cNvSpPr>
          <p:nvPr>
            <p:ph type="sldNum" sz="quarter" idx="12"/>
          </p:nvPr>
        </p:nvSpPr>
        <p:spPr/>
        <p:txBody>
          <a:bodyPr/>
          <a:lstStyle>
            <a:lvl1pPr>
              <a:defRPr/>
            </a:lvl1pPr>
          </a:lstStyle>
          <a:p>
            <a:pPr>
              <a:defRPr/>
            </a:pPr>
            <a:fld id="{7B6A0421-4D8F-47E0-8DBA-4F7C657F5AF7}" type="slidenum">
              <a:rPr lang="zh-CN" altLang="en-US"/>
              <a:pPr>
                <a:defRPr/>
              </a:pPr>
              <a:t>‹#›</a:t>
            </a:fld>
            <a:endParaRPr lang="zh-CN" altLang="en-US"/>
          </a:p>
        </p:txBody>
      </p:sp>
    </p:spTree>
    <p:extLst>
      <p:ext uri="{BB962C8B-B14F-4D97-AF65-F5344CB8AC3E}">
        <p14:creationId xmlns:p14="http://schemas.microsoft.com/office/powerpoint/2010/main" val="2126723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a:extLst>
              <a:ext uri="{FF2B5EF4-FFF2-40B4-BE49-F238E27FC236}">
                <a16:creationId xmlns:a16="http://schemas.microsoft.com/office/drawing/2014/main" id="{A3031E11-2875-C77C-3A2B-A446A682BC01}"/>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文本占位符 2">
            <a:extLst>
              <a:ext uri="{FF2B5EF4-FFF2-40B4-BE49-F238E27FC236}">
                <a16:creationId xmlns:a16="http://schemas.microsoft.com/office/drawing/2014/main" id="{03090554-1CB8-4630-3C7D-3F990ACAC41D}"/>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AA9FD5EF-953D-27F8-F424-6B4BB0882848}"/>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BA9BF749-FC97-47A1-A75E-BB57348CE76C}" type="datetimeFigureOut">
              <a:rPr lang="zh-CN" altLang="en-US"/>
              <a:pPr>
                <a:defRPr/>
              </a:pPr>
              <a:t>2025/4/10</a:t>
            </a:fld>
            <a:endParaRPr lang="zh-CN" altLang="en-US"/>
          </a:p>
        </p:txBody>
      </p:sp>
      <p:sp>
        <p:nvSpPr>
          <p:cNvPr id="5" name="页脚占位符 4">
            <a:extLst>
              <a:ext uri="{FF2B5EF4-FFF2-40B4-BE49-F238E27FC236}">
                <a16:creationId xmlns:a16="http://schemas.microsoft.com/office/drawing/2014/main" id="{19BEFCD5-75C8-56FB-738D-D1513EFA8361}"/>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a:extLst>
              <a:ext uri="{FF2B5EF4-FFF2-40B4-BE49-F238E27FC236}">
                <a16:creationId xmlns:a16="http://schemas.microsoft.com/office/drawing/2014/main" id="{7335FDAE-D6AD-A608-30A9-0F2A0F559F07}"/>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1A496C91-4B26-4A2C-AA33-962A3AE1C785}"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pitchFamily="2" charset="-122"/>
        </a:defRPr>
      </a:lvl2pPr>
      <a:lvl3pPr algn="ctr" rtl="0" eaLnBrk="0" fontAlgn="base" hangingPunct="0">
        <a:spcBef>
          <a:spcPct val="0"/>
        </a:spcBef>
        <a:spcAft>
          <a:spcPct val="0"/>
        </a:spcAft>
        <a:defRPr sz="4400">
          <a:solidFill>
            <a:schemeClr val="tx1"/>
          </a:solidFill>
          <a:latin typeface="Calibri" pitchFamily="34" charset="0"/>
          <a:ea typeface="宋体" pitchFamily="2" charset="-122"/>
        </a:defRPr>
      </a:lvl3pPr>
      <a:lvl4pPr algn="ctr" rtl="0" eaLnBrk="0" fontAlgn="base" hangingPunct="0">
        <a:spcBef>
          <a:spcPct val="0"/>
        </a:spcBef>
        <a:spcAft>
          <a:spcPct val="0"/>
        </a:spcAft>
        <a:defRPr sz="4400">
          <a:solidFill>
            <a:schemeClr val="tx1"/>
          </a:solidFill>
          <a:latin typeface="Calibri" pitchFamily="34" charset="0"/>
          <a:ea typeface="宋体" pitchFamily="2" charset="-122"/>
        </a:defRPr>
      </a:lvl4pPr>
      <a:lvl5pPr algn="ctr" rtl="0" eaLnBrk="0" fontAlgn="base" hangingPunct="0">
        <a:spcBef>
          <a:spcPct val="0"/>
        </a:spcBef>
        <a:spcAft>
          <a:spcPct val="0"/>
        </a:spcAft>
        <a:defRPr sz="4400">
          <a:solidFill>
            <a:schemeClr val="tx1"/>
          </a:solidFill>
          <a:latin typeface="Calibri" pitchFamily="34" charset="0"/>
          <a:ea typeface="宋体" pitchFamily="2" charset="-122"/>
        </a:defRPr>
      </a:lvl5pPr>
      <a:lvl6pPr marL="457200" algn="ctr" rtl="0" fontAlgn="base">
        <a:spcBef>
          <a:spcPct val="0"/>
        </a:spcBef>
        <a:spcAft>
          <a:spcPct val="0"/>
        </a:spcAft>
        <a:defRPr sz="4400">
          <a:solidFill>
            <a:schemeClr val="tx1"/>
          </a:solidFill>
          <a:latin typeface="Calibri" pitchFamily="34" charset="0"/>
          <a:ea typeface="宋体" pitchFamily="2" charset="-122"/>
        </a:defRPr>
      </a:lvl6pPr>
      <a:lvl7pPr marL="914400" algn="ctr" rtl="0" fontAlgn="base">
        <a:spcBef>
          <a:spcPct val="0"/>
        </a:spcBef>
        <a:spcAft>
          <a:spcPct val="0"/>
        </a:spcAft>
        <a:defRPr sz="4400">
          <a:solidFill>
            <a:schemeClr val="tx1"/>
          </a:solidFill>
          <a:latin typeface="Calibri" pitchFamily="34" charset="0"/>
          <a:ea typeface="宋体" pitchFamily="2" charset="-122"/>
        </a:defRPr>
      </a:lvl7pPr>
      <a:lvl8pPr marL="1371600" algn="ctr" rtl="0" fontAlgn="base">
        <a:spcBef>
          <a:spcPct val="0"/>
        </a:spcBef>
        <a:spcAft>
          <a:spcPct val="0"/>
        </a:spcAft>
        <a:defRPr sz="4400">
          <a:solidFill>
            <a:schemeClr val="tx1"/>
          </a:solidFill>
          <a:latin typeface="Calibri" pitchFamily="34" charset="0"/>
          <a:ea typeface="宋体" pitchFamily="2" charset="-122"/>
        </a:defRPr>
      </a:lvl8pPr>
      <a:lvl9pPr marL="1828800" algn="ctr" rtl="0" fontAlgn="base">
        <a:spcBef>
          <a:spcPct val="0"/>
        </a:spcBef>
        <a:spcAft>
          <a:spcPct val="0"/>
        </a:spcAft>
        <a:defRPr sz="4400">
          <a:solidFill>
            <a:schemeClr val="tx1"/>
          </a:solidFill>
          <a:latin typeface="Calibri" pitchFamily="34" charset="0"/>
          <a:ea typeface="宋体"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63ECB134-05AD-9296-4DF2-371B7C330B7E}"/>
              </a:ext>
            </a:extLst>
          </p:cNvPr>
          <p:cNvPicPr>
            <a:picLocks noChangeAspect="1"/>
          </p:cNvPicPr>
          <p:nvPr/>
        </p:nvPicPr>
        <p:blipFill>
          <a:blip r:embed="rId3"/>
          <a:stretch>
            <a:fillRect/>
          </a:stretch>
        </p:blipFill>
        <p:spPr>
          <a:xfrm>
            <a:off x="1763689" y="58316"/>
            <a:ext cx="5108644" cy="674136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E97A1-C429-B336-1456-74EA935ED2D3}"/>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87BC39F4-FE9A-8FBF-E982-37C91A0C78D5}"/>
              </a:ext>
            </a:extLst>
          </p:cNvPr>
          <p:cNvSpPr/>
          <p:nvPr/>
        </p:nvSpPr>
        <p:spPr>
          <a:xfrm>
            <a:off x="4882" y="476672"/>
            <a:ext cx="9036496" cy="3416320"/>
          </a:xfrm>
          <a:prstGeom prst="rect">
            <a:avLst/>
          </a:prstGeom>
        </p:spPr>
        <p:txBody>
          <a:bodyPr wrap="square">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highlight>
                  <a:srgbClr val="FFFF00"/>
                </a:highlight>
                <a:latin typeface="黑体" panose="02010609060101010101" pitchFamily="49" charset="-122"/>
                <a:ea typeface="黑体" panose="02010609060101010101" pitchFamily="49" charset="-122"/>
              </a:rPr>
              <a:t>【</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注意</a:t>
            </a:r>
            <a:r>
              <a:rPr lang="en-US" altLang="zh-CN" sz="2400" dirty="0">
                <a:solidFill>
                  <a:srgbClr val="000000"/>
                </a:solidFill>
                <a:highlight>
                  <a:srgbClr val="FFFF00"/>
                </a:highlight>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我国对危害行为的惩罚体制由两个层次的法律构成：</a:t>
            </a:r>
            <a:r>
              <a:rPr lang="zh-CN" altLang="en-US" sz="2400" dirty="0">
                <a:solidFill>
                  <a:srgbClr val="0070C0"/>
                </a:solidFill>
                <a:latin typeface="黑体" panose="02010609060101010101" pitchFamily="49" charset="-122"/>
                <a:ea typeface="黑体" panose="02010609060101010101" pitchFamily="49" charset="-122"/>
              </a:rPr>
              <a:t>第一层次</a:t>
            </a:r>
            <a:r>
              <a:rPr lang="zh-CN" altLang="en-US" sz="2400" dirty="0">
                <a:solidFill>
                  <a:srgbClr val="000000"/>
                </a:solidFill>
                <a:latin typeface="黑体" panose="02010609060101010101" pitchFamily="49" charset="-122"/>
                <a:ea typeface="黑体" panose="02010609060101010101" pitchFamily="49" charset="-122"/>
              </a:rPr>
              <a:t>是治安管理处罚法以及工商、海关、税务等行政、经济法规中的处罚规定，违反这些规定的属于“</a:t>
            </a:r>
            <a:r>
              <a:rPr lang="zh-CN" altLang="en-US" sz="2400" dirty="0">
                <a:solidFill>
                  <a:srgbClr val="0070C0"/>
                </a:solidFill>
                <a:latin typeface="黑体" panose="02010609060101010101" pitchFamily="49" charset="-122"/>
                <a:ea typeface="黑体" panose="02010609060101010101" pitchFamily="49" charset="-122"/>
              </a:rPr>
              <a:t>违法行为</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第二层次</a:t>
            </a:r>
            <a:r>
              <a:rPr lang="zh-CN" altLang="en-US" sz="2400" dirty="0">
                <a:solidFill>
                  <a:srgbClr val="000000"/>
                </a:solidFill>
                <a:latin typeface="黑体" panose="02010609060101010101" pitchFamily="49" charset="-122"/>
                <a:ea typeface="黑体" panose="02010609060101010101" pitchFamily="49" charset="-122"/>
              </a:rPr>
              <a:t>才是刑法，违反刑法的属于“</a:t>
            </a:r>
            <a:r>
              <a:rPr lang="zh-CN" altLang="en-US" sz="2400" dirty="0">
                <a:solidFill>
                  <a:srgbClr val="0070C0"/>
                </a:solidFill>
                <a:latin typeface="黑体" panose="02010609060101010101" pitchFamily="49" charset="-122"/>
                <a:ea typeface="黑体" panose="02010609060101010101" pitchFamily="49" charset="-122"/>
              </a:rPr>
              <a:t>犯罪</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例如：小偷小摸，窃取财物数额不大，是违法行为，不构成犯罪，按照治安管理处罚法给予行政拘留、罚款即可。如果盗窃</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万元，则成立盗窃罪，应判处“</a:t>
            </a:r>
            <a:r>
              <a:rPr lang="en-US" altLang="zh-CN" sz="2400" dirty="0">
                <a:solidFill>
                  <a:srgbClr val="000000"/>
                </a:solidFill>
                <a:latin typeface="仿宋" panose="02010609060101010101" pitchFamily="49" charset="-122"/>
                <a:ea typeface="仿宋" panose="02010609060101010101" pitchFamily="49" charset="-122"/>
              </a:rPr>
              <a:t>3</a:t>
            </a:r>
            <a:r>
              <a:rPr lang="zh-CN" altLang="en-US" sz="2400" dirty="0">
                <a:solidFill>
                  <a:srgbClr val="000000"/>
                </a:solidFill>
                <a:latin typeface="仿宋" panose="02010609060101010101" pitchFamily="49" charset="-122"/>
                <a:ea typeface="仿宋" panose="02010609060101010101" pitchFamily="49" charset="-122"/>
              </a:rPr>
              <a:t>年以下有期徒刑、拘役或者管制”的刑罚。</a:t>
            </a:r>
            <a:endParaRPr lang="en-US" altLang="zh-CN" sz="2400" dirty="0">
              <a:solidFill>
                <a:srgbClr val="000000"/>
              </a:solidFill>
              <a:latin typeface="仿宋" panose="02010609060101010101" pitchFamily="49" charset="-122"/>
              <a:ea typeface="仿宋" panose="02010609060101010101" pitchFamily="49" charset="-122"/>
            </a:endParaRPr>
          </a:p>
        </p:txBody>
      </p:sp>
      <p:graphicFrame>
        <p:nvGraphicFramePr>
          <p:cNvPr id="3" name="表格 2">
            <a:extLst>
              <a:ext uri="{FF2B5EF4-FFF2-40B4-BE49-F238E27FC236}">
                <a16:creationId xmlns:a16="http://schemas.microsoft.com/office/drawing/2014/main" id="{D2615ABF-B093-56F1-9F30-8740D9F6EC6D}"/>
              </a:ext>
            </a:extLst>
          </p:cNvPr>
          <p:cNvGraphicFramePr>
            <a:graphicFrameLocks noGrp="1"/>
          </p:cNvGraphicFramePr>
          <p:nvPr>
            <p:extLst>
              <p:ext uri="{D42A27DB-BD31-4B8C-83A1-F6EECF244321}">
                <p14:modId xmlns:p14="http://schemas.microsoft.com/office/powerpoint/2010/main" val="1312416661"/>
              </p:ext>
            </p:extLst>
          </p:nvPr>
        </p:nvGraphicFramePr>
        <p:xfrm>
          <a:off x="310662" y="4077072"/>
          <a:ext cx="8424936" cy="2520281"/>
        </p:xfrm>
        <a:graphic>
          <a:graphicData uri="http://schemas.openxmlformats.org/drawingml/2006/table">
            <a:tbl>
              <a:tblPr firstRow="1" bandRow="1">
                <a:tableStyleId>{5C22544A-7EE6-4342-B048-85BDC9FD1C3A}</a:tableStyleId>
              </a:tblPr>
              <a:tblGrid>
                <a:gridCol w="995182">
                  <a:extLst>
                    <a:ext uri="{9D8B030D-6E8A-4147-A177-3AD203B41FA5}">
                      <a16:colId xmlns:a16="http://schemas.microsoft.com/office/drawing/2014/main" val="1568476419"/>
                    </a:ext>
                  </a:extLst>
                </a:gridCol>
                <a:gridCol w="3050132">
                  <a:extLst>
                    <a:ext uri="{9D8B030D-6E8A-4147-A177-3AD203B41FA5}">
                      <a16:colId xmlns:a16="http://schemas.microsoft.com/office/drawing/2014/main" val="3222609988"/>
                    </a:ext>
                  </a:extLst>
                </a:gridCol>
                <a:gridCol w="4379622">
                  <a:extLst>
                    <a:ext uri="{9D8B030D-6E8A-4147-A177-3AD203B41FA5}">
                      <a16:colId xmlns:a16="http://schemas.microsoft.com/office/drawing/2014/main" val="2342265232"/>
                    </a:ext>
                  </a:extLst>
                </a:gridCol>
              </a:tblGrid>
              <a:tr h="440145">
                <a:tc>
                  <a:txBody>
                    <a:bodyPr/>
                    <a:lstStyle/>
                    <a:p>
                      <a:pPr algn="ctr"/>
                      <a:r>
                        <a:rPr lang="zh-CN" altLang="en-US" dirty="0"/>
                        <a:t>情形</a:t>
                      </a:r>
                    </a:p>
                  </a:txBody>
                  <a:tcPr/>
                </a:tc>
                <a:tc>
                  <a:txBody>
                    <a:bodyPr/>
                    <a:lstStyle/>
                    <a:p>
                      <a:pPr algn="ctr"/>
                      <a:r>
                        <a:rPr lang="zh-CN" altLang="en-US" dirty="0"/>
                        <a:t>违法行为</a:t>
                      </a:r>
                    </a:p>
                  </a:txBody>
                  <a:tcPr/>
                </a:tc>
                <a:tc>
                  <a:txBody>
                    <a:bodyPr/>
                    <a:lstStyle/>
                    <a:p>
                      <a:pPr algn="ctr"/>
                      <a:r>
                        <a:rPr lang="zh-CN" altLang="en-US"/>
                        <a:t>犯罪行为</a:t>
                      </a:r>
                      <a:endParaRPr lang="zh-CN" altLang="en-US" dirty="0"/>
                    </a:p>
                  </a:txBody>
                  <a:tcPr/>
                </a:tc>
                <a:extLst>
                  <a:ext uri="{0D108BD9-81ED-4DB2-BD59-A6C34878D82A}">
                    <a16:rowId xmlns:a16="http://schemas.microsoft.com/office/drawing/2014/main" val="4175950509"/>
                  </a:ext>
                </a:extLst>
              </a:tr>
              <a:tr h="440145">
                <a:tc>
                  <a:txBody>
                    <a:bodyPr/>
                    <a:lstStyle/>
                    <a:p>
                      <a:pPr algn="ctr"/>
                      <a:r>
                        <a:rPr lang="en-US" altLang="zh-CN" dirty="0"/>
                        <a:t>1</a:t>
                      </a:r>
                      <a:endParaRPr lang="zh-CN" altLang="en-US" dirty="0"/>
                    </a:p>
                  </a:txBody>
                  <a:tcPr anchor="ctr"/>
                </a:tc>
                <a:tc>
                  <a:txBody>
                    <a:bodyPr/>
                    <a:lstStyle/>
                    <a:p>
                      <a:r>
                        <a:rPr lang="zh-CN" altLang="en-US" dirty="0"/>
                        <a:t>吸食毒品</a:t>
                      </a:r>
                    </a:p>
                  </a:txBody>
                  <a:tcPr/>
                </a:tc>
                <a:tc>
                  <a:txBody>
                    <a:bodyPr/>
                    <a:lstStyle/>
                    <a:p>
                      <a:r>
                        <a:rPr lang="zh-CN" altLang="en-US"/>
                        <a:t>贩卖毒品</a:t>
                      </a:r>
                      <a:endParaRPr lang="zh-CN" altLang="en-US" dirty="0"/>
                    </a:p>
                  </a:txBody>
                  <a:tcPr/>
                </a:tc>
                <a:extLst>
                  <a:ext uri="{0D108BD9-81ED-4DB2-BD59-A6C34878D82A}">
                    <a16:rowId xmlns:a16="http://schemas.microsoft.com/office/drawing/2014/main" val="2430770126"/>
                  </a:ext>
                </a:extLst>
              </a:tr>
              <a:tr h="440145">
                <a:tc>
                  <a:txBody>
                    <a:bodyPr/>
                    <a:lstStyle/>
                    <a:p>
                      <a:pPr algn="ctr"/>
                      <a:r>
                        <a:rPr lang="en-US" altLang="zh-CN" dirty="0"/>
                        <a:t>2</a:t>
                      </a:r>
                      <a:endParaRPr lang="zh-CN" altLang="en-US" dirty="0"/>
                    </a:p>
                  </a:txBody>
                  <a:tcPr anchor="ctr"/>
                </a:tc>
                <a:tc>
                  <a:txBody>
                    <a:bodyPr/>
                    <a:lstStyle/>
                    <a:p>
                      <a:r>
                        <a:rPr lang="zh-CN" altLang="en-US" dirty="0"/>
                        <a:t>卖淫嫖娼</a:t>
                      </a:r>
                    </a:p>
                  </a:txBody>
                  <a:tcPr/>
                </a:tc>
                <a:tc>
                  <a:txBody>
                    <a:bodyPr/>
                    <a:lstStyle/>
                    <a:p>
                      <a:r>
                        <a:rPr lang="zh-CN" altLang="en-US" dirty="0"/>
                        <a:t>组织卖淫</a:t>
                      </a:r>
                    </a:p>
                  </a:txBody>
                  <a:tcPr/>
                </a:tc>
                <a:extLst>
                  <a:ext uri="{0D108BD9-81ED-4DB2-BD59-A6C34878D82A}">
                    <a16:rowId xmlns:a16="http://schemas.microsoft.com/office/drawing/2014/main" val="2286514819"/>
                  </a:ext>
                </a:extLst>
              </a:tr>
              <a:tr h="759701">
                <a:tc>
                  <a:txBody>
                    <a:bodyPr/>
                    <a:lstStyle/>
                    <a:p>
                      <a:pPr algn="ctr"/>
                      <a:r>
                        <a:rPr lang="en-US" altLang="zh-CN" dirty="0"/>
                        <a:t>3</a:t>
                      </a:r>
                      <a:endParaRPr lang="zh-CN" altLang="en-US" dirty="0"/>
                    </a:p>
                  </a:txBody>
                  <a:tcPr anchor="ctr"/>
                </a:tc>
                <a:tc gridSpan="2">
                  <a:txBody>
                    <a:bodyPr/>
                    <a:lstStyle/>
                    <a:p>
                      <a:r>
                        <a:rPr lang="zh-CN" altLang="en-US" dirty="0"/>
                        <a:t>酒驾（</a:t>
                      </a:r>
                      <a:r>
                        <a:rPr lang="en-US" altLang="zh-CN" dirty="0"/>
                        <a:t>20mg/100ml≤</a:t>
                      </a:r>
                      <a:r>
                        <a:rPr lang="zh-CN" altLang="en-US" dirty="0"/>
                        <a:t>血液酒精含量</a:t>
                      </a:r>
                      <a:r>
                        <a:rPr lang="en-US" altLang="zh-CN" dirty="0"/>
                        <a:t>&lt;80mg/100ml</a:t>
                      </a:r>
                      <a:r>
                        <a:rPr lang="zh-CN" altLang="en-US" dirty="0"/>
                        <a:t>）</a:t>
                      </a:r>
                      <a:endParaRPr lang="en-US" altLang="zh-CN" dirty="0"/>
                    </a:p>
                    <a:p>
                      <a:r>
                        <a:rPr lang="zh-CN" altLang="en-US" dirty="0"/>
                        <a:t>醉驾（血液酒精含量≥</a:t>
                      </a:r>
                      <a:r>
                        <a:rPr lang="en-US" altLang="zh-CN" dirty="0"/>
                        <a:t>80mg/I00ml</a:t>
                      </a:r>
                      <a:r>
                        <a:rPr lang="zh-CN" altLang="en-US" dirty="0"/>
                        <a:t>）</a:t>
                      </a:r>
                    </a:p>
                  </a:txBody>
                  <a:tcPr/>
                </a:tc>
                <a:tc hMerge="1">
                  <a:txBody>
                    <a:bodyPr/>
                    <a:lstStyle/>
                    <a:p>
                      <a:endParaRPr lang="zh-CN" altLang="en-US" dirty="0"/>
                    </a:p>
                  </a:txBody>
                  <a:tcPr/>
                </a:tc>
                <a:extLst>
                  <a:ext uri="{0D108BD9-81ED-4DB2-BD59-A6C34878D82A}">
                    <a16:rowId xmlns:a16="http://schemas.microsoft.com/office/drawing/2014/main" val="2854487909"/>
                  </a:ext>
                </a:extLst>
              </a:tr>
              <a:tr h="440145">
                <a:tc>
                  <a:txBody>
                    <a:bodyPr/>
                    <a:lstStyle/>
                    <a:p>
                      <a:pPr algn="ctr"/>
                      <a:r>
                        <a:rPr lang="en-US" altLang="zh-CN" dirty="0"/>
                        <a:t>4</a:t>
                      </a:r>
                      <a:endParaRPr lang="zh-CN" altLang="en-US" dirty="0"/>
                    </a:p>
                  </a:txBody>
                  <a:tcPr anchor="ctr"/>
                </a:tc>
                <a:tc>
                  <a:txBody>
                    <a:bodyPr/>
                    <a:lstStyle/>
                    <a:p>
                      <a:r>
                        <a:rPr lang="zh-CN" altLang="en-US" dirty="0"/>
                        <a:t>驾车闯红灯</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t>驾车闯红灯致人死亡</a:t>
                      </a:r>
                    </a:p>
                  </a:txBody>
                  <a:tcPr/>
                </a:tc>
                <a:extLst>
                  <a:ext uri="{0D108BD9-81ED-4DB2-BD59-A6C34878D82A}">
                    <a16:rowId xmlns:a16="http://schemas.microsoft.com/office/drawing/2014/main" val="2431776081"/>
                  </a:ext>
                </a:extLst>
              </a:tr>
            </a:tbl>
          </a:graphicData>
        </a:graphic>
      </p:graphicFrame>
    </p:spTree>
    <p:extLst>
      <p:ext uri="{BB962C8B-B14F-4D97-AF65-F5344CB8AC3E}">
        <p14:creationId xmlns:p14="http://schemas.microsoft.com/office/powerpoint/2010/main" val="976810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318CBF-4409-29D1-AB67-53E639E1FE4F}"/>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A423BD47-B77E-9D14-D4C7-685B6C4AA7C2}"/>
              </a:ext>
            </a:extLst>
          </p:cNvPr>
          <p:cNvSpPr/>
          <p:nvPr/>
        </p:nvSpPr>
        <p:spPr>
          <a:xfrm>
            <a:off x="17462" y="243512"/>
            <a:ext cx="9109076" cy="6001643"/>
          </a:xfrm>
          <a:prstGeom prst="rect">
            <a:avLst/>
          </a:prstGeom>
        </p:spPr>
        <p:txBody>
          <a:bodyPr>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二、犯罪的特征</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实质上，犯罪是危害社会的行为，具有严重的社会危害性。</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）犯罪必须是人的</a:t>
            </a:r>
            <a:r>
              <a:rPr lang="zh-CN" altLang="en-US" sz="2400" b="1" dirty="0">
                <a:solidFill>
                  <a:srgbClr val="0070C0"/>
                </a:solidFill>
                <a:latin typeface="黑体" panose="02010609060101010101" pitchFamily="49" charset="-122"/>
                <a:ea typeface="黑体" panose="02010609060101010101" pitchFamily="49" charset="-122"/>
              </a:rPr>
              <a:t>具体行为</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例如，甲想杀人，但没有实施。</a:t>
            </a:r>
            <a:r>
              <a:rPr lang="zh-CN" altLang="en-US" sz="2400" dirty="0">
                <a:solidFill>
                  <a:srgbClr val="000000"/>
                </a:solidFill>
                <a:latin typeface="黑体" panose="02010609060101010101" pitchFamily="49" charset="-122"/>
                <a:ea typeface="黑体" panose="02010609060101010101" pitchFamily="49" charset="-122"/>
              </a:rPr>
              <a:t>甲的想法不可能侵犯法益，不能因为甲想犯罪就对他处罚，思想无罪，如果定罪就属于主观入罪。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）犯罪必须是具有</a:t>
            </a:r>
            <a:r>
              <a:rPr lang="zh-CN" altLang="en-US" sz="2400" b="1" dirty="0">
                <a:solidFill>
                  <a:srgbClr val="0070C0"/>
                </a:solidFill>
                <a:latin typeface="黑体" panose="02010609060101010101" pitchFamily="49" charset="-122"/>
                <a:ea typeface="黑体" panose="02010609060101010101" pitchFamily="49" charset="-122"/>
              </a:rPr>
              <a:t>严重社会危害性</a:t>
            </a:r>
            <a:r>
              <a:rPr lang="zh-CN" altLang="en-US" sz="2400" dirty="0">
                <a:solidFill>
                  <a:srgbClr val="000000"/>
                </a:solidFill>
                <a:latin typeface="黑体" panose="02010609060101010101" pitchFamily="49" charset="-122"/>
                <a:ea typeface="黑体" panose="02010609060101010101" pitchFamily="49" charset="-122"/>
              </a:rPr>
              <a:t>的行为，这是犯罪的实质特征。仅有轻微的社会危害性，是不构成犯罪的。</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，甲男（</a:t>
            </a:r>
            <a:r>
              <a:rPr lang="en-US" altLang="zh-CN" sz="2400" dirty="0">
                <a:solidFill>
                  <a:srgbClr val="000000"/>
                </a:solidFill>
                <a:latin typeface="仿宋" panose="02010609060101010101" pitchFamily="49" charset="-122"/>
                <a:ea typeface="仿宋" panose="02010609060101010101" pitchFamily="49" charset="-122"/>
              </a:rPr>
              <a:t>15</a:t>
            </a:r>
            <a:r>
              <a:rPr lang="zh-CN" altLang="en-US" sz="2400" dirty="0">
                <a:solidFill>
                  <a:srgbClr val="000000"/>
                </a:solidFill>
                <a:latin typeface="仿宋" panose="02010609060101010101" pitchFamily="49" charset="-122"/>
                <a:ea typeface="仿宋" panose="02010609060101010101" pitchFamily="49" charset="-122"/>
              </a:rPr>
              <a:t>周岁）与乙女（</a:t>
            </a:r>
            <a:r>
              <a:rPr lang="en-US" altLang="zh-CN" sz="2400" dirty="0">
                <a:solidFill>
                  <a:srgbClr val="000000"/>
                </a:solidFill>
                <a:latin typeface="仿宋" panose="02010609060101010101" pitchFamily="49" charset="-122"/>
                <a:ea typeface="仿宋" panose="02010609060101010101" pitchFamily="49" charset="-122"/>
              </a:rPr>
              <a:t>13</a:t>
            </a:r>
            <a:r>
              <a:rPr lang="zh-CN" altLang="en-US" sz="2400" dirty="0">
                <a:solidFill>
                  <a:srgbClr val="000000"/>
                </a:solidFill>
                <a:latin typeface="仿宋" panose="02010609060101010101" pitchFamily="49" charset="-122"/>
                <a:ea typeface="仿宋" panose="02010609060101010101" pitchFamily="49" charset="-122"/>
              </a:rPr>
              <a:t>周岁）系同学，两人开始恋爱，后发生过两次性关系。这种情况就属于情节显著轻微危害不大，甲的行为不认为是犯罪。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，某中学生丙采用轻微暴力向同学强索少量财物，也不认为是犯罪，不构成抢劫。</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000819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0E3B3574-B628-B4DE-8AA6-CA8F0D3DE0B4}"/>
              </a:ext>
            </a:extLst>
          </p:cNvPr>
          <p:cNvSpPr/>
          <p:nvPr/>
        </p:nvSpPr>
        <p:spPr>
          <a:xfrm>
            <a:off x="34992" y="404664"/>
            <a:ext cx="9109075" cy="4524315"/>
          </a:xfrm>
          <a:prstGeom prst="rect">
            <a:avLst/>
          </a:prstGeom>
        </p:spPr>
        <p:txBody>
          <a:bodyPr>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形式上，犯罪必须是违反刑法的行为，具有刑事违法性。</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mn-ea"/>
              <a:ea typeface="+mn-ea"/>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，我国</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刑法</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只规定了倒卖船票罪，从实质上看，倒卖飞机票的行为比倒卖船票的危害性更大，更应构成犯罪。但从形式上看，</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刑法</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没有规定“倒卖飞机票罪”，也不能将飞机票解释为船票，进而以倒卖船票罪论处。因此倒卖飞机票仅具有犯罪实质的一面，而缺乏形式的一面，不构成犯罪。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，例如：文首“</a:t>
            </a:r>
            <a:r>
              <a:rPr lang="zh-CN" altLang="en-US" sz="2400" dirty="0">
                <a:solidFill>
                  <a:srgbClr val="0070C0"/>
                </a:solidFill>
                <a:latin typeface="仿宋" panose="02010609060101010101" pitchFamily="49" charset="-122"/>
                <a:ea typeface="仿宋" panose="02010609060101010101" pitchFamily="49" charset="-122"/>
              </a:rPr>
              <a:t>毒驾案</a:t>
            </a:r>
            <a:r>
              <a:rPr lang="zh-CN" altLang="en-US" sz="2400" dirty="0">
                <a:solidFill>
                  <a:srgbClr val="000000"/>
                </a:solidFill>
                <a:latin typeface="仿宋" panose="02010609060101010101" pitchFamily="49" charset="-122"/>
                <a:ea typeface="仿宋" panose="02010609060101010101" pitchFamily="49" charset="-122"/>
              </a:rPr>
              <a:t>”中，乐乐吸毒后驾车的行为，虽然具有社会危害性，但是刑法仅规定醉驾行为构成危险驾驶罪，没有规定毒驾行为是犯罪，故仅“毒驾”未造成事故的，不是犯罪，属于违反交通管理法规的违法行为。</a:t>
            </a:r>
            <a:endParaRPr lang="en-US" altLang="zh-CN"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DAE6FC0B-1467-23F9-B5B4-448028B9756E}"/>
              </a:ext>
            </a:extLst>
          </p:cNvPr>
          <p:cNvSpPr/>
          <p:nvPr/>
        </p:nvSpPr>
        <p:spPr>
          <a:xfrm>
            <a:off x="107504" y="548680"/>
            <a:ext cx="8875018" cy="5262979"/>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后果上，犯罪是应当受到刑罚处罚的行为，具有应受刑罚惩罚性。</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某种危害社会的行为同时又触犯刑法，就应承担受刑罚处罚的法律后果。因此，应受刑罚惩罚是犯罪的基本特征之一，但是法院可依法裁量对犯罪人不实际适用刑罚。</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例如：刑法规定，对于中止犯，没有造成损害的，应当免除处罚；对于犯罪情节轻微的，可以免予刑事处罚等。在这种场合，行为人虽然没有被法院实际判处刑罚，但其行为仍构成犯罪。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highlight>
                  <a:srgbClr val="FFFF00"/>
                </a:highlight>
                <a:latin typeface="黑体" panose="02010609060101010101" pitchFamily="49" charset="-122"/>
                <a:ea typeface="黑体" panose="02010609060101010101" pitchFamily="49" charset="-122"/>
              </a:rPr>
              <a:t>【</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注意</a:t>
            </a:r>
            <a:r>
              <a:rPr lang="en-US" altLang="zh-CN" sz="2400" dirty="0">
                <a:solidFill>
                  <a:srgbClr val="000000"/>
                </a:solidFill>
                <a:highlight>
                  <a:srgbClr val="FFFF00"/>
                </a:highlight>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应受刑罚惩罚是“</a:t>
            </a:r>
            <a:r>
              <a:rPr lang="zh-CN" altLang="en-US" sz="2400" dirty="0">
                <a:solidFill>
                  <a:srgbClr val="0070C0"/>
                </a:solidFill>
                <a:latin typeface="黑体" panose="02010609060101010101" pitchFamily="49" charset="-122"/>
                <a:ea typeface="黑体" panose="02010609060101010101" pitchFamily="49" charset="-122"/>
              </a:rPr>
              <a:t>应然</a:t>
            </a:r>
            <a:r>
              <a:rPr lang="zh-CN" altLang="en-US" sz="2400" dirty="0">
                <a:solidFill>
                  <a:srgbClr val="000000"/>
                </a:solidFill>
                <a:latin typeface="黑体" panose="02010609060101010101" pitchFamily="49" charset="-122"/>
                <a:ea typeface="黑体" panose="02010609060101010101" pitchFamily="49" charset="-122"/>
              </a:rPr>
              <a:t>”，实际是否受到了刑罚处罚是“</a:t>
            </a:r>
            <a:r>
              <a:rPr lang="zh-CN" altLang="en-US" sz="2400" dirty="0">
                <a:solidFill>
                  <a:srgbClr val="0070C0"/>
                </a:solidFill>
                <a:latin typeface="黑体" panose="02010609060101010101" pitchFamily="49" charset="-122"/>
                <a:ea typeface="黑体" panose="02010609060101010101" pitchFamily="49" charset="-122"/>
              </a:rPr>
              <a:t>实然</a:t>
            </a:r>
            <a:r>
              <a:rPr lang="zh-CN" altLang="en-US" sz="2400" dirty="0">
                <a:solidFill>
                  <a:srgbClr val="000000"/>
                </a:solidFill>
                <a:latin typeface="黑体" panose="02010609060101010101" pitchFamily="49" charset="-122"/>
                <a:ea typeface="黑体" panose="02010609060101010101" pitchFamily="49" charset="-122"/>
              </a:rPr>
              <a:t>”，二者不可混淆。</a:t>
            </a:r>
            <a:endParaRPr lang="en-US" altLang="zh-CN" sz="2400" dirty="0">
              <a:solidFill>
                <a:srgbClr val="000000"/>
              </a:solidFill>
              <a:latin typeface="黑体" panose="02010609060101010101" pitchFamily="49" charset="-122"/>
              <a:ea typeface="黑体" panose="02010609060101010101" pitchFamily="49"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A889B-843A-427A-1920-923D4869EDB0}"/>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5E6768E1-FBCF-CDC6-88DA-AB4A1F4ACAA5}"/>
              </a:ext>
            </a:extLst>
          </p:cNvPr>
          <p:cNvSpPr/>
          <p:nvPr/>
        </p:nvSpPr>
        <p:spPr>
          <a:xfrm>
            <a:off x="34925" y="89624"/>
            <a:ext cx="9109075" cy="6678751"/>
          </a:xfrm>
          <a:prstGeom prst="rect">
            <a:avLst/>
          </a:prstGeom>
        </p:spPr>
        <p:txBody>
          <a:bodyPr>
            <a:spAutoFit/>
          </a:bodyPr>
          <a:lstStyle/>
          <a:p>
            <a:pPr algn="just" eaLnBrk="1">
              <a:defRPr/>
            </a:pPr>
            <a:r>
              <a:rPr lang="en-US" altLang="zh-CN" sz="2400" b="1" dirty="0">
                <a:solidFill>
                  <a:srgbClr val="000000"/>
                </a:solidFill>
                <a:latin typeface="仿宋" panose="02010609060101010101" pitchFamily="49" charset="-122"/>
                <a:ea typeface="仿宋" panose="02010609060101010101" pitchFamily="49" charset="-122"/>
              </a:rPr>
              <a:t>    </a:t>
            </a:r>
            <a:r>
              <a:rPr lang="en-US" altLang="zh-CN" sz="2400" dirty="0">
                <a:solidFill>
                  <a:srgbClr val="000000"/>
                </a:solidFill>
                <a:highlight>
                  <a:srgbClr val="FFFF00"/>
                </a:highlight>
                <a:latin typeface="黑体" panose="02010609060101010101" pitchFamily="49" charset="-122"/>
                <a:ea typeface="黑体" panose="02010609060101010101" pitchFamily="49" charset="-122"/>
              </a:rPr>
              <a:t>【</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注意</a:t>
            </a:r>
            <a:r>
              <a:rPr lang="en-US" altLang="zh-CN" sz="2400" dirty="0">
                <a:solidFill>
                  <a:srgbClr val="000000"/>
                </a:solidFill>
                <a:highlight>
                  <a:srgbClr val="FFFF00"/>
                </a:highlight>
                <a:latin typeface="黑体" panose="02010609060101010101" pitchFamily="49" charset="-122"/>
                <a:ea typeface="黑体" panose="02010609060101010101" pitchFamily="49" charset="-122"/>
              </a:rPr>
              <a:t>】</a:t>
            </a:r>
            <a:r>
              <a:rPr lang="en-US" altLang="zh-CN" sz="2400" dirty="0">
                <a:solidFill>
                  <a:srgbClr val="000000"/>
                </a:solidFill>
                <a:latin typeface="仿宋" panose="02010609060101010101" pitchFamily="49" charset="-122"/>
                <a:ea typeface="仿宋" panose="02010609060101010101" pitchFamily="49" charset="-122"/>
              </a:rPr>
              <a:t> </a:t>
            </a: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en-US" altLang="zh-CN" sz="2400" b="1" dirty="0">
                <a:solidFill>
                  <a:srgbClr val="000000"/>
                </a:solidFill>
                <a:latin typeface="黑体" panose="02010609060101010101" pitchFamily="49" charset="-122"/>
                <a:ea typeface="黑体" panose="02010609060101010101" pitchFamily="49" charset="-122"/>
              </a:rPr>
              <a:t>.“</a:t>
            </a:r>
            <a:r>
              <a:rPr lang="zh-CN" altLang="en-US" sz="2400" b="1" dirty="0">
                <a:solidFill>
                  <a:srgbClr val="0070C0"/>
                </a:solidFill>
                <a:latin typeface="黑体" panose="02010609060101010101" pitchFamily="49" charset="-122"/>
                <a:ea typeface="黑体" panose="02010609060101010101" pitchFamily="49" charset="-122"/>
              </a:rPr>
              <a:t>不认为是犯罪</a:t>
            </a:r>
            <a:r>
              <a:rPr lang="zh-CN" altLang="en-US" sz="2400" b="1"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与</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刑法</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第</a:t>
            </a:r>
            <a:r>
              <a:rPr lang="en-US" altLang="zh-CN" sz="2400" dirty="0">
                <a:solidFill>
                  <a:srgbClr val="000000"/>
                </a:solidFill>
                <a:latin typeface="黑体" panose="02010609060101010101" pitchFamily="49" charset="-122"/>
                <a:ea typeface="黑体" panose="02010609060101010101" pitchFamily="49" charset="-122"/>
              </a:rPr>
              <a:t>37</a:t>
            </a:r>
            <a:r>
              <a:rPr lang="zh-CN" altLang="en-US" sz="2400" dirty="0">
                <a:solidFill>
                  <a:srgbClr val="000000"/>
                </a:solidFill>
                <a:latin typeface="黑体" panose="02010609060101010101" pitchFamily="49" charset="-122"/>
                <a:ea typeface="黑体" panose="02010609060101010101" pitchFamily="49" charset="-122"/>
              </a:rPr>
              <a:t>条规定的</a:t>
            </a:r>
            <a:r>
              <a:rPr lang="zh-CN" altLang="en-US" sz="2400" b="1" dirty="0">
                <a:solidFill>
                  <a:srgbClr val="000000"/>
                </a:solidFill>
                <a:latin typeface="黑体" panose="02010609060101010101" pitchFamily="49" charset="-122"/>
                <a:ea typeface="黑体" panose="02010609060101010101" pitchFamily="49" charset="-122"/>
              </a:rPr>
              <a:t>“</a:t>
            </a:r>
            <a:r>
              <a:rPr lang="zh-CN" altLang="en-US" sz="2400" b="1" dirty="0">
                <a:solidFill>
                  <a:srgbClr val="0070C0"/>
                </a:solidFill>
                <a:latin typeface="黑体" panose="02010609060101010101" pitchFamily="49" charset="-122"/>
                <a:ea typeface="黑体" panose="02010609060101010101" pitchFamily="49" charset="-122"/>
              </a:rPr>
              <a:t>免予刑事处罚</a:t>
            </a:r>
            <a:r>
              <a:rPr lang="zh-CN" altLang="en-US" sz="2400" b="1"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是两个不同的概念。前者不是犯罪，而后者属于定罪免刑。</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第三十七条 </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非刑罚性处置措施</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对于犯罪情节轻微不需要判处刑罚的，可以</a:t>
            </a:r>
            <a:r>
              <a:rPr lang="zh-CN" altLang="en-US" sz="2400" dirty="0">
                <a:solidFill>
                  <a:srgbClr val="0070C0"/>
                </a:solidFill>
                <a:latin typeface="仿宋" panose="02010609060101010101" pitchFamily="49" charset="-122"/>
                <a:ea typeface="仿宋" panose="02010609060101010101" pitchFamily="49" charset="-122"/>
              </a:rPr>
              <a:t>免予刑事处罚</a:t>
            </a:r>
            <a:r>
              <a:rPr lang="zh-CN" altLang="en-US" sz="2400" dirty="0">
                <a:solidFill>
                  <a:srgbClr val="000000"/>
                </a:solidFill>
                <a:latin typeface="仿宋" panose="02010609060101010101" pitchFamily="49" charset="-122"/>
                <a:ea typeface="仿宋" panose="02010609060101010101" pitchFamily="49" charset="-122"/>
              </a:rPr>
              <a:t>，但是可以根据案件的不同情况，予以训诫或者责令具结悔过、赔礼道歉、赔偿损失，或者由主管部门予以行政处罚或者行政处分。</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刑法中还有</a:t>
            </a:r>
            <a:r>
              <a:rPr lang="zh-CN" altLang="en-US" sz="2400" b="1" dirty="0">
                <a:solidFill>
                  <a:srgbClr val="000000"/>
                </a:solidFill>
                <a:latin typeface="黑体" panose="02010609060101010101" pitchFamily="49" charset="-122"/>
                <a:ea typeface="黑体" panose="02010609060101010101" pitchFamily="49" charset="-122"/>
              </a:rPr>
              <a:t>“</a:t>
            </a:r>
            <a:r>
              <a:rPr lang="zh-CN" altLang="en-US" sz="2400" b="1" dirty="0">
                <a:solidFill>
                  <a:srgbClr val="0070C0"/>
                </a:solidFill>
                <a:latin typeface="黑体" panose="02010609060101010101" pitchFamily="49" charset="-122"/>
                <a:ea typeface="黑体" panose="02010609060101010101" pitchFamily="49" charset="-122"/>
              </a:rPr>
              <a:t>不予追究</a:t>
            </a:r>
            <a:r>
              <a:rPr lang="zh-CN" altLang="en-US" sz="2400" b="1"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刑事责任的表述。如果不予追究刑事责任，也就是不构成犯罪，而非免予处罚。只有</a:t>
            </a:r>
            <a:r>
              <a:rPr lang="zh-CN" altLang="en-US" sz="2400" dirty="0">
                <a:solidFill>
                  <a:srgbClr val="0070C0"/>
                </a:solidFill>
                <a:latin typeface="黑体" panose="02010609060101010101" pitchFamily="49" charset="-122"/>
                <a:ea typeface="黑体" panose="02010609060101010101" pitchFamily="49" charset="-122"/>
              </a:rPr>
              <a:t>两处</a:t>
            </a:r>
            <a:r>
              <a:rPr lang="zh-CN" altLang="en-US" sz="2400" dirty="0">
                <a:solidFill>
                  <a:srgbClr val="000000"/>
                </a:solidFill>
                <a:latin typeface="黑体" panose="02010609060101010101" pitchFamily="49" charset="-122"/>
                <a:ea typeface="黑体" panose="02010609060101010101" pitchFamily="49" charset="-122"/>
              </a:rPr>
              <a:t>这种表述：   </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）中华人民共和国公民在中华人民共和国领域外犯本法规定之罪的，适用本法，但是按本法规定的最高刑为</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年以下有期徒刑的，可以不予追究。（</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刑法</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第</a:t>
            </a:r>
            <a:r>
              <a:rPr lang="en-US" altLang="zh-CN" sz="2400" dirty="0">
                <a:solidFill>
                  <a:srgbClr val="000000"/>
                </a:solidFill>
                <a:latin typeface="黑体" panose="02010609060101010101" pitchFamily="49" charset="-122"/>
                <a:ea typeface="黑体" panose="02010609060101010101" pitchFamily="49" charset="-122"/>
              </a:rPr>
              <a:t>7</a:t>
            </a:r>
            <a:r>
              <a:rPr lang="zh-CN" altLang="en-US" sz="2400" dirty="0">
                <a:solidFill>
                  <a:srgbClr val="000000"/>
                </a:solidFill>
                <a:latin typeface="黑体" panose="02010609060101010101" pitchFamily="49" charset="-122"/>
                <a:ea typeface="黑体" panose="02010609060101010101" pitchFamily="49" charset="-122"/>
              </a:rPr>
              <a:t>条第</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款，</a:t>
            </a:r>
            <a:r>
              <a:rPr lang="zh-CN" altLang="en-US" sz="2400" dirty="0">
                <a:solidFill>
                  <a:srgbClr val="0070C0"/>
                </a:solidFill>
                <a:latin typeface="黑体" panose="02010609060101010101" pitchFamily="49" charset="-122"/>
                <a:ea typeface="黑体" panose="02010609060101010101" pitchFamily="49" charset="-122"/>
              </a:rPr>
              <a:t>属人管辖的例外</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）（有逃税犯罪）行为，经税务机关依法下达追缴通知后，补缴应纳税款，缴纳滞纳金，已受行政处罚的，不予追究刑事责任；但是，</a:t>
            </a:r>
            <a:r>
              <a:rPr lang="en-US" altLang="zh-CN" sz="2400" dirty="0">
                <a:solidFill>
                  <a:srgbClr val="000000"/>
                </a:solidFill>
                <a:latin typeface="黑体" panose="02010609060101010101" pitchFamily="49" charset="-122"/>
                <a:ea typeface="黑体" panose="02010609060101010101" pitchFamily="49" charset="-122"/>
              </a:rPr>
              <a:t>5</a:t>
            </a:r>
            <a:r>
              <a:rPr lang="zh-CN" altLang="en-US" sz="2400" dirty="0">
                <a:solidFill>
                  <a:srgbClr val="000000"/>
                </a:solidFill>
                <a:latin typeface="黑体" panose="02010609060101010101" pitchFamily="49" charset="-122"/>
                <a:ea typeface="黑体" panose="02010609060101010101" pitchFamily="49" charset="-122"/>
              </a:rPr>
              <a:t>年内因逃避缴纳税款受过刑事处罚或者被税务机关给予</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次以上行政处罚的除外。（</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刑法</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第</a:t>
            </a:r>
            <a:r>
              <a:rPr lang="en-US" altLang="zh-CN" sz="2400" dirty="0">
                <a:solidFill>
                  <a:srgbClr val="000000"/>
                </a:solidFill>
                <a:latin typeface="黑体" panose="02010609060101010101" pitchFamily="49" charset="-122"/>
                <a:ea typeface="黑体" panose="02010609060101010101" pitchFamily="49" charset="-122"/>
              </a:rPr>
              <a:t>201</a:t>
            </a:r>
            <a:r>
              <a:rPr lang="zh-CN" altLang="en-US" sz="2400" dirty="0">
                <a:solidFill>
                  <a:srgbClr val="000000"/>
                </a:solidFill>
                <a:latin typeface="黑体" panose="02010609060101010101" pitchFamily="49" charset="-122"/>
                <a:ea typeface="黑体" panose="02010609060101010101" pitchFamily="49" charset="-122"/>
              </a:rPr>
              <a:t>条第</a:t>
            </a:r>
            <a:r>
              <a:rPr lang="en-US" altLang="zh-CN" sz="2400" dirty="0">
                <a:solidFill>
                  <a:srgbClr val="000000"/>
                </a:solidFill>
                <a:latin typeface="黑体" panose="02010609060101010101" pitchFamily="49" charset="-122"/>
                <a:ea typeface="黑体" panose="02010609060101010101" pitchFamily="49" charset="-122"/>
              </a:rPr>
              <a:t>4</a:t>
            </a:r>
            <a:r>
              <a:rPr lang="zh-CN" altLang="en-US" sz="2400" dirty="0">
                <a:solidFill>
                  <a:srgbClr val="000000"/>
                </a:solidFill>
                <a:latin typeface="黑体" panose="02010609060101010101" pitchFamily="49" charset="-122"/>
                <a:ea typeface="黑体" panose="02010609060101010101" pitchFamily="49" charset="-122"/>
              </a:rPr>
              <a:t>款，逃税初犯不追责</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冰冰案 首违不罚</a:t>
            </a:r>
            <a:r>
              <a:rPr lang="zh-CN" altLang="en-US" sz="2400" dirty="0">
                <a:solidFill>
                  <a:srgbClr val="000000"/>
                </a:solidFill>
                <a:latin typeface="黑体" panose="02010609060101010101" pitchFamily="49" charset="-122"/>
                <a:ea typeface="黑体" panose="02010609060101010101" pitchFamily="49" charset="-122"/>
              </a:rPr>
              <a:t>）</a:t>
            </a:r>
          </a:p>
        </p:txBody>
      </p:sp>
    </p:spTree>
    <p:extLst>
      <p:ext uri="{BB962C8B-B14F-4D97-AF65-F5344CB8AC3E}">
        <p14:creationId xmlns:p14="http://schemas.microsoft.com/office/powerpoint/2010/main" val="41734666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C85F8-EE59-1F4E-168B-72750145E7A5}"/>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0E6DF59F-1E45-D4E4-D145-3671553CB447}"/>
              </a:ext>
            </a:extLst>
          </p:cNvPr>
          <p:cNvSpPr/>
          <p:nvPr/>
        </p:nvSpPr>
        <p:spPr>
          <a:xfrm>
            <a:off x="114695" y="548680"/>
            <a:ext cx="8914610" cy="5632311"/>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三、犯罪的分类</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a:t>
            </a:r>
            <a:r>
              <a:rPr lang="zh-CN" altLang="en-US" sz="2400" dirty="0">
                <a:solidFill>
                  <a:srgbClr val="0070C0"/>
                </a:solidFill>
                <a:latin typeface="黑体" panose="02010609060101010101" pitchFamily="49" charset="-122"/>
                <a:ea typeface="黑体" panose="02010609060101010101" pitchFamily="49" charset="-122"/>
              </a:rPr>
              <a:t>重罪与轻罪</a:t>
            </a:r>
            <a:r>
              <a:rPr lang="zh-CN" altLang="en-US" sz="2400" dirty="0">
                <a:solidFill>
                  <a:srgbClr val="000000"/>
                </a:solidFill>
                <a:latin typeface="黑体" panose="02010609060101010101" pitchFamily="49" charset="-122"/>
                <a:ea typeface="黑体" panose="02010609060101010101" pitchFamily="49" charset="-122"/>
              </a:rPr>
              <a:t>（微罪）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以法定刑的轻重，将犯罪分为重罪与轻罪。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轻罪，法定最高刑为</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年以下有期徒刑的犯罪，</a:t>
            </a:r>
            <a:r>
              <a:rPr lang="zh-CN" altLang="en-US" sz="2400" dirty="0">
                <a:solidFill>
                  <a:srgbClr val="000000"/>
                </a:solidFill>
                <a:latin typeface="仿宋" panose="02010609060101010101" pitchFamily="49" charset="-122"/>
                <a:ea typeface="仿宋" panose="02010609060101010101" pitchFamily="49" charset="-122"/>
              </a:rPr>
              <a:t>如重婚罪</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重罪，法定最低刑为</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年以上有期徒刑的犯罪，</a:t>
            </a:r>
            <a:r>
              <a:rPr lang="zh-CN" altLang="en-US" sz="2400" dirty="0">
                <a:solidFill>
                  <a:srgbClr val="000000"/>
                </a:solidFill>
                <a:latin typeface="仿宋" panose="02010609060101010101" pitchFamily="49" charset="-122"/>
                <a:ea typeface="仿宋" panose="02010609060101010101" pitchFamily="49" charset="-122"/>
              </a:rPr>
              <a:t>如抢劫罪</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highlight>
                  <a:srgbClr val="FFFF00"/>
                </a:highlight>
                <a:latin typeface="黑体" panose="02010609060101010101" pitchFamily="49" charset="-122"/>
                <a:ea typeface="黑体" panose="02010609060101010101" pitchFamily="49" charset="-122"/>
              </a:rPr>
              <a:t>【</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注意</a:t>
            </a:r>
            <a:r>
              <a:rPr lang="en-US" altLang="zh-CN" sz="2400" dirty="0">
                <a:solidFill>
                  <a:srgbClr val="000000"/>
                </a:solidFill>
                <a:highlight>
                  <a:srgbClr val="FFFF00"/>
                </a:highlight>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理论上，法定最高刑为</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年以下有期徒刑或者拘役的犯罪，有学者称之为“</a:t>
            </a:r>
            <a:r>
              <a:rPr lang="zh-CN" altLang="en-US" sz="2400" dirty="0">
                <a:solidFill>
                  <a:srgbClr val="0070C0"/>
                </a:solidFill>
                <a:latin typeface="黑体" panose="02010609060101010101" pitchFamily="49" charset="-122"/>
                <a:ea typeface="黑体" panose="02010609060101010101" pitchFamily="49" charset="-122"/>
              </a:rPr>
              <a:t>微罪</a:t>
            </a:r>
            <a:r>
              <a:rPr lang="zh-CN" altLang="en-US" sz="2400" dirty="0">
                <a:solidFill>
                  <a:srgbClr val="000000"/>
                </a:solidFill>
                <a:latin typeface="黑体" panose="02010609060101010101" pitchFamily="49" charset="-122"/>
                <a:ea typeface="黑体" panose="02010609060101010101" pitchFamily="49" charset="-122"/>
              </a:rPr>
              <a:t>”，微罪比轻罪更轻微。</a:t>
            </a:r>
            <a:r>
              <a:rPr lang="zh-CN" altLang="en-US" sz="2400" dirty="0">
                <a:solidFill>
                  <a:srgbClr val="000000"/>
                </a:solidFill>
                <a:latin typeface="仿宋" panose="02010609060101010101" pitchFamily="49" charset="-122"/>
                <a:ea typeface="仿宋" panose="02010609060101010101" pitchFamily="49" charset="-122"/>
              </a:rPr>
              <a:t>如妨害安全驾驶罪、危险作业罪、高空抛物罪的法定最高刑为</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年有期徒刑，而危险驾驶罪、代替考试罪、使用虚假身份证件、盗用身份证件罪的法定最高刑为拘役。</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27504708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8129DCE3-0248-D784-AE85-4E6E81DA836B}"/>
              </a:ext>
            </a:extLst>
          </p:cNvPr>
          <p:cNvSpPr/>
          <p:nvPr/>
        </p:nvSpPr>
        <p:spPr>
          <a:xfrm>
            <a:off x="183107" y="548680"/>
            <a:ext cx="8777785" cy="5262979"/>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（二）</a:t>
            </a:r>
            <a:r>
              <a:rPr lang="zh-CN" altLang="en-US" sz="2400" dirty="0">
                <a:solidFill>
                  <a:srgbClr val="0070C0"/>
                </a:solidFill>
                <a:latin typeface="黑体" panose="02010609060101010101" pitchFamily="49" charset="-122"/>
                <a:ea typeface="黑体" panose="02010609060101010101" pitchFamily="49" charset="-122"/>
              </a:rPr>
              <a:t>自然犯与法定犯</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从与伦理道德的关系上，将犯罪区分为自然犯与法定犯。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自然犯，指明显</a:t>
            </a:r>
            <a:r>
              <a:rPr lang="zh-CN" altLang="en-US" sz="2400" dirty="0">
                <a:solidFill>
                  <a:srgbClr val="0070C0"/>
                </a:solidFill>
                <a:latin typeface="黑体" panose="02010609060101010101" pitchFamily="49" charset="-122"/>
                <a:ea typeface="黑体" panose="02010609060101010101" pitchFamily="49" charset="-122"/>
              </a:rPr>
              <a:t>违反伦理道德</a:t>
            </a:r>
            <a:r>
              <a:rPr lang="zh-CN" altLang="en-US" sz="2400" dirty="0">
                <a:solidFill>
                  <a:srgbClr val="000000"/>
                </a:solidFill>
                <a:latin typeface="黑体" panose="02010609060101010101" pitchFamily="49" charset="-122"/>
                <a:ea typeface="黑体" panose="02010609060101010101" pitchFamily="49" charset="-122"/>
              </a:rPr>
              <a:t>的传统型犯罪。</a:t>
            </a:r>
            <a:r>
              <a:rPr lang="zh-CN" altLang="en-US" sz="2400" dirty="0">
                <a:solidFill>
                  <a:srgbClr val="000000"/>
                </a:solidFill>
                <a:latin typeface="仿宋" panose="02010609060101010101" pitchFamily="49" charset="-122"/>
                <a:ea typeface="仿宋" panose="02010609060101010101" pitchFamily="49" charset="-122"/>
              </a:rPr>
              <a:t>如故意杀人罪、盗窃罪、强奸罪。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法定犯，指没有明显违反伦理道德，以</a:t>
            </a:r>
            <a:r>
              <a:rPr lang="zh-CN" altLang="en-US" sz="2400" dirty="0">
                <a:solidFill>
                  <a:srgbClr val="0070C0"/>
                </a:solidFill>
                <a:latin typeface="黑体" panose="02010609060101010101" pitchFamily="49" charset="-122"/>
                <a:ea typeface="黑体" panose="02010609060101010101" pitchFamily="49" charset="-122"/>
              </a:rPr>
              <a:t>违反行政管理法规</a:t>
            </a:r>
            <a:r>
              <a:rPr lang="zh-CN" altLang="en-US" sz="2400" dirty="0">
                <a:solidFill>
                  <a:srgbClr val="000000"/>
                </a:solidFill>
                <a:latin typeface="黑体" panose="02010609060101010101" pitchFamily="49" charset="-122"/>
                <a:ea typeface="黑体" panose="02010609060101010101" pitchFamily="49" charset="-122"/>
              </a:rPr>
              <a:t>为主要特征的现代型犯罪（又称行政犯）。</a:t>
            </a:r>
            <a:r>
              <a:rPr lang="zh-CN" altLang="en-US" sz="2400" dirty="0">
                <a:solidFill>
                  <a:srgbClr val="000000"/>
                </a:solidFill>
                <a:latin typeface="仿宋" panose="02010609060101010101" pitchFamily="49" charset="-122"/>
                <a:ea typeface="仿宋" panose="02010609060101010101" pitchFamily="49" charset="-122"/>
              </a:rPr>
              <a:t>如逃税罪、非法持有枪支罪、非法经营罪。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自然犯明显地违反了人类道德情感，凭借一般经验即可得知是否构成犯罪，一般人都知道“杀人犯法”；但是对某种行为是否构法定犯（非法经营罪）就可能会产生认识错误。</a:t>
            </a:r>
            <a:endParaRPr lang="en-US" altLang="zh-CN" sz="2400" dirty="0">
              <a:solidFill>
                <a:srgbClr val="000000"/>
              </a:solidFill>
              <a:latin typeface="黑体" panose="02010609060101010101" pitchFamily="49" charset="-122"/>
              <a:ea typeface="黑体" panose="02010609060101010101" pitchFamily="49"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2E69F8-9E95-21B4-5688-E1E75B58F4EB}"/>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10A54289-C5E4-2A96-740A-1D5E7101FC0C}"/>
              </a:ext>
            </a:extLst>
          </p:cNvPr>
          <p:cNvSpPr/>
          <p:nvPr/>
        </p:nvSpPr>
        <p:spPr>
          <a:xfrm>
            <a:off x="183107" y="332656"/>
            <a:ext cx="8777785" cy="6370975"/>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（三）</a:t>
            </a:r>
            <a:r>
              <a:rPr lang="zh-CN" altLang="en-US" sz="2400" dirty="0">
                <a:solidFill>
                  <a:srgbClr val="0070C0"/>
                </a:solidFill>
                <a:latin typeface="黑体" panose="02010609060101010101" pitchFamily="49" charset="-122"/>
                <a:ea typeface="黑体" panose="02010609060101010101" pitchFamily="49" charset="-122"/>
              </a:rPr>
              <a:t>亲告罪与非亲告罪</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根据是否需要被害人亲自告诉为标准，将犯罪分为亲告罪和非亲告罪。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亲告罪，指被害人</a:t>
            </a:r>
            <a:r>
              <a:rPr lang="zh-CN" altLang="en-US" sz="2400" dirty="0">
                <a:solidFill>
                  <a:srgbClr val="0070C0"/>
                </a:solidFill>
                <a:latin typeface="黑体" panose="02010609060101010101" pitchFamily="49" charset="-122"/>
                <a:ea typeface="黑体" panose="02010609060101010101" pitchFamily="49" charset="-122"/>
              </a:rPr>
              <a:t>告诉才处理</a:t>
            </a:r>
            <a:r>
              <a:rPr lang="zh-CN" altLang="en-US" sz="2400" dirty="0">
                <a:solidFill>
                  <a:srgbClr val="000000"/>
                </a:solidFill>
                <a:latin typeface="黑体" panose="02010609060101010101" pitchFamily="49" charset="-122"/>
                <a:ea typeface="黑体" panose="02010609060101010101" pitchFamily="49" charset="-122"/>
              </a:rPr>
              <a:t>的犯罪，法院需遵守不告不理的原则。只有下列</a:t>
            </a:r>
            <a:r>
              <a:rPr lang="en-US" altLang="zh-CN" sz="2400" dirty="0">
                <a:solidFill>
                  <a:srgbClr val="000000"/>
                </a:solidFill>
                <a:latin typeface="黑体" panose="02010609060101010101" pitchFamily="49" charset="-122"/>
                <a:ea typeface="黑体" panose="02010609060101010101" pitchFamily="49" charset="-122"/>
              </a:rPr>
              <a:t>5</a:t>
            </a:r>
            <a:r>
              <a:rPr lang="zh-CN" altLang="en-US" sz="2400" dirty="0">
                <a:solidFill>
                  <a:srgbClr val="000000"/>
                </a:solidFill>
                <a:latin typeface="黑体" panose="02010609060101010101" pitchFamily="49" charset="-122"/>
                <a:ea typeface="黑体" panose="02010609060101010101" pitchFamily="49" charset="-122"/>
              </a:rPr>
              <a:t>个亲告罪： </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）侮辱罪（严重危害社会秩序和国家利益的除外）；</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）诽谤罪（严重危害社会秩序和国家利益的除外）；</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a:t>
            </a:r>
            <a:r>
              <a:rPr lang="en-US" altLang="zh-CN" sz="2400" dirty="0">
                <a:solidFill>
                  <a:srgbClr val="000000"/>
                </a:solidFill>
                <a:latin typeface="仿宋" panose="02010609060101010101" pitchFamily="49" charset="-122"/>
                <a:ea typeface="仿宋" panose="02010609060101010101" pitchFamily="49" charset="-122"/>
              </a:rPr>
              <a:t>3</a:t>
            </a:r>
            <a:r>
              <a:rPr lang="zh-CN" altLang="en-US" sz="2400" dirty="0">
                <a:solidFill>
                  <a:srgbClr val="000000"/>
                </a:solidFill>
                <a:latin typeface="仿宋" panose="02010609060101010101" pitchFamily="49" charset="-122"/>
                <a:ea typeface="仿宋" panose="02010609060101010101" pitchFamily="49" charset="-122"/>
              </a:rPr>
              <a:t>）侵占罪（绝对亲告罪，没有例外）；</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a:t>
            </a:r>
            <a:r>
              <a:rPr lang="en-US" altLang="zh-CN" sz="2400" dirty="0">
                <a:solidFill>
                  <a:srgbClr val="000000"/>
                </a:solidFill>
                <a:latin typeface="仿宋" panose="02010609060101010101" pitchFamily="49" charset="-122"/>
                <a:ea typeface="仿宋" panose="02010609060101010101" pitchFamily="49" charset="-122"/>
              </a:rPr>
              <a:t>4</a:t>
            </a:r>
            <a:r>
              <a:rPr lang="zh-CN" altLang="en-US" sz="2400" dirty="0">
                <a:solidFill>
                  <a:srgbClr val="000000"/>
                </a:solidFill>
                <a:latin typeface="仿宋" panose="02010609060101010101" pitchFamily="49" charset="-122"/>
                <a:ea typeface="仿宋" panose="02010609060101010101" pitchFamily="49" charset="-122"/>
              </a:rPr>
              <a:t>）暴力干涉婚姻自由罪（致人死亡的除外）；</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a:t>
            </a:r>
            <a:r>
              <a:rPr lang="en-US" altLang="zh-CN" sz="2400" dirty="0">
                <a:solidFill>
                  <a:srgbClr val="000000"/>
                </a:solidFill>
                <a:latin typeface="仿宋" panose="02010609060101010101" pitchFamily="49" charset="-122"/>
                <a:ea typeface="仿宋" panose="02010609060101010101" pitchFamily="49" charset="-122"/>
              </a:rPr>
              <a:t>5</a:t>
            </a:r>
            <a:r>
              <a:rPr lang="zh-CN" altLang="en-US" sz="2400" dirty="0">
                <a:solidFill>
                  <a:srgbClr val="000000"/>
                </a:solidFill>
                <a:latin typeface="仿宋" panose="02010609060101010101" pitchFamily="49" charset="-122"/>
                <a:ea typeface="仿宋" panose="02010609060101010101" pitchFamily="49" charset="-122"/>
              </a:rPr>
              <a:t>）虐待罪（致人重伤、死亡的除外，被害人没有能力告诉，或者因受强制、威吓无法告诉的除外）。</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非亲告罪，指侦查、起诉、审判程序由国家司法机关</a:t>
            </a:r>
            <a:r>
              <a:rPr lang="zh-CN" altLang="en-US" sz="2400" dirty="0">
                <a:solidFill>
                  <a:srgbClr val="0070C0"/>
                </a:solidFill>
                <a:latin typeface="黑体" panose="02010609060101010101" pitchFamily="49" charset="-122"/>
                <a:ea typeface="黑体" panose="02010609060101010101" pitchFamily="49" charset="-122"/>
              </a:rPr>
              <a:t>直接推动</a:t>
            </a:r>
            <a:r>
              <a:rPr lang="zh-CN" altLang="en-US" sz="2400" dirty="0">
                <a:solidFill>
                  <a:srgbClr val="000000"/>
                </a:solidFill>
                <a:latin typeface="黑体" panose="02010609060101010101" pitchFamily="49" charset="-122"/>
                <a:ea typeface="黑体" panose="02010609060101010101" pitchFamily="49" charset="-122"/>
              </a:rPr>
              <a:t>，起诉权利由检察机关享有，是否提起公诉不取决于个人意思的犯罪。</a:t>
            </a:r>
            <a:endParaRPr lang="en-US" altLang="zh-CN" sz="2400"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36676996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1BFA6-65CB-AC4E-3B5A-B7532D7D5D0D}"/>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7A3F6A66-4B64-C573-E81F-BD9CEA93231C}"/>
              </a:ext>
            </a:extLst>
          </p:cNvPr>
          <p:cNvSpPr/>
          <p:nvPr/>
        </p:nvSpPr>
        <p:spPr>
          <a:xfrm>
            <a:off x="183107" y="332656"/>
            <a:ext cx="8777785" cy="6370975"/>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（四）</a:t>
            </a:r>
            <a:r>
              <a:rPr lang="zh-CN" altLang="en-US" sz="2400" dirty="0">
                <a:solidFill>
                  <a:srgbClr val="0070C0"/>
                </a:solidFill>
                <a:latin typeface="黑体" panose="02010609060101010101" pitchFamily="49" charset="-122"/>
                <a:ea typeface="黑体" panose="02010609060101010101" pitchFamily="49" charset="-122"/>
              </a:rPr>
              <a:t>单一行为犯与复合行为犯</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zh-CN" altLang="en-US" sz="2400" dirty="0">
              <a:solidFill>
                <a:srgbClr val="0070C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以构成犯罪所需实行行为的个数为标准，可以将犯罪分为单一行为犯、复合行为犯。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单一行为犯，指构成某种犯罪只需实施</a:t>
            </a:r>
            <a:r>
              <a:rPr lang="zh-CN" altLang="en-US" sz="2400" dirty="0">
                <a:solidFill>
                  <a:srgbClr val="0070C0"/>
                </a:solidFill>
                <a:latin typeface="黑体" panose="02010609060101010101" pitchFamily="49" charset="-122"/>
                <a:ea typeface="黑体" panose="02010609060101010101" pitchFamily="49" charset="-122"/>
              </a:rPr>
              <a:t>一个实行行为</a:t>
            </a:r>
            <a:r>
              <a:rPr lang="zh-CN" altLang="en-US" sz="2400" dirty="0">
                <a:solidFill>
                  <a:srgbClr val="000000"/>
                </a:solidFill>
                <a:latin typeface="黑体" panose="02010609060101010101" pitchFamily="49" charset="-122"/>
                <a:ea typeface="黑体" panose="02010609060101010101" pitchFamily="49" charset="-122"/>
              </a:rPr>
              <a:t>的犯罪。</a:t>
            </a:r>
            <a:r>
              <a:rPr lang="zh-CN" altLang="en-US" sz="2400" dirty="0">
                <a:solidFill>
                  <a:srgbClr val="000000"/>
                </a:solidFill>
                <a:latin typeface="仿宋" panose="02010609060101010101" pitchFamily="49" charset="-122"/>
                <a:ea typeface="仿宋" panose="02010609060101010101" pitchFamily="49" charset="-122"/>
              </a:rPr>
              <a:t>如故意杀人罪、盗窃罪</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复合行为犯，又称双行为犯，是指构成某种犯罪必须实施</a:t>
            </a:r>
            <a:r>
              <a:rPr lang="zh-CN" altLang="en-US" sz="2400" dirty="0">
                <a:solidFill>
                  <a:srgbClr val="0070C0"/>
                </a:solidFill>
                <a:latin typeface="黑体" panose="02010609060101010101" pitchFamily="49" charset="-122"/>
                <a:ea typeface="黑体" panose="02010609060101010101" pitchFamily="49" charset="-122"/>
              </a:rPr>
              <a:t>两个实行行为</a:t>
            </a:r>
            <a:r>
              <a:rPr lang="zh-CN" altLang="en-US" sz="2400" dirty="0">
                <a:solidFill>
                  <a:srgbClr val="000000"/>
                </a:solidFill>
                <a:latin typeface="黑体" panose="02010609060101010101" pitchFamily="49" charset="-122"/>
                <a:ea typeface="黑体" panose="02010609060101010101" pitchFamily="49" charset="-122"/>
              </a:rPr>
              <a:t>的犯罪。</a:t>
            </a:r>
            <a:r>
              <a:rPr lang="zh-CN" altLang="en-US" sz="2400" dirty="0">
                <a:solidFill>
                  <a:srgbClr val="000000"/>
                </a:solidFill>
                <a:latin typeface="仿宋" panose="02010609060101010101" pitchFamily="49" charset="-122"/>
                <a:ea typeface="仿宋" panose="02010609060101010101" pitchFamily="49" charset="-122"/>
              </a:rPr>
              <a:t>如抢劫罪、强奸罪</a:t>
            </a:r>
            <a:r>
              <a:rPr lang="zh-CN" altLang="en-US" sz="2400" dirty="0">
                <a:solidFill>
                  <a:srgbClr val="000000"/>
                </a:solidFill>
                <a:latin typeface="黑体" panose="02010609060101010101" pitchFamily="49" charset="-122"/>
                <a:ea typeface="黑体" panose="02010609060101010101" pitchFamily="49" charset="-122"/>
              </a:rPr>
              <a:t>。</a:t>
            </a: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复合行为犯特点是刑法将两个行为（</a:t>
            </a:r>
            <a:r>
              <a:rPr lang="en-US" altLang="zh-CN" sz="2400" dirty="0">
                <a:solidFill>
                  <a:srgbClr val="000000"/>
                </a:solidFill>
                <a:latin typeface="黑体" panose="02010609060101010101" pitchFamily="49" charset="-122"/>
                <a:ea typeface="黑体" panose="02010609060101010101" pitchFamily="49" charset="-122"/>
              </a:rPr>
              <a:t>A1</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A2</a:t>
            </a:r>
            <a:r>
              <a:rPr lang="zh-CN" altLang="en-US" sz="2400" dirty="0">
                <a:solidFill>
                  <a:srgbClr val="000000"/>
                </a:solidFill>
                <a:latin typeface="黑体" panose="02010609060101010101" pitchFamily="49" charset="-122"/>
                <a:ea typeface="黑体" panose="02010609060101010101" pitchFamily="49" charset="-122"/>
              </a:rPr>
              <a:t>行为）规定在一起，构成一个犯罪的实行行为（</a:t>
            </a:r>
            <a:r>
              <a:rPr lang="en-US" altLang="zh-CN" sz="2400" dirty="0">
                <a:solidFill>
                  <a:srgbClr val="000000"/>
                </a:solidFill>
                <a:latin typeface="黑体" panose="02010609060101010101" pitchFamily="49" charset="-122"/>
                <a:ea typeface="黑体" panose="02010609060101010101" pitchFamily="49" charset="-122"/>
              </a:rPr>
              <a:t>A</a:t>
            </a:r>
            <a:r>
              <a:rPr lang="zh-CN" altLang="en-US" sz="2400" dirty="0">
                <a:solidFill>
                  <a:srgbClr val="000000"/>
                </a:solidFill>
                <a:latin typeface="黑体" panose="02010609060101010101" pitchFamily="49" charset="-122"/>
                <a:ea typeface="黑体" panose="02010609060101010101" pitchFamily="49" charset="-122"/>
              </a:rPr>
              <a:t>罪行为）。</a:t>
            </a: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a:t>
            </a:r>
            <a:r>
              <a:rPr lang="en-US" altLang="zh-CN" sz="2400" dirty="0">
                <a:solidFill>
                  <a:srgbClr val="000000"/>
                </a:solidFill>
                <a:latin typeface="仿宋" panose="02010609060101010101" pitchFamily="49" charset="-122"/>
                <a:ea typeface="仿宋" panose="02010609060101010101" pitchFamily="49" charset="-122"/>
              </a:rPr>
              <a:t>1</a:t>
            </a:r>
            <a:r>
              <a:rPr lang="zh-CN" altLang="en-US" sz="2400" dirty="0">
                <a:solidFill>
                  <a:srgbClr val="000000"/>
                </a:solidFill>
                <a:latin typeface="仿宋" panose="02010609060101010101" pitchFamily="49" charset="-122"/>
                <a:ea typeface="仿宋" panose="02010609060101010101" pitchFamily="49" charset="-122"/>
              </a:rPr>
              <a:t>，抢劫行为</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暴力、胁迫、其他强制行为</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取财行为；</a:t>
            </a: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2</a:t>
            </a:r>
            <a:r>
              <a:rPr lang="zh-CN" altLang="en-US" sz="2400" dirty="0">
                <a:solidFill>
                  <a:srgbClr val="000000"/>
                </a:solidFill>
                <a:latin typeface="仿宋" panose="02010609060101010101" pitchFamily="49" charset="-122"/>
                <a:ea typeface="仿宋" panose="02010609060101010101" pitchFamily="49" charset="-122"/>
              </a:rPr>
              <a:t>，强奸行为</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暴力、胁迫、其他强制行为</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奸淫行为。</a:t>
            </a: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3</a:t>
            </a:r>
            <a:r>
              <a:rPr lang="zh-CN" altLang="en-US" sz="2400" dirty="0">
                <a:solidFill>
                  <a:srgbClr val="000000"/>
                </a:solidFill>
                <a:latin typeface="仿宋" panose="02010609060101010101" pitchFamily="49" charset="-122"/>
                <a:ea typeface="仿宋" panose="02010609060101010101" pitchFamily="49" charset="-122"/>
              </a:rPr>
              <a:t>，绑架行为</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非法拘禁</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索财行为</a:t>
            </a: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a:t>
            </a:r>
            <a:r>
              <a:rPr lang="en-US" altLang="zh-CN" sz="2400" dirty="0">
                <a:solidFill>
                  <a:srgbClr val="000000"/>
                </a:solidFill>
                <a:latin typeface="仿宋" panose="02010609060101010101" pitchFamily="49" charset="-122"/>
                <a:ea typeface="仿宋" panose="02010609060101010101" pitchFamily="49" charset="-122"/>
              </a:rPr>
              <a:t>4</a:t>
            </a:r>
            <a:r>
              <a:rPr lang="zh-CN" altLang="en-US" sz="2400" dirty="0">
                <a:solidFill>
                  <a:srgbClr val="000000"/>
                </a:solidFill>
                <a:latin typeface="仿宋" panose="02010609060101010101" pitchFamily="49" charset="-122"/>
                <a:ea typeface="仿宋" panose="02010609060101010101" pitchFamily="49" charset="-122"/>
              </a:rPr>
              <a:t>，拐卖妇女儿童</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非法拘禁</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出卖</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30159685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DFC1B-397B-0FD8-71AD-665DF47DC69D}"/>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78E6A562-4937-F4F7-40CC-DD711FA4B8C7}"/>
              </a:ext>
            </a:extLst>
          </p:cNvPr>
          <p:cNvSpPr/>
          <p:nvPr/>
        </p:nvSpPr>
        <p:spPr>
          <a:xfrm>
            <a:off x="183107" y="332656"/>
            <a:ext cx="8777785" cy="6001643"/>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（五）</a:t>
            </a:r>
            <a:r>
              <a:rPr lang="zh-CN" altLang="en-US" sz="2400" dirty="0">
                <a:solidFill>
                  <a:srgbClr val="0070C0"/>
                </a:solidFill>
                <a:latin typeface="黑体" panose="02010609060101010101" pitchFamily="49" charset="-122"/>
                <a:ea typeface="黑体" panose="02010609060101010101" pitchFamily="49" charset="-122"/>
              </a:rPr>
              <a:t>即成犯、状态犯与继续犯</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zh-CN" altLang="en-US" sz="2400" dirty="0">
              <a:solidFill>
                <a:srgbClr val="0070C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即成犯，一旦发生法益侵害结果，犯罪便</a:t>
            </a:r>
            <a:r>
              <a:rPr lang="zh-CN" altLang="en-US" sz="2400" dirty="0">
                <a:solidFill>
                  <a:srgbClr val="0070C0"/>
                </a:solidFill>
                <a:latin typeface="黑体" panose="02010609060101010101" pitchFamily="49" charset="-122"/>
                <a:ea typeface="黑体" panose="02010609060101010101" pitchFamily="49" charset="-122"/>
              </a:rPr>
              <a:t>同时终了</a:t>
            </a:r>
            <a:r>
              <a:rPr lang="zh-CN" altLang="en-US" sz="2400" dirty="0">
                <a:solidFill>
                  <a:srgbClr val="000000"/>
                </a:solidFill>
                <a:latin typeface="黑体" panose="02010609060101010101" pitchFamily="49" charset="-122"/>
                <a:ea typeface="黑体" panose="02010609060101010101" pitchFamily="49" charset="-122"/>
              </a:rPr>
              <a:t>；犯罪一旦终了，法益便</a:t>
            </a:r>
            <a:r>
              <a:rPr lang="zh-CN" altLang="en-US" sz="2400" dirty="0">
                <a:solidFill>
                  <a:srgbClr val="0070C0"/>
                </a:solidFill>
                <a:latin typeface="黑体" panose="02010609060101010101" pitchFamily="49" charset="-122"/>
                <a:ea typeface="黑体" panose="02010609060101010101" pitchFamily="49" charset="-122"/>
              </a:rPr>
              <a:t>同时消灭</a:t>
            </a:r>
            <a:r>
              <a:rPr lang="zh-CN" altLang="en-US" sz="2400" dirty="0">
                <a:solidFill>
                  <a:srgbClr val="000000"/>
                </a:solidFill>
                <a:latin typeface="黑体" panose="02010609060101010101" pitchFamily="49" charset="-122"/>
                <a:ea typeface="黑体" panose="02010609060101010101" pitchFamily="49" charset="-122"/>
              </a:rPr>
              <a:t>的犯罪。</a:t>
            </a:r>
            <a:r>
              <a:rPr lang="zh-CN" altLang="en-US" sz="2400" dirty="0">
                <a:solidFill>
                  <a:srgbClr val="000000"/>
                </a:solidFill>
                <a:latin typeface="仿宋" panose="02010609060101010101" pitchFamily="49" charset="-122"/>
                <a:ea typeface="仿宋" panose="02010609060101010101" pitchFamily="49" charset="-122"/>
              </a:rPr>
              <a:t>如故意杀人罪。</a:t>
            </a:r>
          </a:p>
          <a:p>
            <a:pPr algn="just" eaLnBrk="1">
              <a:defRPr/>
            </a:pPr>
            <a:endParaRPr lang="zh-CN" altLang="en-US"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状态犯，犯罪行为终了后，</a:t>
            </a:r>
            <a:r>
              <a:rPr lang="zh-CN" altLang="en-US" sz="2400" dirty="0">
                <a:solidFill>
                  <a:srgbClr val="0070C0"/>
                </a:solidFill>
                <a:latin typeface="黑体" panose="02010609060101010101" pitchFamily="49" charset="-122"/>
                <a:ea typeface="黑体" panose="02010609060101010101" pitchFamily="49" charset="-122"/>
              </a:rPr>
              <a:t>危害结果继续存在</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如盗窃罪。</a:t>
            </a:r>
            <a:endParaRPr lang="zh-CN" altLang="en-US"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继续犯，犯罪行为和危害结果</a:t>
            </a:r>
            <a:r>
              <a:rPr lang="zh-CN" altLang="en-US" sz="2400" dirty="0">
                <a:solidFill>
                  <a:srgbClr val="0070C0"/>
                </a:solidFill>
                <a:latin typeface="黑体" panose="02010609060101010101" pitchFamily="49" charset="-122"/>
                <a:ea typeface="黑体" panose="02010609060101010101" pitchFamily="49" charset="-122"/>
              </a:rPr>
              <a:t>同时持续的存在</a:t>
            </a:r>
            <a:r>
              <a:rPr lang="zh-CN" altLang="en-US" sz="2400" dirty="0">
                <a:solidFill>
                  <a:srgbClr val="000000"/>
                </a:solidFill>
                <a:latin typeface="黑体" panose="02010609060101010101" pitchFamily="49" charset="-122"/>
                <a:ea typeface="黑体" panose="02010609060101010101" pitchFamily="49" charset="-122"/>
              </a:rPr>
              <a:t>。凡是侵犯</a:t>
            </a:r>
            <a:r>
              <a:rPr lang="zh-CN" altLang="en-US" sz="2400" dirty="0">
                <a:solidFill>
                  <a:srgbClr val="0070C0"/>
                </a:solidFill>
                <a:latin typeface="黑体" panose="02010609060101010101" pitchFamily="49" charset="-122"/>
                <a:ea typeface="黑体" panose="02010609060101010101" pitchFamily="49" charset="-122"/>
              </a:rPr>
              <a:t>人身自由</a:t>
            </a:r>
            <a:r>
              <a:rPr lang="zh-CN" altLang="en-US" sz="2400" dirty="0">
                <a:solidFill>
                  <a:srgbClr val="000000"/>
                </a:solidFill>
                <a:latin typeface="黑体" panose="02010609060101010101" pitchFamily="49" charset="-122"/>
                <a:ea typeface="黑体" panose="02010609060101010101" pitchFamily="49" charset="-122"/>
              </a:rPr>
              <a:t>的犯罪（</a:t>
            </a:r>
            <a:r>
              <a:rPr lang="zh-CN" altLang="en-US" sz="2400" dirty="0">
                <a:solidFill>
                  <a:srgbClr val="000000"/>
                </a:solidFill>
                <a:latin typeface="仿宋" panose="02010609060101010101" pitchFamily="49" charset="-122"/>
                <a:ea typeface="仿宋" panose="02010609060101010101" pitchFamily="49" charset="-122"/>
              </a:rPr>
              <a:t>如非法拘禁罪、绑架罪、拐卖妇女罪</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持有型犯罪</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如持有假币罪、非法持有枪支罪</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窝藏型犯罪</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如窝藏罪、窝藏毒品、毒赃罪</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不作为犯罪</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如遗弃罪、拒不执行判决、裁定罪</a:t>
            </a:r>
            <a:r>
              <a:rPr lang="zh-CN" altLang="en-US" sz="2400" dirty="0">
                <a:solidFill>
                  <a:srgbClr val="000000"/>
                </a:solidFill>
                <a:latin typeface="黑体" panose="02010609060101010101" pitchFamily="49" charset="-122"/>
                <a:ea typeface="黑体" panose="02010609060101010101" pitchFamily="49" charset="-122"/>
              </a:rPr>
              <a:t>），都是继续犯。</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zh-CN" altLang="en-US"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在继续犯中，</a:t>
            </a:r>
            <a:r>
              <a:rPr lang="zh-CN" altLang="en-US" sz="2400" dirty="0">
                <a:solidFill>
                  <a:srgbClr val="0070C0"/>
                </a:solidFill>
                <a:latin typeface="黑体" panose="02010609060101010101" pitchFamily="49" charset="-122"/>
                <a:ea typeface="黑体" panose="02010609060101010101" pitchFamily="49" charset="-122"/>
              </a:rPr>
              <a:t>只要犯罪行为没有结束一直在继续，中途加入进来且实际上起到作用的人可以成立共同犯罪。</a:t>
            </a:r>
          </a:p>
        </p:txBody>
      </p:sp>
    </p:spTree>
    <p:extLst>
      <p:ext uri="{BB962C8B-B14F-4D97-AF65-F5344CB8AC3E}">
        <p14:creationId xmlns:p14="http://schemas.microsoft.com/office/powerpoint/2010/main" val="3370711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25010C8C-9460-7467-5D6E-364969219B8D}"/>
              </a:ext>
            </a:extLst>
          </p:cNvPr>
          <p:cNvSpPr/>
          <p:nvPr/>
        </p:nvSpPr>
        <p:spPr>
          <a:xfrm>
            <a:off x="21704" y="980728"/>
            <a:ext cx="8986713" cy="5262979"/>
          </a:xfrm>
          <a:prstGeom prst="rect">
            <a:avLst/>
          </a:prstGeom>
        </p:spPr>
        <p:txBody>
          <a:bodyPr wrap="square">
            <a:spAutoFit/>
          </a:bodyPr>
          <a:lstStyle/>
          <a:p>
            <a:pPr algn="just" eaLnBrk="1">
              <a:defRPr/>
            </a:pPr>
            <a:r>
              <a:rPr lang="en-US" altLang="zh-CN" sz="2400" dirty="0">
                <a:solidFill>
                  <a:srgbClr val="0070C0"/>
                </a:solidFill>
                <a:latin typeface="仿宋" panose="02010609060101010101" pitchFamily="49" charset="-122"/>
                <a:ea typeface="仿宋" panose="02010609060101010101" pitchFamily="49" charset="-122"/>
              </a:rPr>
              <a:t>    </a:t>
            </a:r>
            <a:r>
              <a:rPr lang="zh-CN" altLang="en-US" sz="2400" dirty="0">
                <a:solidFill>
                  <a:srgbClr val="0070C0"/>
                </a:solidFill>
                <a:latin typeface="仿宋" panose="02010609060101010101" pitchFamily="49" charset="-122"/>
                <a:ea typeface="仿宋" panose="02010609060101010101" pitchFamily="49" charset="-122"/>
              </a:rPr>
              <a:t>甲欲杀乙，误将苏打当毒药投入乙的水杯中，乙饮用后安然无恙，甲的行为是否构成犯罪？（苏打案）</a:t>
            </a:r>
            <a:endParaRPr lang="en-US" altLang="zh-CN" sz="2400" dirty="0">
              <a:solidFill>
                <a:srgbClr val="0070C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70C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70C0"/>
                </a:solidFill>
                <a:latin typeface="仿宋" panose="02010609060101010101" pitchFamily="49" charset="-122"/>
                <a:ea typeface="仿宋" panose="02010609060101010101" pitchFamily="49" charset="-122"/>
              </a:rPr>
              <a:t>    </a:t>
            </a:r>
            <a:r>
              <a:rPr lang="zh-CN" altLang="en-US" sz="2400" dirty="0">
                <a:solidFill>
                  <a:srgbClr val="0070C0"/>
                </a:solidFill>
                <a:latin typeface="仿宋" panose="02010609060101010101" pitchFamily="49" charset="-122"/>
                <a:ea typeface="仿宋" panose="02010609060101010101" pitchFamily="49" charset="-122"/>
              </a:rPr>
              <a:t>乐乐吸食冰毒后驾驶汽车在道路上行驶，被警方查获，乐乐是否构成犯罪？（毒驾案）</a:t>
            </a:r>
            <a:r>
              <a:rPr lang="zh-CN" altLang="en-US" sz="2400" dirty="0">
                <a:solidFill>
                  <a:srgbClr val="000000"/>
                </a:solidFill>
                <a:latin typeface="仿宋" panose="02010609060101010101" pitchFamily="49" charset="-122"/>
                <a:ea typeface="仿宋" panose="02010609060101010101" pitchFamily="49" charset="-122"/>
              </a:rPr>
              <a:t>    </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从本章开始就进入了犯罪论，将研究如何进行</a:t>
            </a:r>
            <a:r>
              <a:rPr lang="zh-CN" altLang="en-US" sz="2400" b="1" dirty="0">
                <a:solidFill>
                  <a:srgbClr val="000000"/>
                </a:solidFill>
                <a:highlight>
                  <a:srgbClr val="FFFF00"/>
                </a:highlight>
                <a:latin typeface="黑体" panose="02010609060101010101" pitchFamily="49" charset="-122"/>
                <a:ea typeface="黑体" panose="02010609060101010101" pitchFamily="49" charset="-122"/>
              </a:rPr>
              <a:t>定罪</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犯罪论的</a:t>
            </a:r>
            <a:r>
              <a:rPr lang="zh-CN" altLang="en-US" sz="2400" dirty="0">
                <a:solidFill>
                  <a:srgbClr val="0070C0"/>
                </a:solidFill>
                <a:latin typeface="黑体" panose="02010609060101010101" pitchFamily="49" charset="-122"/>
                <a:ea typeface="黑体" panose="02010609060101010101" pitchFamily="49" charset="-122"/>
              </a:rPr>
              <a:t>逻辑</a:t>
            </a:r>
            <a:r>
              <a:rPr lang="zh-CN" altLang="en-US" sz="2400" dirty="0">
                <a:solidFill>
                  <a:srgbClr val="000000"/>
                </a:solidFill>
                <a:latin typeface="黑体" panose="02010609060101010101" pitchFamily="49" charset="-122"/>
                <a:ea typeface="黑体" panose="02010609060101010101" pitchFamily="49" charset="-122"/>
              </a:rPr>
              <a:t>：什么是犯罪→定罪标准→犯罪的时间推进→犯罪的空间分布→定几个罪。</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犯罪论的</a:t>
            </a:r>
            <a:r>
              <a:rPr lang="zh-CN" altLang="en-US" sz="2400" dirty="0">
                <a:solidFill>
                  <a:srgbClr val="0070C0"/>
                </a:solidFill>
                <a:latin typeface="黑体" panose="02010609060101010101" pitchFamily="49" charset="-122"/>
                <a:ea typeface="黑体" panose="02010609060101010101" pitchFamily="49" charset="-122"/>
              </a:rPr>
              <a:t>五个问题</a:t>
            </a:r>
            <a:r>
              <a:rPr lang="zh-CN" altLang="en-US" sz="2400" dirty="0">
                <a:solidFill>
                  <a:srgbClr val="000000"/>
                </a:solidFill>
                <a:latin typeface="黑体" panose="02010609060101010101" pitchFamily="49" charset="-122"/>
                <a:ea typeface="黑体" panose="02010609060101010101" pitchFamily="49" charset="-122"/>
              </a:rPr>
              <a:t>：犯罪是两个统一、定罪标准是犯罪构成、时间推进是犯罪形态、空间分布是共同犯罪、定几个罪是罪数问题。</a:t>
            </a:r>
            <a:endParaRPr lang="en-US" altLang="zh-CN" sz="2400" dirty="0">
              <a:solidFill>
                <a:srgbClr val="000000"/>
              </a:solidFill>
              <a:latin typeface="黑体" panose="02010609060101010101" pitchFamily="49" charset="-122"/>
              <a:ea typeface="黑体" panose="02010609060101010101" pitchFamily="49" charset="-122"/>
            </a:endParaRPr>
          </a:p>
        </p:txBody>
      </p:sp>
      <p:sp>
        <p:nvSpPr>
          <p:cNvPr id="5123" name="矩形 2">
            <a:extLst>
              <a:ext uri="{FF2B5EF4-FFF2-40B4-BE49-F238E27FC236}">
                <a16:creationId xmlns:a16="http://schemas.microsoft.com/office/drawing/2014/main" id="{8F3CAD57-55F3-05A3-7886-22629A78A1E9}"/>
              </a:ext>
            </a:extLst>
          </p:cNvPr>
          <p:cNvSpPr>
            <a:spLocks noChangeArrowheads="1"/>
          </p:cNvSpPr>
          <p:nvPr/>
        </p:nvSpPr>
        <p:spPr bwMode="auto">
          <a:xfrm>
            <a:off x="3760788" y="188913"/>
            <a:ext cx="12668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spcBef>
                <a:spcPct val="0"/>
              </a:spcBef>
              <a:buFontTx/>
              <a:buNone/>
            </a:pPr>
            <a:r>
              <a:rPr lang="zh-CN" altLang="en-US" sz="2800" b="1" dirty="0">
                <a:solidFill>
                  <a:srgbClr val="000000"/>
                </a:solidFill>
                <a:latin typeface="黑体" panose="02010609060101010101" pitchFamily="49" charset="-122"/>
                <a:ea typeface="黑体" panose="02010609060101010101" pitchFamily="49" charset="-122"/>
              </a:rPr>
              <a:t>犯罪论</a:t>
            </a:r>
            <a:endParaRPr lang="zh-CN" altLang="en-US" sz="2800" b="1" dirty="0">
              <a:latin typeface="黑体" panose="02010609060101010101" pitchFamily="49" charset="-122"/>
              <a:ea typeface="黑体" panose="02010609060101010101" pitchFamily="49" charset="-12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285D5-B673-7088-0766-1664BE0CF1C3}"/>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CBB3A921-9927-FA07-4E69-D64F17FFEBE6}"/>
              </a:ext>
            </a:extLst>
          </p:cNvPr>
          <p:cNvSpPr/>
          <p:nvPr/>
        </p:nvSpPr>
        <p:spPr>
          <a:xfrm>
            <a:off x="183107" y="179249"/>
            <a:ext cx="8777785" cy="6617196"/>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（六）</a:t>
            </a:r>
            <a:r>
              <a:rPr lang="zh-CN" altLang="en-US" sz="2400" dirty="0">
                <a:solidFill>
                  <a:srgbClr val="0070C0"/>
                </a:solidFill>
                <a:latin typeface="黑体" panose="02010609060101010101" pitchFamily="49" charset="-122"/>
                <a:ea typeface="黑体" panose="02010609060101010101" pitchFamily="49" charset="-122"/>
              </a:rPr>
              <a:t>基本犯、加重犯与减轻犯</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70C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基本犯，刑法分则条文规定的</a:t>
            </a:r>
            <a:r>
              <a:rPr lang="zh-CN" altLang="en-US" sz="2400" dirty="0">
                <a:solidFill>
                  <a:srgbClr val="0070C0"/>
                </a:solidFill>
                <a:latin typeface="黑体" panose="02010609060101010101" pitchFamily="49" charset="-122"/>
                <a:ea typeface="黑体" panose="02010609060101010101" pitchFamily="49" charset="-122"/>
              </a:rPr>
              <a:t>不具有法定加重或者减轻情节的犯罪。</a:t>
            </a:r>
            <a:r>
              <a:rPr lang="zh-CN" altLang="en-US" sz="2400" dirty="0">
                <a:solidFill>
                  <a:srgbClr val="000000"/>
                </a:solidFill>
                <a:latin typeface="仿宋" panose="02010609060101010101" pitchFamily="49" charset="-122"/>
                <a:ea typeface="仿宋" panose="02010609060101010101" pitchFamily="49" charset="-122"/>
              </a:rPr>
              <a:t>如刑法分则规定的故意杀人罪的一般规定。</a:t>
            </a:r>
          </a:p>
          <a:p>
            <a:pPr algn="just" eaLnBrk="1">
              <a:defRPr/>
            </a:pPr>
            <a:endParaRPr lang="zh-CN" altLang="en-US"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结果</a:t>
            </a:r>
            <a:r>
              <a:rPr lang="zh-CN" altLang="en-US" sz="2400" dirty="0">
                <a:solidFill>
                  <a:srgbClr val="000000"/>
                </a:solidFill>
                <a:latin typeface="黑体" panose="02010609060101010101" pitchFamily="49" charset="-122"/>
                <a:ea typeface="黑体" panose="02010609060101010101" pitchFamily="49" charset="-122"/>
              </a:rPr>
              <a:t>）加重犯，刑法在基本犯的基础上，</a:t>
            </a:r>
            <a:r>
              <a:rPr lang="zh-CN" altLang="en-US" sz="2400" dirty="0">
                <a:solidFill>
                  <a:srgbClr val="0070C0"/>
                </a:solidFill>
                <a:latin typeface="黑体" panose="02010609060101010101" pitchFamily="49" charset="-122"/>
                <a:ea typeface="黑体" panose="02010609060101010101" pitchFamily="49" charset="-122"/>
              </a:rPr>
              <a:t>单独规定了加重的情形及加重的法定刑</a:t>
            </a:r>
            <a:r>
              <a:rPr lang="zh-CN" altLang="en-US" sz="2400" dirty="0">
                <a:solidFill>
                  <a:srgbClr val="000000"/>
                </a:solidFill>
                <a:latin typeface="黑体" panose="02010609060101010101" pitchFamily="49" charset="-122"/>
                <a:ea typeface="黑体" panose="02010609060101010101" pitchFamily="49" charset="-122"/>
              </a:rPr>
              <a:t>。其中，结果加重犯是指，行为人出于基本构成要件的故意或者过失，</a:t>
            </a:r>
            <a:r>
              <a:rPr lang="zh-CN" altLang="en-US" sz="2400" dirty="0">
                <a:solidFill>
                  <a:srgbClr val="0070C0"/>
                </a:solidFill>
                <a:latin typeface="黑体" panose="02010609060101010101" pitchFamily="49" charset="-122"/>
                <a:ea typeface="黑体" panose="02010609060101010101" pitchFamily="49" charset="-122"/>
              </a:rPr>
              <a:t>在实施基本行为时，发生了超过基本构成要件结果的加重结果，因而导致刑罚加重的犯罪形态。</a:t>
            </a:r>
          </a:p>
          <a:p>
            <a:pPr algn="just" eaLnBrk="1">
              <a:defRPr/>
            </a:pPr>
            <a:endParaRPr lang="en-US" altLang="zh-CN" sz="10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例如：故意伤害致人“死亡”的，就成立故意伤害罪的结果加重犯。刑法分则条文以基本犯为基准规定了加重法定刑与加重情节的犯罪，可分为结果加重犯与其他情节加重犯。</a:t>
            </a: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3.</a:t>
            </a:r>
            <a:r>
              <a:rPr lang="zh-CN" altLang="en-US" sz="2400" dirty="0">
                <a:solidFill>
                  <a:srgbClr val="000000"/>
                </a:solidFill>
                <a:latin typeface="黑体" panose="02010609060101010101" pitchFamily="49" charset="-122"/>
                <a:ea typeface="黑体" panose="02010609060101010101" pitchFamily="49" charset="-122"/>
              </a:rPr>
              <a:t>减轻犯：刑法分则条文以基本犯为基准规定了</a:t>
            </a:r>
            <a:r>
              <a:rPr lang="zh-CN" altLang="en-US" sz="2400" dirty="0">
                <a:solidFill>
                  <a:srgbClr val="0070C0"/>
                </a:solidFill>
                <a:latin typeface="黑体" panose="02010609060101010101" pitchFamily="49" charset="-122"/>
                <a:ea typeface="黑体" panose="02010609060101010101" pitchFamily="49" charset="-122"/>
              </a:rPr>
              <a:t>减轻情节与较轻法定刑的犯罪。</a:t>
            </a:r>
            <a:endParaRPr lang="en-US" altLang="zh-CN" sz="2400" dirty="0">
              <a:solidFill>
                <a:srgbClr val="0070C0"/>
              </a:solidFill>
              <a:latin typeface="黑体" panose="02010609060101010101" pitchFamily="49" charset="-122"/>
              <a:ea typeface="黑体" panose="02010609060101010101" pitchFamily="49" charset="-122"/>
            </a:endParaRPr>
          </a:p>
          <a:p>
            <a:pPr algn="just" eaLnBrk="1">
              <a:defRPr/>
            </a:pPr>
            <a:endParaRPr lang="zh-CN" altLang="en-US" sz="1000" dirty="0">
              <a:solidFill>
                <a:srgbClr val="0070C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刑法</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第二百三十二条（故意杀人罪）规定：“故意杀人的，处死刑、无期徒刑或者十年以上有期徒刑；情节较轻的，处三年以上十年以下有期徒刑。”</a:t>
            </a:r>
          </a:p>
        </p:txBody>
      </p:sp>
    </p:spTree>
    <p:extLst>
      <p:ext uri="{BB962C8B-B14F-4D97-AF65-F5344CB8AC3E}">
        <p14:creationId xmlns:p14="http://schemas.microsoft.com/office/powerpoint/2010/main" val="612104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2F508455-5C69-5B42-D9E8-B7FA1E32048C}"/>
              </a:ext>
            </a:extLst>
          </p:cNvPr>
          <p:cNvPicPr>
            <a:picLocks noChangeAspect="1"/>
          </p:cNvPicPr>
          <p:nvPr/>
        </p:nvPicPr>
        <p:blipFill>
          <a:blip r:embed="rId2"/>
          <a:stretch>
            <a:fillRect/>
          </a:stretch>
        </p:blipFill>
        <p:spPr>
          <a:xfrm>
            <a:off x="1873569" y="0"/>
            <a:ext cx="5396862" cy="68580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1AEA1-9C9C-B59B-979F-83341917DCD4}"/>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6883373C-A3DA-8BA4-54EE-88D4C9AB0380}"/>
              </a:ext>
            </a:extLst>
          </p:cNvPr>
          <p:cNvSpPr/>
          <p:nvPr/>
        </p:nvSpPr>
        <p:spPr>
          <a:xfrm>
            <a:off x="34924" y="4415735"/>
            <a:ext cx="9109076" cy="461665"/>
          </a:xfrm>
          <a:prstGeom prst="rect">
            <a:avLst/>
          </a:prstGeom>
        </p:spPr>
        <p:txBody>
          <a:bodyPr>
            <a:spAutoFit/>
          </a:bodyPr>
          <a:lstStyle/>
          <a:p>
            <a:pPr algn="just" eaLnBrk="1">
              <a:defRPr/>
            </a:pPr>
            <a:r>
              <a:rPr lang="zh-CN" altLang="en-US" sz="2400" dirty="0">
                <a:solidFill>
                  <a:srgbClr val="000000"/>
                </a:solidFill>
                <a:latin typeface="仿宋" panose="02010609060101010101" pitchFamily="49" charset="-122"/>
                <a:ea typeface="仿宋" panose="02010609060101010101" pitchFamily="49" charset="-122"/>
              </a:rPr>
              <a:t> </a:t>
            </a:r>
            <a:endParaRPr lang="en-US" altLang="zh-CN" sz="2400" b="1" u="sng" dirty="0">
              <a:highlight>
                <a:srgbClr val="FFFF00"/>
              </a:highlight>
              <a:latin typeface="黑体" panose="02010609060101010101" pitchFamily="49" charset="-122"/>
              <a:ea typeface="黑体" panose="02010609060101010101" pitchFamily="49" charset="-122"/>
            </a:endParaRPr>
          </a:p>
        </p:txBody>
      </p:sp>
      <p:sp>
        <p:nvSpPr>
          <p:cNvPr id="7171" name="矩形 2">
            <a:extLst>
              <a:ext uri="{FF2B5EF4-FFF2-40B4-BE49-F238E27FC236}">
                <a16:creationId xmlns:a16="http://schemas.microsoft.com/office/drawing/2014/main" id="{8BDA9E81-54E8-C0E9-3F94-83037E4EF6A0}"/>
              </a:ext>
            </a:extLst>
          </p:cNvPr>
          <p:cNvSpPr>
            <a:spLocks noChangeArrowheads="1"/>
          </p:cNvSpPr>
          <p:nvPr/>
        </p:nvSpPr>
        <p:spPr bwMode="auto">
          <a:xfrm>
            <a:off x="3144194" y="260648"/>
            <a:ext cx="289053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9pPr>
          </a:lstStyle>
          <a:p>
            <a:pPr>
              <a:spcBef>
                <a:spcPct val="0"/>
              </a:spcBef>
              <a:buFontTx/>
              <a:buNone/>
            </a:pPr>
            <a:r>
              <a:rPr lang="zh-CN" altLang="en-US" sz="2800" b="1" dirty="0">
                <a:solidFill>
                  <a:srgbClr val="000000"/>
                </a:solidFill>
                <a:latin typeface="黑体" panose="02010609060101010101" pitchFamily="49" charset="-122"/>
                <a:ea typeface="黑体" panose="02010609060101010101" pitchFamily="49" charset="-122"/>
              </a:rPr>
              <a:t>第二章 犯罪概说</a:t>
            </a:r>
            <a:endParaRPr lang="zh-CN" altLang="en-US" sz="2800" b="1" dirty="0">
              <a:latin typeface="黑体" panose="02010609060101010101" pitchFamily="49" charset="-122"/>
              <a:ea typeface="黑体" panose="02010609060101010101" pitchFamily="49" charset="-122"/>
            </a:endParaRPr>
          </a:p>
        </p:txBody>
      </p:sp>
      <p:pic>
        <p:nvPicPr>
          <p:cNvPr id="5" name="图片 4">
            <a:extLst>
              <a:ext uri="{FF2B5EF4-FFF2-40B4-BE49-F238E27FC236}">
                <a16:creationId xmlns:a16="http://schemas.microsoft.com/office/drawing/2014/main" id="{E17B0002-7FC7-66E5-B10B-CAB9A4920FDD}"/>
              </a:ext>
            </a:extLst>
          </p:cNvPr>
          <p:cNvPicPr>
            <a:picLocks noChangeAspect="1"/>
          </p:cNvPicPr>
          <p:nvPr/>
        </p:nvPicPr>
        <p:blipFill>
          <a:blip r:embed="rId3"/>
          <a:stretch>
            <a:fillRect/>
          </a:stretch>
        </p:blipFill>
        <p:spPr>
          <a:xfrm>
            <a:off x="1619672" y="2852936"/>
            <a:ext cx="6556958" cy="3978132"/>
          </a:xfrm>
          <a:prstGeom prst="rect">
            <a:avLst/>
          </a:prstGeom>
        </p:spPr>
      </p:pic>
      <p:sp>
        <p:nvSpPr>
          <p:cNvPr id="4" name="文本框 3">
            <a:extLst>
              <a:ext uri="{FF2B5EF4-FFF2-40B4-BE49-F238E27FC236}">
                <a16:creationId xmlns:a16="http://schemas.microsoft.com/office/drawing/2014/main" id="{50F830E7-959C-553F-2D19-7F1396F3061C}"/>
              </a:ext>
            </a:extLst>
          </p:cNvPr>
          <p:cNvSpPr txBox="1"/>
          <p:nvPr/>
        </p:nvSpPr>
        <p:spPr>
          <a:xfrm>
            <a:off x="160970" y="718873"/>
            <a:ext cx="8856984" cy="2462213"/>
          </a:xfrm>
          <a:prstGeom prst="rect">
            <a:avLst/>
          </a:prstGeom>
          <a:noFill/>
        </p:spPr>
        <p:txBody>
          <a:bodyPr wrap="square">
            <a:spAutoFit/>
          </a:bodyPr>
          <a:lstStyle/>
          <a:p>
            <a:pPr eaLnBrk="1"/>
            <a:r>
              <a:rPr lang="zh-CN" altLang="en-US" sz="2400" dirty="0">
                <a:highlight>
                  <a:srgbClr val="FFFF00"/>
                </a:highlight>
                <a:latin typeface="黑体" panose="02010609060101010101" pitchFamily="49" charset="-122"/>
                <a:ea typeface="黑体" panose="02010609060101010101" pitchFamily="49" charset="-122"/>
              </a:rPr>
              <a:t>【考情分析】</a:t>
            </a:r>
            <a:endParaRPr lang="en-US" altLang="zh-CN" sz="2400" dirty="0">
              <a:highlight>
                <a:srgbClr val="FFFF00"/>
              </a:highlight>
              <a:latin typeface="黑体" panose="02010609060101010101" pitchFamily="49" charset="-122"/>
              <a:ea typeface="黑体" panose="02010609060101010101" pitchFamily="49" charset="-122"/>
            </a:endParaRPr>
          </a:p>
          <a:p>
            <a:pPr eaLnBrk="1"/>
            <a:r>
              <a:rPr lang="zh-CN" altLang="en-US" sz="2400" dirty="0">
                <a:latin typeface="黑体" panose="02010609060101010101" pitchFamily="49" charset="-122"/>
                <a:ea typeface="黑体" panose="02010609060101010101" pitchFamily="49" charset="-122"/>
              </a:rPr>
              <a:t>    本章内容主要为第三章犯罪构成（定罪标准）部分做铺垫，考生应明确了解“犯罪”一词属于刑法中的专业术语，其具有实质特征与形式特征的双重要求，要注意我国《刑法》第13条关于“犯罪”的概念，以及“但书”内容的全面理解。</a:t>
            </a:r>
            <a:endParaRPr lang="en-US" altLang="zh-CN" sz="2400" dirty="0">
              <a:latin typeface="黑体" panose="02010609060101010101" pitchFamily="49" charset="-122"/>
              <a:ea typeface="黑体" panose="02010609060101010101" pitchFamily="49" charset="-122"/>
            </a:endParaRPr>
          </a:p>
          <a:p>
            <a:pPr eaLnBrk="1"/>
            <a:endParaRPr lang="en-US" altLang="zh-CN" sz="1000" dirty="0">
              <a:latin typeface="黑体" panose="02010609060101010101" pitchFamily="49" charset="-122"/>
              <a:ea typeface="黑体" panose="02010609060101010101" pitchFamily="49" charset="-122"/>
            </a:endParaRPr>
          </a:p>
          <a:p>
            <a:pPr eaLnBrk="1"/>
            <a:r>
              <a:rPr lang="zh-CN" altLang="en-US" sz="2400" dirty="0">
                <a:highlight>
                  <a:srgbClr val="FFFF00"/>
                </a:highlight>
                <a:latin typeface="黑体" panose="02010609060101010101" pitchFamily="49" charset="-122"/>
                <a:ea typeface="黑体" panose="02010609060101010101" pitchFamily="49" charset="-122"/>
              </a:rPr>
              <a:t>【章节体系】</a:t>
            </a:r>
          </a:p>
        </p:txBody>
      </p:sp>
    </p:spTree>
    <p:extLst>
      <p:ext uri="{BB962C8B-B14F-4D97-AF65-F5344CB8AC3E}">
        <p14:creationId xmlns:p14="http://schemas.microsoft.com/office/powerpoint/2010/main" val="1923774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831F67-7F2C-EB24-2A9E-EEE6A7FB0E88}"/>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D74E25DA-FDFF-38F3-097D-75CD68E1A552}"/>
              </a:ext>
            </a:extLst>
          </p:cNvPr>
          <p:cNvSpPr/>
          <p:nvPr/>
        </p:nvSpPr>
        <p:spPr>
          <a:xfrm>
            <a:off x="116632" y="188640"/>
            <a:ext cx="8910736" cy="6617196"/>
          </a:xfrm>
          <a:prstGeom prst="rect">
            <a:avLst/>
          </a:prstGeom>
        </p:spPr>
        <p:txBody>
          <a:bodyPr wrap="square">
            <a:spAutoFit/>
          </a:bodyPr>
          <a:lstStyle/>
          <a:p>
            <a:pPr algn="just" eaLnBrk="1">
              <a:defRPr/>
            </a:pPr>
            <a:r>
              <a:rPr lang="zh-CN" altLang="en-US" sz="2400" dirty="0">
                <a:solidFill>
                  <a:srgbClr val="000000"/>
                </a:solidFill>
                <a:latin typeface="仿宋" panose="02010609060101010101" pitchFamily="49" charset="-122"/>
                <a:ea typeface="仿宋" panose="02010609060101010101" pitchFamily="49" charset="-122"/>
              </a:rPr>
              <a:t>   第</a:t>
            </a:r>
            <a:r>
              <a:rPr lang="en-US" altLang="zh-CN" sz="2400" dirty="0">
                <a:solidFill>
                  <a:srgbClr val="000000"/>
                </a:solidFill>
                <a:latin typeface="仿宋" panose="02010609060101010101" pitchFamily="49" charset="-122"/>
                <a:ea typeface="仿宋" panose="02010609060101010101" pitchFamily="49" charset="-122"/>
              </a:rPr>
              <a:t>13</a:t>
            </a:r>
            <a:r>
              <a:rPr lang="zh-CN" altLang="en-US" sz="2400" dirty="0">
                <a:solidFill>
                  <a:srgbClr val="000000"/>
                </a:solidFill>
                <a:latin typeface="仿宋" panose="02010609060101010101" pitchFamily="49" charset="-122"/>
                <a:ea typeface="仿宋" panose="02010609060101010101" pitchFamily="49" charset="-122"/>
              </a:rPr>
              <a:t>条</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犯罪概念</a:t>
            </a:r>
            <a:r>
              <a:rPr lang="en-US" altLang="zh-CN" sz="2400" dirty="0">
                <a:solidFill>
                  <a:srgbClr val="000000"/>
                </a:solidFill>
                <a:latin typeface="仿宋" panose="02010609060101010101" pitchFamily="49" charset="-122"/>
                <a:ea typeface="仿宋" panose="02010609060101010101" pitchFamily="49" charset="-122"/>
              </a:rPr>
              <a:t>]</a:t>
            </a:r>
            <a:r>
              <a:rPr lang="zh-CN" altLang="en-US" sz="2400" dirty="0">
                <a:solidFill>
                  <a:srgbClr val="000000"/>
                </a:solidFill>
                <a:latin typeface="仿宋" panose="02010609060101010101" pitchFamily="49" charset="-122"/>
                <a:ea typeface="仿宋" panose="02010609060101010101" pitchFamily="49" charset="-122"/>
              </a:rPr>
              <a:t>一切危害国家主权、领土完整和安全，分裂国家、颠覆人民民主专政的政权和推翻社会主义制度，破坏社会秩序和经济秩序，侵犯国有财产或者劳动群众集体所有的财产，侵犯公民私人所有的财产，侵犯公民的人身权利、民主权利和其他权利，以及其他</a:t>
            </a:r>
            <a:r>
              <a:rPr lang="zh-CN" altLang="en-US" sz="2400" b="1" u="sng" dirty="0">
                <a:highlight>
                  <a:srgbClr val="FFFF00"/>
                </a:highlight>
                <a:latin typeface="仿宋" panose="02010609060101010101" pitchFamily="49" charset="-122"/>
                <a:ea typeface="仿宋" panose="02010609060101010101" pitchFamily="49" charset="-122"/>
              </a:rPr>
              <a:t>危害社会的行为，依照法律应当受刑罚处罚的，都是犯罪，但是情节显著轻微危害不大的，不认为是犯罪。</a:t>
            </a:r>
            <a:r>
              <a:rPr lang="zh-CN" altLang="en-US" sz="2400" dirty="0">
                <a:solidFill>
                  <a:srgbClr val="000000"/>
                </a:solidFill>
                <a:latin typeface="仿宋" panose="02010609060101010101" pitchFamily="49" charset="-122"/>
                <a:ea typeface="仿宋" panose="02010609060101010101" pitchFamily="49" charset="-122"/>
              </a:rPr>
              <a:t>    </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一、犯罪的概念</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（一）理论上犯罪的定义概述</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70C0"/>
                </a:solidFill>
                <a:latin typeface="黑体" panose="02010609060101010101" pitchFamily="49" charset="-122"/>
                <a:ea typeface="黑体" panose="02010609060101010101" pitchFamily="49" charset="-122"/>
              </a:rPr>
              <a:t>形式定义</a:t>
            </a:r>
            <a:r>
              <a:rPr lang="zh-CN" altLang="en-US" sz="2400" dirty="0">
                <a:solidFill>
                  <a:srgbClr val="000000"/>
                </a:solidFill>
                <a:latin typeface="黑体" panose="02010609060101010101" pitchFamily="49" charset="-122"/>
                <a:ea typeface="黑体" panose="02010609060101010101" pitchFamily="49" charset="-122"/>
              </a:rPr>
              <a:t>：犯罪是违反刑事法律规范的行为。这种定义只关注犯罪的形式特征，不关注犯罪的实质特征。</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70C0"/>
                </a:solidFill>
                <a:latin typeface="黑体" panose="02010609060101010101" pitchFamily="49" charset="-122"/>
                <a:ea typeface="黑体" panose="02010609060101010101" pitchFamily="49" charset="-122"/>
              </a:rPr>
              <a:t>实质定义</a:t>
            </a:r>
            <a:r>
              <a:rPr lang="zh-CN" altLang="en-US" sz="2400" dirty="0">
                <a:solidFill>
                  <a:srgbClr val="000000"/>
                </a:solidFill>
                <a:latin typeface="黑体" panose="02010609060101010101" pitchFamily="49" charset="-122"/>
                <a:ea typeface="黑体" panose="02010609060101010101" pitchFamily="49" charset="-122"/>
              </a:rPr>
              <a:t>：犯罪是具有严重的社会危害性的行为。这种定义只关注犯罪的实质特征，不关注犯罪的形式特征。</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3.</a:t>
            </a:r>
            <a:r>
              <a:rPr lang="zh-CN" altLang="en-US" sz="2400" dirty="0">
                <a:solidFill>
                  <a:srgbClr val="0070C0"/>
                </a:solidFill>
                <a:highlight>
                  <a:srgbClr val="FFFF00"/>
                </a:highlight>
                <a:latin typeface="黑体" panose="02010609060101010101" pitchFamily="49" charset="-122"/>
                <a:ea typeface="黑体" panose="02010609060101010101" pitchFamily="49" charset="-122"/>
              </a:rPr>
              <a:t>混合定义</a:t>
            </a:r>
            <a:r>
              <a:rPr lang="zh-CN" altLang="en-US" sz="2400" dirty="0">
                <a:solidFill>
                  <a:srgbClr val="000000"/>
                </a:solidFill>
                <a:latin typeface="黑体" panose="02010609060101010101" pitchFamily="49" charset="-122"/>
                <a:ea typeface="黑体" panose="02010609060101010101" pitchFamily="49" charset="-122"/>
              </a:rPr>
              <a:t>：犯罪是危害社会、依照法律应当受刑罚处罚的行为。这种定义既关注犯罪的实质特征，也关注犯罪的形式特征。（</a:t>
            </a:r>
            <a:r>
              <a:rPr lang="zh-CN" altLang="en-US" sz="2400" dirty="0">
                <a:solidFill>
                  <a:srgbClr val="0070C0"/>
                </a:solidFill>
                <a:latin typeface="黑体" panose="02010609060101010101" pitchFamily="49" charset="-122"/>
                <a:ea typeface="黑体" panose="02010609060101010101" pitchFamily="49" charset="-122"/>
              </a:rPr>
              <a:t>行为规范违反说、法益侵害说、</a:t>
            </a:r>
            <a:r>
              <a:rPr lang="zh-CN" altLang="en-US" sz="2400" dirty="0">
                <a:solidFill>
                  <a:srgbClr val="0070C0"/>
                </a:solidFill>
                <a:highlight>
                  <a:srgbClr val="FFFF00"/>
                </a:highlight>
                <a:latin typeface="黑体" panose="02010609060101010101" pitchFamily="49" charset="-122"/>
                <a:ea typeface="黑体" panose="02010609060101010101" pitchFamily="49" charset="-122"/>
              </a:rPr>
              <a:t>二元说</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574760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868F82-EBAD-FF09-CEDD-BCE066A2FDB9}"/>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DE6F9574-448F-6D73-F267-9BA1EFFB856B}"/>
              </a:ext>
            </a:extLst>
          </p:cNvPr>
          <p:cNvSpPr/>
          <p:nvPr/>
        </p:nvSpPr>
        <p:spPr>
          <a:xfrm>
            <a:off x="53752" y="764704"/>
            <a:ext cx="9036496" cy="4832092"/>
          </a:xfrm>
          <a:prstGeom prst="rect">
            <a:avLst/>
          </a:prstGeom>
        </p:spPr>
        <p:txBody>
          <a:bodyPr wrap="square">
            <a:spAutoFit/>
          </a:bodyPr>
          <a:lstStyle/>
          <a:p>
            <a:pPr algn="just" eaLnBrk="1">
              <a:defRPr/>
            </a:pPr>
            <a:r>
              <a:rPr lang="en-US" altLang="zh-CN" sz="2400" b="1" dirty="0">
                <a:solidFill>
                  <a:srgbClr val="0070C0"/>
                </a:solidFill>
                <a:latin typeface="仿宋" panose="02010609060101010101" pitchFamily="49" charset="-122"/>
                <a:ea typeface="仿宋" panose="02010609060101010101" pitchFamily="49" charset="-122"/>
              </a:rPr>
              <a:t>    </a:t>
            </a:r>
            <a:r>
              <a:rPr lang="zh-CN" altLang="en-US" sz="2400" b="1" dirty="0">
                <a:solidFill>
                  <a:srgbClr val="0070C0"/>
                </a:solidFill>
                <a:latin typeface="仿宋" panose="02010609060101010101" pitchFamily="49" charset="-122"/>
                <a:ea typeface="仿宋" panose="02010609060101010101" pitchFamily="49" charset="-122"/>
              </a:rPr>
              <a:t>甲欲杀乙，误将苏打当毒药投入乙的水杯中，乙饮用后安然无恙，甲的行为是否构成犯罪？（苏打案）</a:t>
            </a:r>
            <a:endParaRPr lang="en-US" altLang="zh-CN" sz="2400" b="1" dirty="0">
              <a:solidFill>
                <a:srgbClr val="0070C0"/>
              </a:solidFill>
              <a:latin typeface="仿宋" panose="02010609060101010101" pitchFamily="49" charset="-122"/>
              <a:ea typeface="仿宋"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仿宋" panose="02010609060101010101" pitchFamily="49" charset="-122"/>
                <a:ea typeface="仿宋" panose="02010609060101010101" pitchFamily="49" charset="-122"/>
              </a:rPr>
              <a:t>    例如：文首“苏打案”中，甲的行为是否构成犯罪？采取不同的犯罪本质观得出的结论是不一样的。</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按照法益侵害说，甲投放的苏打</a:t>
            </a:r>
            <a:r>
              <a:rPr lang="zh-CN" altLang="en-US" sz="2400" dirty="0">
                <a:solidFill>
                  <a:srgbClr val="0070C0"/>
                </a:solidFill>
                <a:latin typeface="仿宋" panose="02010609060101010101" pitchFamily="49" charset="-122"/>
                <a:ea typeface="仿宋" panose="02010609060101010101" pitchFamily="49" charset="-122"/>
              </a:rPr>
              <a:t>客观上不会危及他人的生命法益，没有法益侵害性</a:t>
            </a:r>
            <a:r>
              <a:rPr lang="zh-CN" altLang="en-US" sz="2400" dirty="0">
                <a:solidFill>
                  <a:srgbClr val="000000"/>
                </a:solidFill>
                <a:latin typeface="仿宋" panose="02010609060101010101" pitchFamily="49" charset="-122"/>
                <a:ea typeface="仿宋" panose="02010609060101010101" pitchFamily="49" charset="-122"/>
              </a:rPr>
              <a:t>，因此甲无罪；按照行为规范违反说和二元说，虽然甲投错了“毒药”偶然地不会危及他人的生命，但是甲基于杀人故意实施的投毒行为</a:t>
            </a:r>
            <a:r>
              <a:rPr lang="zh-CN" altLang="en-US" sz="2400" dirty="0">
                <a:solidFill>
                  <a:srgbClr val="0070C0"/>
                </a:solidFill>
                <a:latin typeface="仿宋" panose="02010609060101010101" pitchFamily="49" charset="-122"/>
                <a:ea typeface="仿宋" panose="02010609060101010101" pitchFamily="49" charset="-122"/>
              </a:rPr>
              <a:t>违反了社会行为规范、破坏了法秩序，是值得处罚的行为</a:t>
            </a:r>
            <a:r>
              <a:rPr lang="zh-CN" altLang="en-US" sz="2400" dirty="0">
                <a:solidFill>
                  <a:srgbClr val="000000"/>
                </a:solidFill>
                <a:latin typeface="仿宋" panose="02010609060101010101" pitchFamily="49" charset="-122"/>
                <a:ea typeface="仿宋" panose="02010609060101010101" pitchFamily="49" charset="-122"/>
              </a:rPr>
              <a:t>，如果类似的行为再次上演，就有可能侵害他人的生命法益，为了预防此类恶行再次发生，对甲应认定为故意杀人罪未遂。</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480063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58F42E-D727-9B8B-C273-30EE4BB87F8C}"/>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0974F07E-4196-60F9-BB00-991E4C744A2B}"/>
              </a:ext>
            </a:extLst>
          </p:cNvPr>
          <p:cNvSpPr/>
          <p:nvPr/>
        </p:nvSpPr>
        <p:spPr>
          <a:xfrm>
            <a:off x="53752" y="548680"/>
            <a:ext cx="9036496" cy="3354765"/>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（二）我国犯罪概念的“</a:t>
            </a:r>
            <a:r>
              <a:rPr lang="zh-CN" altLang="en-US" sz="2400" dirty="0">
                <a:solidFill>
                  <a:srgbClr val="0070C0"/>
                </a:solidFill>
                <a:latin typeface="黑体" panose="02010609060101010101" pitchFamily="49" charset="-122"/>
                <a:ea typeface="黑体" panose="02010609060101010101" pitchFamily="49" charset="-122"/>
              </a:rPr>
              <a:t>两个统一</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10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我国刑法理论的通说认为，犯罪指的是</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违反刑事法律规范、具有严重的社会危害性，依法应受刑罚惩罚</a:t>
            </a:r>
            <a:r>
              <a:rPr lang="zh-CN" altLang="en-US" sz="2400" dirty="0">
                <a:solidFill>
                  <a:srgbClr val="000000"/>
                </a:solidFill>
                <a:latin typeface="黑体" panose="02010609060101010101" pitchFamily="49" charset="-122"/>
                <a:ea typeface="黑体" panose="02010609060101010101" pitchFamily="49" charset="-122"/>
              </a:rPr>
              <a:t>的行为。</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p:txBody>
      </p:sp>
      <p:pic>
        <p:nvPicPr>
          <p:cNvPr id="6" name="图片 5">
            <a:extLst>
              <a:ext uri="{FF2B5EF4-FFF2-40B4-BE49-F238E27FC236}">
                <a16:creationId xmlns:a16="http://schemas.microsoft.com/office/drawing/2014/main" id="{A0666A07-85B5-6274-99DC-068D6E9881A5}"/>
              </a:ext>
            </a:extLst>
          </p:cNvPr>
          <p:cNvPicPr>
            <a:picLocks noChangeAspect="1"/>
          </p:cNvPicPr>
          <p:nvPr/>
        </p:nvPicPr>
        <p:blipFill>
          <a:blip r:embed="rId3"/>
          <a:stretch>
            <a:fillRect/>
          </a:stretch>
        </p:blipFill>
        <p:spPr>
          <a:xfrm>
            <a:off x="971600" y="2852936"/>
            <a:ext cx="6630273" cy="2160240"/>
          </a:xfrm>
          <a:prstGeom prst="rect">
            <a:avLst/>
          </a:prstGeom>
        </p:spPr>
      </p:pic>
    </p:spTree>
    <p:extLst>
      <p:ext uri="{BB962C8B-B14F-4D97-AF65-F5344CB8AC3E}">
        <p14:creationId xmlns:p14="http://schemas.microsoft.com/office/powerpoint/2010/main" val="2064660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06E55-E1AE-CEE4-4787-E88C19CCF2D9}"/>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79F0C020-43DC-92D3-3AF5-F06A27CF5A55}"/>
              </a:ext>
            </a:extLst>
          </p:cNvPr>
          <p:cNvSpPr/>
          <p:nvPr/>
        </p:nvSpPr>
        <p:spPr>
          <a:xfrm>
            <a:off x="53752" y="476672"/>
            <a:ext cx="9036496" cy="4893647"/>
          </a:xfrm>
          <a:prstGeom prst="rect">
            <a:avLst/>
          </a:prstGeom>
        </p:spPr>
        <p:txBody>
          <a:bodyPr wrap="square">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1.</a:t>
            </a:r>
            <a:r>
              <a:rPr lang="zh-CN" altLang="en-US" sz="2400" dirty="0">
                <a:solidFill>
                  <a:srgbClr val="000000"/>
                </a:solidFill>
                <a:latin typeface="黑体" panose="02010609060101010101" pitchFamily="49" charset="-122"/>
                <a:ea typeface="黑体" panose="02010609060101010101" pitchFamily="49" charset="-122"/>
              </a:rPr>
              <a:t>我国的犯罪概念是</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形式与实质</a:t>
            </a:r>
            <a:r>
              <a:rPr lang="zh-CN" altLang="en-US" sz="2400" dirty="0">
                <a:solidFill>
                  <a:srgbClr val="000000"/>
                </a:solidFill>
                <a:latin typeface="黑体" panose="02010609060101010101" pitchFamily="49" charset="-122"/>
                <a:ea typeface="黑体" panose="02010609060101010101" pitchFamily="49" charset="-122"/>
              </a:rPr>
              <a:t>的统一（</a:t>
            </a:r>
            <a:r>
              <a:rPr lang="zh-CN" altLang="en-US" sz="2400" dirty="0">
                <a:solidFill>
                  <a:srgbClr val="0070C0"/>
                </a:solidFill>
                <a:latin typeface="黑体" panose="02010609060101010101" pitchFamily="49" charset="-122"/>
                <a:ea typeface="黑体" panose="02010609060101010101" pitchFamily="49" charset="-122"/>
              </a:rPr>
              <a:t>主客观相统一</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）实质上，犯罪是危害社会的行为</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例如：甲欲杀死乙，求神灵咒死乙，因为甲的迷信活动不可能对乙造成任何危险，这一行为无客观的社会危害，甲无罪。</a:t>
            </a: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endParaRPr lang="en-US" altLang="zh-CN" sz="2400" dirty="0">
              <a:solidFill>
                <a:srgbClr val="000000"/>
              </a:solidFill>
              <a:latin typeface="仿宋" panose="02010609060101010101" pitchFamily="49" charset="-122"/>
              <a:ea typeface="仿宋" panose="02010609060101010101" pitchFamily="49" charset="-122"/>
            </a:endParaRPr>
          </a:p>
          <a:p>
            <a:pPr algn="just" eaLnBrk="1">
              <a:defRPr/>
            </a:pPr>
            <a:r>
              <a:rPr lang="en-US" altLang="zh-CN" sz="2400" dirty="0">
                <a:solidFill>
                  <a:srgbClr val="000000"/>
                </a:solidFill>
                <a:latin typeface="仿宋" panose="02010609060101010101" pitchFamily="49" charset="-122"/>
                <a:ea typeface="仿宋"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）形式上，犯罪是依法应受刑罚处罚的行为</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例如：甲明知乙是</a:t>
            </a:r>
            <a:r>
              <a:rPr lang="en-US" altLang="zh-CN" sz="2400" dirty="0">
                <a:solidFill>
                  <a:srgbClr val="000000"/>
                </a:solidFill>
                <a:latin typeface="仿宋" panose="02010609060101010101" pitchFamily="49" charset="-122"/>
                <a:ea typeface="仿宋" panose="02010609060101010101" pitchFamily="49" charset="-122"/>
              </a:rPr>
              <a:t>15</a:t>
            </a:r>
            <a:r>
              <a:rPr lang="zh-CN" altLang="en-US" sz="2400" dirty="0">
                <a:solidFill>
                  <a:srgbClr val="000000"/>
                </a:solidFill>
                <a:latin typeface="仿宋" panose="02010609060101010101" pitchFamily="49" charset="-122"/>
                <a:ea typeface="仿宋" panose="02010609060101010101" pitchFamily="49" charset="-122"/>
              </a:rPr>
              <a:t>周岁的男性，以介绍工作为名将乙带至外地卖掉。由于刑法中仅规定拐卖妇女、儿童罪，甲拐卖乙的行为不构成犯罪。当然如果在拐卖过程中甲对乙实施拘禁、伤害等其他行为，可以按照非法拘禁罪、故意伤害罪论处。</a:t>
            </a:r>
            <a:endParaRPr lang="en-US" altLang="zh-CN" sz="2400" dirty="0">
              <a:solidFill>
                <a:srgbClr val="000000"/>
              </a:solidFill>
              <a:latin typeface="仿宋" panose="02010609060101010101" pitchFamily="49" charset="-122"/>
              <a:ea typeface="仿宋" panose="02010609060101010101" pitchFamily="49" charset="-122"/>
            </a:endParaRPr>
          </a:p>
        </p:txBody>
      </p:sp>
    </p:spTree>
    <p:extLst>
      <p:ext uri="{BB962C8B-B14F-4D97-AF65-F5344CB8AC3E}">
        <p14:creationId xmlns:p14="http://schemas.microsoft.com/office/powerpoint/2010/main" val="1260469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EF63A8-DED8-FF8A-C5F3-1063EDABD382}"/>
            </a:ext>
          </a:extLst>
        </p:cNvPr>
        <p:cNvGrpSpPr/>
        <p:nvPr/>
      </p:nvGrpSpPr>
      <p:grpSpPr>
        <a:xfrm>
          <a:off x="0" y="0"/>
          <a:ext cx="0" cy="0"/>
          <a:chOff x="0" y="0"/>
          <a:chExt cx="0" cy="0"/>
        </a:xfrm>
      </p:grpSpPr>
      <p:sp>
        <p:nvSpPr>
          <p:cNvPr id="2" name="矩形 1">
            <a:extLst>
              <a:ext uri="{FF2B5EF4-FFF2-40B4-BE49-F238E27FC236}">
                <a16:creationId xmlns:a16="http://schemas.microsoft.com/office/drawing/2014/main" id="{38862AD0-F6FE-4844-209C-8DDD263D512D}"/>
              </a:ext>
            </a:extLst>
          </p:cNvPr>
          <p:cNvSpPr/>
          <p:nvPr/>
        </p:nvSpPr>
        <p:spPr>
          <a:xfrm>
            <a:off x="4882" y="476672"/>
            <a:ext cx="9036496" cy="4154984"/>
          </a:xfrm>
          <a:prstGeom prst="rect">
            <a:avLst/>
          </a:prstGeom>
        </p:spPr>
        <p:txBody>
          <a:bodyPr wrap="square">
            <a:spAutoFit/>
          </a:bodyPr>
          <a:lstStyle/>
          <a:p>
            <a:pPr algn="just" eaLnBrk="1">
              <a:defRPr/>
            </a:pPr>
            <a:r>
              <a:rPr lang="en-US" altLang="zh-CN" sz="2400" dirty="0">
                <a:solidFill>
                  <a:srgbClr val="000000"/>
                </a:solidFill>
                <a:latin typeface="黑体" panose="02010609060101010101" pitchFamily="49" charset="-122"/>
                <a:ea typeface="黑体" panose="02010609060101010101" pitchFamily="49" charset="-122"/>
              </a:rPr>
              <a:t>    2.</a:t>
            </a:r>
            <a:r>
              <a:rPr lang="zh-CN" altLang="en-US" sz="2400" dirty="0">
                <a:solidFill>
                  <a:srgbClr val="000000"/>
                </a:solidFill>
                <a:latin typeface="黑体" panose="02010609060101010101" pitchFamily="49" charset="-122"/>
                <a:ea typeface="黑体" panose="02010609060101010101" pitchFamily="49" charset="-122"/>
              </a:rPr>
              <a:t>我国的犯罪概念是</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定性与定量</a:t>
            </a:r>
            <a:r>
              <a:rPr lang="zh-CN" altLang="en-US" sz="2400" dirty="0">
                <a:solidFill>
                  <a:srgbClr val="000000"/>
                </a:solidFill>
                <a:latin typeface="黑体" panose="02010609060101010101" pitchFamily="49" charset="-122"/>
                <a:ea typeface="黑体" panose="02010609060101010101" pitchFamily="49" charset="-122"/>
              </a:rPr>
              <a:t>的统一</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不仅从性质上明确了犯罪具有危害性和违法性，而且还设置了定量要求，即“情节显著轻微危害不大的，不认为是犯罪”，被称为犯罪定义的“</a:t>
            </a:r>
            <a:r>
              <a:rPr lang="zh-CN" altLang="en-US" sz="2400" dirty="0">
                <a:solidFill>
                  <a:srgbClr val="0070C0"/>
                </a:solidFill>
                <a:latin typeface="黑体" panose="02010609060101010101" pitchFamily="49" charset="-122"/>
                <a:ea typeface="黑体" panose="02010609060101010101" pitchFamily="49" charset="-122"/>
              </a:rPr>
              <a:t>但书</a:t>
            </a:r>
            <a:r>
              <a:rPr lang="zh-CN" altLang="en-US" sz="2400" dirty="0">
                <a:solidFill>
                  <a:srgbClr val="000000"/>
                </a:solidFill>
                <a:latin typeface="黑体" panose="02010609060101010101" pitchFamily="49" charset="-122"/>
                <a:ea typeface="黑体" panose="02010609060101010101" pitchFamily="49" charset="-122"/>
              </a:rPr>
              <a:t>”。该“但书”表明认定犯罪不仅仅需要正确“定性”，还需要合理确定危害的</a:t>
            </a:r>
            <a:r>
              <a:rPr lang="zh-CN" altLang="en-US" sz="2400" dirty="0">
                <a:solidFill>
                  <a:srgbClr val="0070C0"/>
                </a:solidFill>
                <a:latin typeface="黑体" panose="02010609060101010101" pitchFamily="49" charset="-122"/>
                <a:ea typeface="黑体" panose="02010609060101010101" pitchFamily="49" charset="-122"/>
              </a:rPr>
              <a:t>“程度”或“量”</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highlight>
                  <a:srgbClr val="FFFF00"/>
                </a:highlight>
                <a:latin typeface="黑体" panose="02010609060101010101" pitchFamily="49" charset="-122"/>
                <a:ea typeface="黑体" panose="02010609060101010101" pitchFamily="49" charset="-122"/>
              </a:rPr>
              <a:t>【</a:t>
            </a:r>
            <a:r>
              <a:rPr lang="zh-CN" altLang="en-US" sz="2400" dirty="0">
                <a:solidFill>
                  <a:srgbClr val="000000"/>
                </a:solidFill>
                <a:highlight>
                  <a:srgbClr val="FFFF00"/>
                </a:highlight>
                <a:latin typeface="黑体" panose="02010609060101010101" pitchFamily="49" charset="-122"/>
                <a:ea typeface="黑体" panose="02010609060101010101" pitchFamily="49" charset="-122"/>
              </a:rPr>
              <a:t>注意</a:t>
            </a:r>
            <a:r>
              <a:rPr lang="en-US" altLang="zh-CN" sz="2400" dirty="0">
                <a:solidFill>
                  <a:srgbClr val="000000"/>
                </a:solidFill>
                <a:highlight>
                  <a:srgbClr val="FFFF00"/>
                </a:highlight>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但是情节显著轻微危害不大的，不认为是犯罪”，说明这种行为</a:t>
            </a:r>
            <a:r>
              <a:rPr lang="zh-CN" altLang="en-US" sz="2400" dirty="0">
                <a:solidFill>
                  <a:srgbClr val="0070C0"/>
                </a:solidFill>
                <a:latin typeface="黑体" panose="02010609060101010101" pitchFamily="49" charset="-122"/>
                <a:ea typeface="黑体" panose="02010609060101010101" pitchFamily="49" charset="-122"/>
              </a:rPr>
              <a:t>本来就不构成犯罪</a:t>
            </a:r>
            <a:r>
              <a:rPr lang="zh-CN" altLang="en-US" sz="2400" dirty="0">
                <a:solidFill>
                  <a:srgbClr val="000000"/>
                </a:solidFill>
                <a:latin typeface="黑体" panose="02010609060101010101" pitchFamily="49" charset="-122"/>
                <a:ea typeface="黑体" panose="02010609060101010101" pitchFamily="49" charset="-122"/>
              </a:rPr>
              <a:t>，不能理解为虽然已经构成犯罪，但危害不大又“不以犯罪论处”，也不能理解为虽然已经构成犯罪但免予刑罚处罚或者予以非刑罚处罚。</a:t>
            </a:r>
            <a:endParaRPr lang="en-US" altLang="zh-CN" sz="2400"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550856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E8551318-B3AF-0120-52A1-992DE8EF9AF4}"/>
              </a:ext>
            </a:extLst>
          </p:cNvPr>
          <p:cNvSpPr/>
          <p:nvPr/>
        </p:nvSpPr>
        <p:spPr>
          <a:xfrm>
            <a:off x="197768" y="476672"/>
            <a:ext cx="8748464" cy="6001643"/>
          </a:xfrm>
          <a:prstGeom prst="rect">
            <a:avLst/>
          </a:prstGeom>
        </p:spPr>
        <p:txBody>
          <a:bodyPr wrap="square">
            <a:spAutoFit/>
          </a:bodyPr>
          <a:lstStyle/>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但书规定的意义：</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1</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但书”规定要求认定犯罪不仅要正确“</a:t>
            </a:r>
            <a:r>
              <a:rPr lang="zh-CN" altLang="en-US" sz="2400" dirty="0">
                <a:solidFill>
                  <a:srgbClr val="0070C0"/>
                </a:solidFill>
                <a:latin typeface="黑体" panose="02010609060101010101" pitchFamily="49" charset="-122"/>
                <a:ea typeface="黑体" panose="02010609060101010101" pitchFamily="49" charset="-122"/>
              </a:rPr>
              <a:t>定性</a:t>
            </a:r>
            <a:r>
              <a:rPr lang="zh-CN" altLang="en-US" sz="2400" dirty="0">
                <a:solidFill>
                  <a:srgbClr val="000000"/>
                </a:solidFill>
                <a:latin typeface="黑体" panose="02010609060101010101" pitchFamily="49" charset="-122"/>
                <a:ea typeface="黑体" panose="02010609060101010101" pitchFamily="49" charset="-122"/>
              </a:rPr>
              <a:t>”，还要合理确定危害的</a:t>
            </a:r>
            <a:r>
              <a:rPr lang="zh-CN" altLang="en-US" sz="2400" dirty="0">
                <a:solidFill>
                  <a:srgbClr val="0070C0"/>
                </a:solidFill>
                <a:latin typeface="黑体" panose="02010609060101010101" pitchFamily="49" charset="-122"/>
                <a:ea typeface="黑体" panose="02010609060101010101" pitchFamily="49" charset="-122"/>
              </a:rPr>
              <a:t>“程度”或“量”</a:t>
            </a:r>
            <a:r>
              <a:rPr lang="zh-CN" altLang="en-US" sz="2400" dirty="0">
                <a:solidFill>
                  <a:srgbClr val="000000"/>
                </a:solidFill>
                <a:latin typeface="黑体" panose="02010609060101010101" pitchFamily="49" charset="-122"/>
                <a:ea typeface="黑体" panose="02010609060101010101" pitchFamily="49" charset="-122"/>
              </a:rPr>
              <a:t>，是区分“</a:t>
            </a:r>
            <a:r>
              <a:rPr lang="zh-CN" altLang="en-US" sz="2400" dirty="0">
                <a:solidFill>
                  <a:srgbClr val="0070C0"/>
                </a:solidFill>
                <a:latin typeface="黑体" panose="02010609060101010101" pitchFamily="49" charset="-122"/>
                <a:ea typeface="黑体" panose="02010609060101010101" pitchFamily="49" charset="-122"/>
              </a:rPr>
              <a:t>违法行为</a:t>
            </a:r>
            <a:r>
              <a:rPr lang="zh-CN" altLang="en-US" sz="2400" dirty="0">
                <a:solidFill>
                  <a:srgbClr val="000000"/>
                </a:solidFill>
                <a:latin typeface="黑体" panose="02010609060101010101" pitchFamily="49" charset="-122"/>
                <a:ea typeface="黑体" panose="02010609060101010101" pitchFamily="49" charset="-122"/>
              </a:rPr>
              <a:t>”与“</a:t>
            </a:r>
            <a:r>
              <a:rPr lang="zh-CN" altLang="en-US" sz="2400" dirty="0">
                <a:solidFill>
                  <a:srgbClr val="0070C0"/>
                </a:solidFill>
                <a:latin typeface="黑体" panose="02010609060101010101" pitchFamily="49" charset="-122"/>
                <a:ea typeface="黑体" panose="02010609060101010101" pitchFamily="49" charset="-122"/>
              </a:rPr>
              <a:t>犯罪行为</a:t>
            </a:r>
            <a:r>
              <a:rPr lang="zh-CN" altLang="en-US" sz="2400" dirty="0">
                <a:solidFill>
                  <a:srgbClr val="000000"/>
                </a:solidFill>
                <a:latin typeface="黑体" panose="02010609060101010101" pitchFamily="49" charset="-122"/>
                <a:ea typeface="黑体" panose="02010609060101010101" pitchFamily="49" charset="-122"/>
              </a:rPr>
              <a:t>”的宏观标准。</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2</a:t>
            </a:r>
            <a:r>
              <a:rPr lang="zh-CN" altLang="en-US" sz="2400" dirty="0">
                <a:solidFill>
                  <a:srgbClr val="000000"/>
                </a:solidFill>
                <a:latin typeface="黑体" panose="02010609060101010101" pitchFamily="49" charset="-122"/>
                <a:ea typeface="黑体" panose="02010609060101010101" pitchFamily="49" charset="-122"/>
              </a:rPr>
              <a:t>）</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但书”规定可以</a:t>
            </a:r>
            <a:r>
              <a:rPr lang="zh-CN" altLang="en-US" sz="2400" dirty="0">
                <a:solidFill>
                  <a:srgbClr val="0070C0"/>
                </a:solidFill>
                <a:latin typeface="黑体" panose="02010609060101010101" pitchFamily="49" charset="-122"/>
                <a:ea typeface="黑体" panose="02010609060101010101" pitchFamily="49" charset="-122"/>
              </a:rPr>
              <a:t>缩小</a:t>
            </a:r>
            <a:r>
              <a:rPr lang="zh-CN" altLang="en-US" sz="2400" dirty="0">
                <a:solidFill>
                  <a:srgbClr val="000000"/>
                </a:solidFill>
                <a:latin typeface="黑体" panose="02010609060101010101" pitchFamily="49" charset="-122"/>
                <a:ea typeface="黑体" panose="02010609060101010101" pitchFamily="49" charset="-122"/>
              </a:rPr>
              <a:t>犯罪或刑事处罚的范围，避免给一些轻微的危害行为（或违法行为）打上犯罪的标记，有利于行为人改过自新；还可以</a:t>
            </a:r>
            <a:r>
              <a:rPr lang="zh-CN" altLang="en-US" sz="2400" dirty="0">
                <a:solidFill>
                  <a:srgbClr val="0070C0"/>
                </a:solidFill>
                <a:latin typeface="黑体" panose="02010609060101010101" pitchFamily="49" charset="-122"/>
                <a:ea typeface="黑体" panose="02010609060101010101" pitchFamily="49" charset="-122"/>
              </a:rPr>
              <a:t>合理配置</a:t>
            </a:r>
            <a:r>
              <a:rPr lang="zh-CN" altLang="en-US" sz="2400" dirty="0">
                <a:solidFill>
                  <a:srgbClr val="000000"/>
                </a:solidFill>
                <a:latin typeface="黑体" panose="02010609060101010101" pitchFamily="49" charset="-122"/>
                <a:ea typeface="黑体" panose="02010609060101010101" pitchFamily="49" charset="-122"/>
              </a:rPr>
              <a:t>司法资源，集中力量惩罚严重的违法行为</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70C0"/>
                </a:solidFill>
                <a:latin typeface="黑体" panose="02010609060101010101" pitchFamily="49" charset="-122"/>
                <a:ea typeface="黑体" panose="02010609060101010101" pitchFamily="49" charset="-122"/>
              </a:rPr>
              <a:t>犯罪</a:t>
            </a:r>
            <a:r>
              <a:rPr lang="zh-CN" altLang="en-US" sz="2400" dirty="0">
                <a:solidFill>
                  <a:srgbClr val="000000"/>
                </a:solidFill>
                <a:latin typeface="黑体" panose="02010609060101010101" pitchFamily="49" charset="-122"/>
                <a:ea typeface="黑体" panose="02010609060101010101" pitchFamily="49" charset="-122"/>
              </a:rPr>
              <a:t>。</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zh-CN" altLang="en-US" sz="2400" dirty="0">
                <a:solidFill>
                  <a:srgbClr val="000000"/>
                </a:solidFill>
                <a:latin typeface="黑体" panose="02010609060101010101" pitchFamily="49" charset="-122"/>
                <a:ea typeface="黑体" panose="02010609060101010101" pitchFamily="49" charset="-122"/>
              </a:rPr>
              <a:t>    （</a:t>
            </a:r>
            <a:r>
              <a:rPr lang="en-US" altLang="zh-CN" sz="2400" dirty="0">
                <a:solidFill>
                  <a:srgbClr val="000000"/>
                </a:solidFill>
                <a:latin typeface="黑体" panose="02010609060101010101" pitchFamily="49" charset="-122"/>
                <a:ea typeface="黑体" panose="02010609060101010101" pitchFamily="49" charset="-122"/>
              </a:rPr>
              <a:t>3</a:t>
            </a:r>
            <a:r>
              <a:rPr lang="zh-CN" altLang="en-US" sz="2400" dirty="0">
                <a:solidFill>
                  <a:srgbClr val="000000"/>
                </a:solidFill>
                <a:latin typeface="黑体" panose="02010609060101010101" pitchFamily="49" charset="-122"/>
                <a:ea typeface="黑体" panose="02010609060101010101" pitchFamily="49" charset="-122"/>
              </a:rPr>
              <a:t>）与</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刑法</a:t>
            </a:r>
            <a:r>
              <a:rPr lang="en-US" altLang="zh-CN" sz="2400" dirty="0">
                <a:solidFill>
                  <a:srgbClr val="000000"/>
                </a:solidFill>
                <a:latin typeface="黑体" panose="02010609060101010101" pitchFamily="49" charset="-122"/>
                <a:ea typeface="黑体" panose="02010609060101010101" pitchFamily="49" charset="-122"/>
              </a:rPr>
              <a:t>》</a:t>
            </a:r>
            <a:r>
              <a:rPr lang="zh-CN" altLang="en-US" sz="2400" dirty="0">
                <a:solidFill>
                  <a:srgbClr val="000000"/>
                </a:solidFill>
                <a:latin typeface="黑体" panose="02010609060101010101" pitchFamily="49" charset="-122"/>
                <a:ea typeface="黑体" panose="02010609060101010101" pitchFamily="49" charset="-122"/>
              </a:rPr>
              <a:t>第</a:t>
            </a:r>
            <a:r>
              <a:rPr lang="en-US" altLang="zh-CN" sz="2400" dirty="0">
                <a:solidFill>
                  <a:srgbClr val="000000"/>
                </a:solidFill>
                <a:latin typeface="黑体" panose="02010609060101010101" pitchFamily="49" charset="-122"/>
                <a:ea typeface="黑体" panose="02010609060101010101" pitchFamily="49" charset="-122"/>
              </a:rPr>
              <a:t>13</a:t>
            </a:r>
            <a:r>
              <a:rPr lang="zh-CN" altLang="en-US" sz="2400" dirty="0">
                <a:solidFill>
                  <a:srgbClr val="000000"/>
                </a:solidFill>
                <a:latin typeface="黑体" panose="02010609060101010101" pitchFamily="49" charset="-122"/>
                <a:ea typeface="黑体" panose="02010609060101010101" pitchFamily="49" charset="-122"/>
              </a:rPr>
              <a:t>条犯罪定义的定量要求相一致，</a:t>
            </a:r>
            <a:r>
              <a:rPr lang="zh-CN" altLang="en-US" sz="2400" dirty="0">
                <a:solidFill>
                  <a:srgbClr val="0070C0"/>
                </a:solidFill>
                <a:latin typeface="黑体" panose="02010609060101010101" pitchFamily="49" charset="-122"/>
                <a:ea typeface="黑体" panose="02010609060101010101" pitchFamily="49" charset="-122"/>
              </a:rPr>
              <a:t>分则</a:t>
            </a:r>
            <a:r>
              <a:rPr lang="zh-CN" altLang="en-US" sz="2400" dirty="0">
                <a:solidFill>
                  <a:srgbClr val="000000"/>
                </a:solidFill>
                <a:latin typeface="黑体" panose="02010609060101010101" pitchFamily="49" charset="-122"/>
                <a:ea typeface="黑体" panose="02010609060101010101" pitchFamily="49" charset="-122"/>
              </a:rPr>
              <a:t>条文对有些犯罪规定了</a:t>
            </a:r>
            <a:r>
              <a:rPr lang="zh-CN" altLang="en-US" sz="2400" dirty="0">
                <a:solidFill>
                  <a:srgbClr val="0070C0"/>
                </a:solidFill>
                <a:latin typeface="黑体" panose="02010609060101010101" pitchFamily="49" charset="-122"/>
                <a:ea typeface="黑体" panose="02010609060101010101" pitchFamily="49" charset="-122"/>
              </a:rPr>
              <a:t>程度方面</a:t>
            </a:r>
            <a:r>
              <a:rPr lang="zh-CN" altLang="en-US" sz="2400" dirty="0">
                <a:solidFill>
                  <a:srgbClr val="000000"/>
                </a:solidFill>
                <a:latin typeface="黑体" panose="02010609060101010101" pitchFamily="49" charset="-122"/>
                <a:ea typeface="黑体" panose="02010609060101010101" pitchFamily="49" charset="-122"/>
              </a:rPr>
              <a:t>的限制要件。</a:t>
            </a:r>
            <a:endParaRPr lang="en-US" altLang="zh-CN" sz="2400" dirty="0">
              <a:solidFill>
                <a:srgbClr val="000000"/>
              </a:solidFill>
              <a:latin typeface="黑体" panose="02010609060101010101" pitchFamily="49" charset="-122"/>
              <a:ea typeface="黑体" panose="02010609060101010101" pitchFamily="49" charset="-122"/>
            </a:endParaRPr>
          </a:p>
          <a:p>
            <a:pPr algn="just" eaLnBrk="1">
              <a:defRPr/>
            </a:pPr>
            <a:r>
              <a:rPr lang="en-US" altLang="zh-CN" sz="2400" dirty="0">
                <a:solidFill>
                  <a:srgbClr val="000000"/>
                </a:solidFill>
                <a:latin typeface="黑体" panose="02010609060101010101" pitchFamily="49" charset="-122"/>
                <a:ea typeface="黑体" panose="02010609060101010101" pitchFamily="49" charset="-122"/>
              </a:rPr>
              <a:t>    </a:t>
            </a:r>
            <a:r>
              <a:rPr lang="zh-CN" altLang="en-US" sz="2400" dirty="0">
                <a:solidFill>
                  <a:srgbClr val="000000"/>
                </a:solidFill>
                <a:latin typeface="仿宋" panose="02010609060101010101" pitchFamily="49" charset="-122"/>
                <a:ea typeface="仿宋" panose="02010609060101010101" pitchFamily="49" charset="-122"/>
              </a:rPr>
              <a:t>例如，盗窃、诈骗、抢夺、敲诈勒索、故意毁坏财物罪等，在通常情况下有“数额较大”的要求；侮辱、诽谤罪等有“情节严重”的限制。</a:t>
            </a:r>
            <a:endParaRPr lang="en-US" altLang="zh-CN" sz="2400" dirty="0">
              <a:solidFill>
                <a:srgbClr val="000000"/>
              </a:solidFill>
              <a:latin typeface="仿宋" panose="02010609060101010101" pitchFamily="49" charset="-122"/>
              <a:ea typeface="仿宋" panose="02010609060101010101" pitchFamily="49" charset="-122"/>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11741</TotalTime>
  <Words>3141</Words>
  <Application>Microsoft Office PowerPoint</Application>
  <PresentationFormat>全屏显示(4:3)</PresentationFormat>
  <Paragraphs>186</Paragraphs>
  <Slides>21</Slides>
  <Notes>11</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21</vt:i4>
      </vt:variant>
    </vt:vector>
  </HeadingPairs>
  <TitlesOfParts>
    <vt:vector size="27" baseType="lpstr">
      <vt:lpstr>等线</vt:lpstr>
      <vt:lpstr>仿宋</vt:lpstr>
      <vt:lpstr>黑体</vt:lpstr>
      <vt:lpstr>Arial</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zjc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zc</dc:creator>
  <cp:lastModifiedBy>chun zhang</cp:lastModifiedBy>
  <cp:revision>1072</cp:revision>
  <dcterms:created xsi:type="dcterms:W3CDTF">2014-09-20T23:10:11Z</dcterms:created>
  <dcterms:modified xsi:type="dcterms:W3CDTF">2025-04-10T00:38:19Z</dcterms:modified>
</cp:coreProperties>
</file>